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9"/>
  </p:notesMasterIdLst>
  <p:handoutMasterIdLst>
    <p:handoutMasterId r:id="rId10"/>
  </p:handoutMasterIdLst>
  <p:sldIdLst>
    <p:sldId id="275" r:id="rId7"/>
    <p:sldId id="276"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25" d="100"/>
          <a:sy n="125" d="100"/>
        </p:scale>
        <p:origin x="1194"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presProps" Target="presProps.xml"/><Relationship Id="rId5" Type="http://schemas.openxmlformats.org/officeDocument/2006/relationships/slideMaster" Target="slideMasters/slideMaster2.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6/14/2019</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6/14/2019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dirty="0"/>
          </a:p>
        </p:txBody>
      </p:sp>
    </p:spTree>
    <p:extLst>
      <p:ext uri="{BB962C8B-B14F-4D97-AF65-F5344CB8AC3E}">
        <p14:creationId xmlns:p14="http://schemas.microsoft.com/office/powerpoint/2010/main" val="42078556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28823033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289718"/>
          </a:xfrm>
        </p:spPr>
        <p:txBody>
          <a:bodyPr/>
          <a:lstStyle/>
          <a:p>
            <a:r>
              <a:rPr lang="en-US" sz="1400" dirty="0" smtClean="0"/>
              <a:t>NPRR</a:t>
            </a:r>
            <a:endParaRPr lang="en-US" sz="1400" dirty="0"/>
          </a:p>
        </p:txBody>
      </p:sp>
      <p:sp>
        <p:nvSpPr>
          <p:cNvPr id="3" name="Content Placeholder 2"/>
          <p:cNvSpPr>
            <a:spLocks noGrp="1"/>
          </p:cNvSpPr>
          <p:nvPr>
            <p:ph idx="1"/>
          </p:nvPr>
        </p:nvSpPr>
        <p:spPr>
          <a:xfrm>
            <a:off x="304800" y="533400"/>
            <a:ext cx="8534400" cy="5386633"/>
          </a:xfrm>
        </p:spPr>
        <p:txBody>
          <a:bodyPr/>
          <a:lstStyle/>
          <a:p>
            <a:pPr marL="0" indent="0">
              <a:buNone/>
            </a:pPr>
            <a:r>
              <a:rPr lang="en-US" sz="1400" b="1" dirty="0" smtClean="0"/>
              <a:t>939NPRR  </a:t>
            </a:r>
            <a:r>
              <a:rPr lang="en-US" sz="1400" b="1" dirty="0"/>
              <a:t>Modification to Load Resources Providing RRS to Maintain Minimum PRC on Generators During Scarcity Conditions.  </a:t>
            </a:r>
            <a:r>
              <a:rPr lang="en-US" sz="1400" dirty="0"/>
              <a:t>This Nodal Protocol Revision Request (NPRR) changes the current practice of ERCOT dividing Load Resources other than Controllable Load Resources providing Responsive Reserve (RRS) into two groups. Instead, ERCOT would create groups of 500 MW each.  </a:t>
            </a:r>
            <a:endParaRPr lang="en-US" sz="1400" b="1" dirty="0" smtClean="0"/>
          </a:p>
          <a:p>
            <a:pPr marL="0" indent="0">
              <a:buNone/>
            </a:pPr>
            <a:endParaRPr lang="en-US" sz="1400" b="1" dirty="0" smtClean="0"/>
          </a:p>
          <a:p>
            <a:pPr marL="0" indent="0">
              <a:buNone/>
            </a:pPr>
            <a:r>
              <a:rPr lang="en-US" sz="1400" b="1" dirty="0" smtClean="0"/>
              <a:t>940NPRR  </a:t>
            </a:r>
            <a:r>
              <a:rPr lang="en-US" sz="1400" b="1" dirty="0" smtClean="0"/>
              <a:t>Removal </a:t>
            </a:r>
            <a:r>
              <a:rPr lang="en-US" sz="1400" b="1" dirty="0"/>
              <a:t>of Language Related to NPRR664, Fuel Index Price for Resource Definition and Real-Time Make-Whole Payments for Exceptional Fuel Cost Events.  </a:t>
            </a:r>
            <a:r>
              <a:rPr lang="en-US" sz="1400" dirty="0"/>
              <a:t>This Nodal Protocol Revision Request (NPRR) removes NPRR664 grey-boxed language from the Protocols.  </a:t>
            </a:r>
            <a:endParaRPr lang="en-US" sz="1400" b="1" dirty="0" smtClean="0"/>
          </a:p>
          <a:p>
            <a:pPr marL="0" indent="0">
              <a:buNone/>
            </a:pPr>
            <a:endParaRPr lang="en-US" sz="1400" b="1" dirty="0" smtClean="0"/>
          </a:p>
          <a:p>
            <a:pPr marL="0" indent="0">
              <a:buNone/>
            </a:pPr>
            <a:r>
              <a:rPr lang="en-US" sz="1400" b="1" dirty="0" smtClean="0"/>
              <a:t>942NPRR </a:t>
            </a:r>
            <a:r>
              <a:rPr lang="en-US" sz="1400" b="1" dirty="0"/>
              <a:t>Clarification of Revised Transaction Limit Posting.</a:t>
            </a:r>
            <a:r>
              <a:rPr lang="en-US" sz="1400" dirty="0"/>
              <a:t>  This Nodal Protocol Revision Request (NPRR) clarifies the timing of the posting of the final allocated transaction limit for the Congestion Revenue Right (CRR) Auction (often called colloquially the “second round limit”) by removing a sentence in paragraph (2)(a) of Section  7.5.2, leaving paragraph (2)(e) of Section 7.5.2 as the remaining requirement of this posting.  </a:t>
            </a:r>
            <a:endParaRPr lang="en-US" sz="1400" b="1" dirty="0" smtClean="0"/>
          </a:p>
          <a:p>
            <a:pPr marL="0" indent="0">
              <a:buNone/>
            </a:pPr>
            <a:endParaRPr lang="en-US" sz="1400" b="1" dirty="0"/>
          </a:p>
          <a:p>
            <a:pPr marL="0" indent="0">
              <a:buNone/>
            </a:pPr>
            <a:r>
              <a:rPr lang="en-US" sz="1400" b="1" dirty="0" smtClean="0"/>
              <a:t>943NPRR  </a:t>
            </a:r>
            <a:r>
              <a:rPr lang="en-US" sz="1400" b="1" dirty="0" smtClean="0"/>
              <a:t>Holiday </a:t>
            </a:r>
            <a:r>
              <a:rPr lang="en-US" sz="1400" b="1" dirty="0"/>
              <a:t>Schedule Update.</a:t>
            </a:r>
            <a:r>
              <a:rPr lang="en-US" sz="1400" dirty="0"/>
              <a:t>  This Nodal Protocol Revision Request (NPRR) adds Martin Luther King, Jr. Day to the list of ERCOT-observed holidays under the definition of Business Day.  </a:t>
            </a:r>
            <a:endParaRPr lang="en-US" sz="1400" b="1" dirty="0" smtClean="0"/>
          </a:p>
          <a:p>
            <a:pPr marL="0" indent="0">
              <a:buNone/>
            </a:pPr>
            <a:endParaRPr lang="en-US" sz="1400" b="1" dirty="0"/>
          </a:p>
          <a:p>
            <a:pPr marL="0" indent="0">
              <a:buNone/>
            </a:pPr>
            <a:r>
              <a:rPr lang="en-US" sz="1400" b="1" dirty="0" smtClean="0"/>
              <a:t>944NPRR </a:t>
            </a:r>
            <a:r>
              <a:rPr lang="en-US" sz="1400" b="1" dirty="0"/>
              <a:t>As Built Day-Ahead Market Energy Bid Curve Submission Validation.</a:t>
            </a:r>
            <a:r>
              <a:rPr lang="en-US" sz="1400" dirty="0"/>
              <a:t>  This Nodal Protocol Revision Request (NPRR) updates existing Day-Ahead Market (DAM) energy bid curve criteria language to align with current implementation.  Energy bids currently read “monotonically decreasing energy bid curve for both price (in $/MWh) and quantity (in MW)”, but current validation enforces “monotonically decreasing” for price (in $/MWh) and “monotonically increasing” for quantity (in MW).  </a:t>
            </a:r>
            <a:endParaRPr lang="en-US" sz="1400" b="1" dirty="0" smtClean="0"/>
          </a:p>
          <a:p>
            <a:pPr marL="0" indent="0">
              <a:buNone/>
            </a:pPr>
            <a:endParaRPr lang="en-US" sz="1400" b="1"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dirty="0"/>
          </a:p>
        </p:txBody>
      </p:sp>
    </p:spTree>
    <p:extLst>
      <p:ext uri="{BB962C8B-B14F-4D97-AF65-F5344CB8AC3E}">
        <p14:creationId xmlns:p14="http://schemas.microsoft.com/office/powerpoint/2010/main" val="1578877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289718"/>
          </a:xfrm>
        </p:spPr>
        <p:txBody>
          <a:bodyPr/>
          <a:lstStyle/>
          <a:p>
            <a:r>
              <a:rPr lang="en-US" sz="1400" dirty="0" smtClean="0"/>
              <a:t>NPRR</a:t>
            </a:r>
            <a:endParaRPr lang="en-US" sz="1400" dirty="0"/>
          </a:p>
        </p:txBody>
      </p:sp>
      <p:sp>
        <p:nvSpPr>
          <p:cNvPr id="3" name="Content Placeholder 2"/>
          <p:cNvSpPr>
            <a:spLocks noGrp="1"/>
          </p:cNvSpPr>
          <p:nvPr>
            <p:ph idx="1"/>
          </p:nvPr>
        </p:nvSpPr>
        <p:spPr>
          <a:xfrm>
            <a:off x="304800" y="533400"/>
            <a:ext cx="8534400" cy="5386633"/>
          </a:xfrm>
        </p:spPr>
        <p:txBody>
          <a:bodyPr/>
          <a:lstStyle/>
          <a:p>
            <a:pPr marL="0" indent="0">
              <a:buNone/>
            </a:pPr>
            <a:r>
              <a:rPr lang="en-US" sz="1400" b="1" dirty="0" smtClean="0"/>
              <a:t>948NPRR </a:t>
            </a:r>
            <a:r>
              <a:rPr lang="en-US" sz="1400" b="1" dirty="0"/>
              <a:t>Instrument Transformer Testing Schedule and Removal of Reference to Fiber-Optic Current Transformers.   </a:t>
            </a:r>
            <a:r>
              <a:rPr lang="en-US" sz="1400" dirty="0"/>
              <a:t>This Nodal Protocol Revision Request (NPRR) incorporates changes in the American National Standards Institute (ANSI) Standards, increases the test schedule for Coupling Capacity Voltage Transformers (CCVTs) tested in the last quarter of a year, and removes references to fiber-optic current transformers.  </a:t>
            </a:r>
            <a:endParaRPr lang="en-US" sz="1400" b="1" dirty="0" smtClean="0"/>
          </a:p>
          <a:p>
            <a:pPr marL="0" indent="0">
              <a:buNone/>
            </a:pPr>
            <a:endParaRPr lang="en-US" sz="1400" b="1" dirty="0"/>
          </a:p>
          <a:p>
            <a:pPr marL="0" indent="0">
              <a:buNone/>
            </a:pPr>
            <a:r>
              <a:rPr lang="en-US" sz="1400" b="1" dirty="0" smtClean="0"/>
              <a:t>949NPRR </a:t>
            </a:r>
            <a:r>
              <a:rPr lang="en-US" sz="1400" b="1" dirty="0"/>
              <a:t>January 1, 2023 Changes to EPS Meter Communications Path.</a:t>
            </a:r>
            <a:r>
              <a:rPr lang="en-US" sz="1400" dirty="0"/>
              <a:t>  This Nodal Protocol Revision Request (NPRR) removes the use of standard voice telephone circuits as a defined option for ERCOT to retrieve ERCOT-Polled Settlement (EPS) Meter data effective January 1, 2023.  </a:t>
            </a:r>
            <a:endParaRPr lang="en-US" sz="1400" b="1" dirty="0" smtClean="0"/>
          </a:p>
          <a:p>
            <a:pPr marL="0" indent="0">
              <a:buNone/>
            </a:pPr>
            <a:endParaRPr lang="en-US" sz="1400" b="1" dirty="0"/>
          </a:p>
          <a:p>
            <a:pPr marL="0" indent="0">
              <a:buNone/>
            </a:pPr>
            <a:endParaRPr lang="en-US" sz="1400" b="1" dirty="0" smtClean="0"/>
          </a:p>
          <a:p>
            <a:pPr marL="0" indent="0">
              <a:buNone/>
            </a:pPr>
            <a:endParaRPr lang="en-US" sz="1400" b="1" dirty="0"/>
          </a:p>
          <a:p>
            <a:pPr marL="0" indent="0">
              <a:buNone/>
            </a:pPr>
            <a:endParaRPr lang="en-US" sz="1400" b="1" dirty="0" smtClean="0"/>
          </a:p>
          <a:p>
            <a:pPr marL="0" indent="0">
              <a:buNone/>
            </a:pPr>
            <a:endParaRPr lang="en-US" sz="1400" b="1" dirty="0"/>
          </a:p>
          <a:p>
            <a:pPr marL="0" indent="0">
              <a:buNone/>
            </a:pPr>
            <a:endParaRPr lang="en-US" sz="1400" b="1"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3287025283"/>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purl.org/dc/elements/1.1/"/>
    <ds:schemaRef ds:uri="http://schemas.microsoft.com/office/2006/metadata/properties"/>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495</TotalTime>
  <Words>37</Words>
  <Application>Microsoft Office PowerPoint</Application>
  <PresentationFormat>On-screen Show (4:3)</PresentationFormat>
  <Paragraphs>22</Paragraphs>
  <Slides>2</Slides>
  <Notes>2</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2</vt:i4>
      </vt:variant>
    </vt:vector>
  </HeadingPairs>
  <TitlesOfParts>
    <vt:vector size="7" baseType="lpstr">
      <vt:lpstr>Arial</vt:lpstr>
      <vt:lpstr>Calibri</vt:lpstr>
      <vt:lpstr>1_Custom Design</vt:lpstr>
      <vt:lpstr>Office Theme</vt:lpstr>
      <vt:lpstr>Custom Design</vt:lpstr>
      <vt:lpstr>NPRR</vt:lpstr>
      <vt:lpstr>NPRR</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Spells, Vanessa</cp:lastModifiedBy>
  <cp:revision>83</cp:revision>
  <cp:lastPrinted>2016-01-21T20:53:15Z</cp:lastPrinted>
  <dcterms:created xsi:type="dcterms:W3CDTF">2016-01-21T15:20:31Z</dcterms:created>
  <dcterms:modified xsi:type="dcterms:W3CDTF">2019-06-14T15:36:21Z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