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300" r:id="rId9"/>
    <p:sldId id="339" r:id="rId10"/>
    <p:sldId id="340" r:id="rId11"/>
    <p:sldId id="33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90" d="100"/>
          <a:sy n="90" d="100"/>
        </p:scale>
        <p:origin x="40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0EB2E7-C4F9-473E-AAEF-490587D4D02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44B4BB-4152-44AC-9F7A-605F7C3897B1}">
      <dgm:prSet phldrT="[Text]"/>
      <dgm:spPr/>
      <dgm:t>
        <a:bodyPr/>
        <a:lstStyle/>
        <a:p>
          <a:r>
            <a:rPr lang="en-US" dirty="0" smtClean="0"/>
            <a:t>CONE Study</a:t>
          </a:r>
          <a:endParaRPr lang="en-US" dirty="0"/>
        </a:p>
      </dgm:t>
    </dgm:pt>
    <dgm:pt modelId="{26F48C23-6672-4914-AB51-261213644F3B}" type="parTrans" cxnId="{D6C8541F-BF44-4875-B2F5-FEA3B8F8A655}">
      <dgm:prSet/>
      <dgm:spPr/>
      <dgm:t>
        <a:bodyPr/>
        <a:lstStyle/>
        <a:p>
          <a:endParaRPr lang="en-US"/>
        </a:p>
      </dgm:t>
    </dgm:pt>
    <dgm:pt modelId="{5C2095E4-E840-4713-86CC-65BFEC87C3C2}" type="sibTrans" cxnId="{D6C8541F-BF44-4875-B2F5-FEA3B8F8A655}">
      <dgm:prSet/>
      <dgm:spPr/>
      <dgm:t>
        <a:bodyPr/>
        <a:lstStyle/>
        <a:p>
          <a:endParaRPr lang="en-US"/>
        </a:p>
      </dgm:t>
    </dgm:pt>
    <dgm:pt modelId="{EB3E66C1-D3FF-45B6-B725-8A3945C6B325}">
      <dgm:prSet phldrT="[Text]" custT="1"/>
      <dgm:spPr/>
      <dgm:t>
        <a:bodyPr/>
        <a:lstStyle/>
        <a:p>
          <a:r>
            <a:rPr lang="en-US" sz="1200" dirty="0" smtClean="0"/>
            <a:t>Marginal technology capital cost</a:t>
          </a:r>
          <a:endParaRPr lang="en-US" sz="1200" dirty="0"/>
        </a:p>
      </dgm:t>
    </dgm:pt>
    <dgm:pt modelId="{DC003BFC-7109-46BF-8629-71A02289ADC6}" type="parTrans" cxnId="{67B79488-4B36-49FB-89DA-95546FE21C9A}">
      <dgm:prSet/>
      <dgm:spPr/>
      <dgm:t>
        <a:bodyPr/>
        <a:lstStyle/>
        <a:p>
          <a:endParaRPr lang="en-US"/>
        </a:p>
      </dgm:t>
    </dgm:pt>
    <dgm:pt modelId="{DF267C8C-2748-47C8-99D0-3834FE65439A}" type="sibTrans" cxnId="{67B79488-4B36-49FB-89DA-95546FE21C9A}">
      <dgm:prSet/>
      <dgm:spPr/>
      <dgm:t>
        <a:bodyPr/>
        <a:lstStyle/>
        <a:p>
          <a:endParaRPr lang="en-US"/>
        </a:p>
      </dgm:t>
    </dgm:pt>
    <dgm:pt modelId="{755382AD-B3C6-4625-AC5A-9ABE427CD2E0}">
      <dgm:prSet phldrT="[Text]" custT="1"/>
      <dgm:spPr/>
      <dgm:t>
        <a:bodyPr/>
        <a:lstStyle/>
        <a:p>
          <a:r>
            <a:rPr lang="en-US" sz="1200" dirty="0" smtClean="0"/>
            <a:t>Marginal Technology fixed O&amp;M</a:t>
          </a:r>
          <a:endParaRPr lang="en-US" sz="1200" dirty="0"/>
        </a:p>
      </dgm:t>
    </dgm:pt>
    <dgm:pt modelId="{388A075A-5234-4BDB-A416-82870C62F7E7}" type="parTrans" cxnId="{7EEDE2CB-AB62-4A43-B6E3-10886A73C272}">
      <dgm:prSet/>
      <dgm:spPr/>
      <dgm:t>
        <a:bodyPr/>
        <a:lstStyle/>
        <a:p>
          <a:endParaRPr lang="en-US"/>
        </a:p>
      </dgm:t>
    </dgm:pt>
    <dgm:pt modelId="{6F00D270-7888-4A53-8C8A-11B5E793108E}" type="sibTrans" cxnId="{7EEDE2CB-AB62-4A43-B6E3-10886A73C272}">
      <dgm:prSet/>
      <dgm:spPr/>
      <dgm:t>
        <a:bodyPr/>
        <a:lstStyle/>
        <a:p>
          <a:endParaRPr lang="en-US"/>
        </a:p>
      </dgm:t>
    </dgm:pt>
    <dgm:pt modelId="{0BE2A35B-D29E-4C34-B30B-8B54FDDD88CE}">
      <dgm:prSet phldrT="[Text]"/>
      <dgm:spPr/>
      <dgm:t>
        <a:bodyPr/>
        <a:lstStyle/>
        <a:p>
          <a:r>
            <a:rPr lang="en-US" dirty="0" smtClean="0"/>
            <a:t>Potential Adjustments</a:t>
          </a:r>
          <a:endParaRPr lang="en-US" dirty="0"/>
        </a:p>
      </dgm:t>
    </dgm:pt>
    <dgm:pt modelId="{F8B6651B-859C-4F88-8B9E-54A766976CB5}" type="parTrans" cxnId="{4BB076B3-3080-4687-890C-A9713D0672C3}">
      <dgm:prSet/>
      <dgm:spPr/>
      <dgm:t>
        <a:bodyPr/>
        <a:lstStyle/>
        <a:p>
          <a:endParaRPr lang="en-US"/>
        </a:p>
      </dgm:t>
    </dgm:pt>
    <dgm:pt modelId="{825E8A67-1264-4103-8E65-394BDE9F2429}" type="sibTrans" cxnId="{4BB076B3-3080-4687-890C-A9713D0672C3}">
      <dgm:prSet/>
      <dgm:spPr/>
      <dgm:t>
        <a:bodyPr/>
        <a:lstStyle/>
        <a:p>
          <a:endParaRPr lang="en-US"/>
        </a:p>
      </dgm:t>
    </dgm:pt>
    <dgm:pt modelId="{EBD6E856-C753-4FF0-A6EB-A344B145598A}">
      <dgm:prSet phldrT="[Text]" custT="1"/>
      <dgm:spPr/>
      <dgm:t>
        <a:bodyPr/>
        <a:lstStyle/>
        <a:p>
          <a:r>
            <a:rPr lang="en-US" sz="1200" dirty="0" smtClean="0"/>
            <a:t>Tax policy changes</a:t>
          </a:r>
          <a:endParaRPr lang="en-US" sz="1200" dirty="0"/>
        </a:p>
      </dgm:t>
    </dgm:pt>
    <dgm:pt modelId="{380B49F3-A840-4AA8-8194-A5CA2AB61B61}" type="parTrans" cxnId="{894C22FA-4D34-4B06-90A0-F44CD8630139}">
      <dgm:prSet/>
      <dgm:spPr/>
      <dgm:t>
        <a:bodyPr/>
        <a:lstStyle/>
        <a:p>
          <a:endParaRPr lang="en-US"/>
        </a:p>
      </dgm:t>
    </dgm:pt>
    <dgm:pt modelId="{FAA554A2-1D10-4FB7-AF33-A93DCE5D1399}" type="sibTrans" cxnId="{894C22FA-4D34-4B06-90A0-F44CD8630139}">
      <dgm:prSet/>
      <dgm:spPr/>
      <dgm:t>
        <a:bodyPr/>
        <a:lstStyle/>
        <a:p>
          <a:endParaRPr lang="en-US"/>
        </a:p>
      </dgm:t>
    </dgm:pt>
    <dgm:pt modelId="{ED511895-4A1B-40EB-A457-687DFE136582}">
      <dgm:prSet phldrT="[Text]" custT="1"/>
      <dgm:spPr/>
      <dgm:t>
        <a:bodyPr/>
        <a:lstStyle/>
        <a:p>
          <a:r>
            <a:rPr lang="en-US" sz="1200" dirty="0" smtClean="0"/>
            <a:t>Other appropriate adjustments</a:t>
          </a:r>
          <a:endParaRPr lang="en-US" sz="1200" dirty="0"/>
        </a:p>
      </dgm:t>
    </dgm:pt>
    <dgm:pt modelId="{7B147425-A1FE-41F0-A061-FCF91CD50C64}" type="parTrans" cxnId="{301C6344-A0F8-4CFF-87F2-B2DD01B4A3BA}">
      <dgm:prSet/>
      <dgm:spPr/>
      <dgm:t>
        <a:bodyPr/>
        <a:lstStyle/>
        <a:p>
          <a:endParaRPr lang="en-US"/>
        </a:p>
      </dgm:t>
    </dgm:pt>
    <dgm:pt modelId="{91755235-C98E-462D-98D5-1310B39BFCD5}" type="sibTrans" cxnId="{301C6344-A0F8-4CFF-87F2-B2DD01B4A3BA}">
      <dgm:prSet/>
      <dgm:spPr/>
      <dgm:t>
        <a:bodyPr/>
        <a:lstStyle/>
        <a:p>
          <a:endParaRPr lang="en-US"/>
        </a:p>
      </dgm:t>
    </dgm:pt>
    <dgm:pt modelId="{E6F81E74-6E19-49D8-ADAC-210492E434AC}">
      <dgm:prSet phldrT="[Text]"/>
      <dgm:spPr/>
      <dgm:t>
        <a:bodyPr/>
        <a:lstStyle/>
        <a:p>
          <a:r>
            <a:rPr lang="en-US" dirty="0" smtClean="0"/>
            <a:t>LTSA</a:t>
          </a:r>
          <a:endParaRPr lang="en-US" dirty="0"/>
        </a:p>
      </dgm:t>
    </dgm:pt>
    <dgm:pt modelId="{DF3DB4D4-D544-48ED-B296-528229B920BA}" type="parTrans" cxnId="{61577064-44D6-40EB-A8B0-12ABE00F0B33}">
      <dgm:prSet/>
      <dgm:spPr/>
      <dgm:t>
        <a:bodyPr/>
        <a:lstStyle/>
        <a:p>
          <a:endParaRPr lang="en-US"/>
        </a:p>
      </dgm:t>
    </dgm:pt>
    <dgm:pt modelId="{B96698C4-A552-4A78-BF9C-00E8C4B09DDD}" type="sibTrans" cxnId="{61577064-44D6-40EB-A8B0-12ABE00F0B33}">
      <dgm:prSet/>
      <dgm:spPr/>
      <dgm:t>
        <a:bodyPr/>
        <a:lstStyle/>
        <a:p>
          <a:endParaRPr lang="en-US"/>
        </a:p>
      </dgm:t>
    </dgm:pt>
    <dgm:pt modelId="{AC55B34F-8D5E-40A5-9E05-79A29FEBCFDE}">
      <dgm:prSet phldrT="[Text]" custT="1"/>
      <dgm:spPr/>
      <dgm:t>
        <a:bodyPr/>
        <a:lstStyle/>
        <a:p>
          <a:r>
            <a:rPr lang="en-US" sz="1200" dirty="0" smtClean="0"/>
            <a:t>Marginal technology capital cost</a:t>
          </a:r>
          <a:endParaRPr lang="en-US" sz="1200" dirty="0"/>
        </a:p>
      </dgm:t>
    </dgm:pt>
    <dgm:pt modelId="{8A13E584-C54A-480F-B23B-8C728CE6AFDC}" type="parTrans" cxnId="{98E06174-28C4-48D5-926C-68C5F8CFFF53}">
      <dgm:prSet/>
      <dgm:spPr/>
      <dgm:t>
        <a:bodyPr/>
        <a:lstStyle/>
        <a:p>
          <a:endParaRPr lang="en-US"/>
        </a:p>
      </dgm:t>
    </dgm:pt>
    <dgm:pt modelId="{054F0781-3E95-4C6A-A5B5-D6AF659275A0}" type="sibTrans" cxnId="{98E06174-28C4-48D5-926C-68C5F8CFFF53}">
      <dgm:prSet/>
      <dgm:spPr/>
      <dgm:t>
        <a:bodyPr/>
        <a:lstStyle/>
        <a:p>
          <a:endParaRPr lang="en-US"/>
        </a:p>
      </dgm:t>
    </dgm:pt>
    <dgm:pt modelId="{B080838A-97C1-4C98-9844-D74C17F31E2E}">
      <dgm:prSet phldrT="[Text]" custT="1"/>
      <dgm:spPr/>
      <dgm:t>
        <a:bodyPr/>
        <a:lstStyle/>
        <a:p>
          <a:r>
            <a:rPr lang="en-US" sz="1200" dirty="0" smtClean="0"/>
            <a:t>Debt and Equity</a:t>
          </a:r>
          <a:endParaRPr lang="en-US" sz="1200" dirty="0"/>
        </a:p>
      </dgm:t>
    </dgm:pt>
    <dgm:pt modelId="{99AC2B50-D878-4D3D-B458-E8225D128AC0}" type="parTrans" cxnId="{41ECB852-811E-4ED5-B02D-401676326215}">
      <dgm:prSet/>
      <dgm:spPr/>
      <dgm:t>
        <a:bodyPr/>
        <a:lstStyle/>
        <a:p>
          <a:endParaRPr lang="en-US"/>
        </a:p>
      </dgm:t>
    </dgm:pt>
    <dgm:pt modelId="{3D6A474F-613F-4E1D-BC09-3C5EABAA9B44}" type="sibTrans" cxnId="{41ECB852-811E-4ED5-B02D-401676326215}">
      <dgm:prSet/>
      <dgm:spPr/>
      <dgm:t>
        <a:bodyPr/>
        <a:lstStyle/>
        <a:p>
          <a:endParaRPr lang="en-US"/>
        </a:p>
      </dgm:t>
    </dgm:pt>
    <dgm:pt modelId="{CA165DA4-E438-4CA7-9845-BA5118CAC0CA}">
      <dgm:prSet phldrT="[Text]" custT="1"/>
      <dgm:spPr/>
      <dgm:t>
        <a:bodyPr/>
        <a:lstStyle/>
        <a:p>
          <a:r>
            <a:rPr lang="en-US" sz="1200" dirty="0" smtClean="0"/>
            <a:t>Debt and Equity returns</a:t>
          </a:r>
          <a:endParaRPr lang="en-US" sz="1200" dirty="0"/>
        </a:p>
      </dgm:t>
    </dgm:pt>
    <dgm:pt modelId="{6073B95B-C79B-4666-9FF5-DDEBB8DE87B9}" type="parTrans" cxnId="{0AB8F786-EECA-478D-AED3-4BAF56A0615B}">
      <dgm:prSet/>
      <dgm:spPr/>
      <dgm:t>
        <a:bodyPr/>
        <a:lstStyle/>
        <a:p>
          <a:endParaRPr lang="en-US"/>
        </a:p>
      </dgm:t>
    </dgm:pt>
    <dgm:pt modelId="{7862CF35-94ED-42ED-8341-994D0077F8DC}" type="sibTrans" cxnId="{0AB8F786-EECA-478D-AED3-4BAF56A0615B}">
      <dgm:prSet/>
      <dgm:spPr/>
      <dgm:t>
        <a:bodyPr/>
        <a:lstStyle/>
        <a:p>
          <a:endParaRPr lang="en-US"/>
        </a:p>
      </dgm:t>
    </dgm:pt>
    <dgm:pt modelId="{4C895345-D0E7-44B7-B81E-5D46E5360669}">
      <dgm:prSet phldrT="[Text]" custT="1"/>
      <dgm:spPr/>
      <dgm:t>
        <a:bodyPr/>
        <a:lstStyle/>
        <a:p>
          <a:r>
            <a:rPr lang="en-US" sz="1200" dirty="0" smtClean="0"/>
            <a:t>Debt and Equity returns</a:t>
          </a:r>
          <a:endParaRPr lang="en-US" sz="1200" dirty="0"/>
        </a:p>
      </dgm:t>
    </dgm:pt>
    <dgm:pt modelId="{1511A29A-6520-4F33-8DF7-3156FB26F073}" type="parTrans" cxnId="{39972543-AD74-4064-BB82-C5EE7FAEF08A}">
      <dgm:prSet/>
      <dgm:spPr/>
      <dgm:t>
        <a:bodyPr/>
        <a:lstStyle/>
        <a:p>
          <a:endParaRPr lang="en-US"/>
        </a:p>
      </dgm:t>
    </dgm:pt>
    <dgm:pt modelId="{9BD96230-8086-446D-84E4-72106B2708C6}" type="sibTrans" cxnId="{39972543-AD74-4064-BB82-C5EE7FAEF08A}">
      <dgm:prSet/>
      <dgm:spPr/>
      <dgm:t>
        <a:bodyPr/>
        <a:lstStyle/>
        <a:p>
          <a:endParaRPr lang="en-US"/>
        </a:p>
      </dgm:t>
    </dgm:pt>
    <dgm:pt modelId="{1C73DAB1-A215-4512-B649-E49021FE3B73}">
      <dgm:prSet phldrT="[Text]" custT="1"/>
      <dgm:spPr/>
      <dgm:t>
        <a:bodyPr/>
        <a:lstStyle/>
        <a:p>
          <a:r>
            <a:rPr lang="en-US" sz="1200" dirty="0" smtClean="0"/>
            <a:t>Debt and Equity</a:t>
          </a:r>
          <a:endParaRPr lang="en-US" sz="1200" dirty="0"/>
        </a:p>
      </dgm:t>
    </dgm:pt>
    <dgm:pt modelId="{20613D15-F4C5-4A36-8131-B2928C77E5F9}" type="parTrans" cxnId="{D1D1C93C-0016-4F40-98D9-7FC2F3578F0C}">
      <dgm:prSet/>
      <dgm:spPr/>
      <dgm:t>
        <a:bodyPr/>
        <a:lstStyle/>
        <a:p>
          <a:endParaRPr lang="en-US"/>
        </a:p>
      </dgm:t>
    </dgm:pt>
    <dgm:pt modelId="{2BA87B34-D91C-48BB-98E8-FBF5C08A0449}" type="sibTrans" cxnId="{D1D1C93C-0016-4F40-98D9-7FC2F3578F0C}">
      <dgm:prSet/>
      <dgm:spPr/>
      <dgm:t>
        <a:bodyPr/>
        <a:lstStyle/>
        <a:p>
          <a:endParaRPr lang="en-US"/>
        </a:p>
      </dgm:t>
    </dgm:pt>
    <dgm:pt modelId="{43D93AB5-DCE4-43F5-A474-AF13BD4852D5}">
      <dgm:prSet phldrT="[Text]" custT="1"/>
      <dgm:spPr/>
      <dgm:t>
        <a:bodyPr/>
        <a:lstStyle/>
        <a:p>
          <a:r>
            <a:rPr lang="en-US" sz="1200" dirty="0" smtClean="0"/>
            <a:t>Marginal technology fixed O&amp;M</a:t>
          </a:r>
          <a:endParaRPr lang="en-US" sz="1200" dirty="0"/>
        </a:p>
      </dgm:t>
    </dgm:pt>
    <dgm:pt modelId="{B4290F9A-D0BE-4741-AB17-6A57D780C54E}" type="parTrans" cxnId="{F9D0E4C7-3DBB-473D-AD7D-17081330C133}">
      <dgm:prSet/>
      <dgm:spPr/>
      <dgm:t>
        <a:bodyPr/>
        <a:lstStyle/>
        <a:p>
          <a:endParaRPr lang="en-US"/>
        </a:p>
      </dgm:t>
    </dgm:pt>
    <dgm:pt modelId="{54CBB271-F774-49C2-A53B-F314C515CA22}" type="sibTrans" cxnId="{F9D0E4C7-3DBB-473D-AD7D-17081330C133}">
      <dgm:prSet/>
      <dgm:spPr/>
      <dgm:t>
        <a:bodyPr/>
        <a:lstStyle/>
        <a:p>
          <a:endParaRPr lang="en-US"/>
        </a:p>
      </dgm:t>
    </dgm:pt>
    <dgm:pt modelId="{23073DDA-EA92-4C58-B3A9-851A90650DFE}">
      <dgm:prSet phldrT="[Text]" custT="1"/>
      <dgm:spPr/>
      <dgm:t>
        <a:bodyPr/>
        <a:lstStyle/>
        <a:p>
          <a:r>
            <a:rPr lang="en-US" sz="1200" dirty="0" smtClean="0"/>
            <a:t>Tax rates</a:t>
          </a:r>
          <a:endParaRPr lang="en-US" sz="1200" dirty="0"/>
        </a:p>
      </dgm:t>
    </dgm:pt>
    <dgm:pt modelId="{F8B56604-00FD-4994-B5DD-6662304BB63C}" type="parTrans" cxnId="{966DBE49-7E50-4E78-97BA-27BFC3256807}">
      <dgm:prSet/>
      <dgm:spPr/>
      <dgm:t>
        <a:bodyPr/>
        <a:lstStyle/>
        <a:p>
          <a:endParaRPr lang="en-US"/>
        </a:p>
      </dgm:t>
    </dgm:pt>
    <dgm:pt modelId="{804FC556-83F3-41EF-839D-A0237108714A}" type="sibTrans" cxnId="{966DBE49-7E50-4E78-97BA-27BFC3256807}">
      <dgm:prSet/>
      <dgm:spPr/>
      <dgm:t>
        <a:bodyPr/>
        <a:lstStyle/>
        <a:p>
          <a:endParaRPr lang="en-US"/>
        </a:p>
      </dgm:t>
    </dgm:pt>
    <dgm:pt modelId="{D4EB971A-0FD8-4421-9FB2-1F7A769C7578}">
      <dgm:prSet phldrT="[Text]" custT="1"/>
      <dgm:spPr/>
      <dgm:t>
        <a:bodyPr/>
        <a:lstStyle/>
        <a:p>
          <a:r>
            <a:rPr lang="en-US" sz="1200" dirty="0" smtClean="0"/>
            <a:t>Tax rates</a:t>
          </a:r>
          <a:endParaRPr lang="en-US" sz="1200" dirty="0"/>
        </a:p>
      </dgm:t>
    </dgm:pt>
    <dgm:pt modelId="{35072F7E-4A83-4022-BA43-4897BE163B87}" type="parTrans" cxnId="{076E0B86-EE64-4FAD-9113-420BA9461303}">
      <dgm:prSet/>
      <dgm:spPr/>
      <dgm:t>
        <a:bodyPr/>
        <a:lstStyle/>
        <a:p>
          <a:endParaRPr lang="en-US"/>
        </a:p>
      </dgm:t>
    </dgm:pt>
    <dgm:pt modelId="{FA25B8C1-DEF6-44E7-B670-4CA913BAFD23}" type="sibTrans" cxnId="{076E0B86-EE64-4FAD-9113-420BA9461303}">
      <dgm:prSet/>
      <dgm:spPr/>
      <dgm:t>
        <a:bodyPr/>
        <a:lstStyle/>
        <a:p>
          <a:endParaRPr lang="en-US"/>
        </a:p>
      </dgm:t>
    </dgm:pt>
    <dgm:pt modelId="{C4A70F42-5DAB-4043-BBA9-2FFE36ACC03D}">
      <dgm:prSet phldrT="[Text]" custT="1"/>
      <dgm:spPr/>
      <dgm:t>
        <a:bodyPr/>
        <a:lstStyle/>
        <a:p>
          <a:r>
            <a:rPr lang="en-US" sz="1200" dirty="0" smtClean="0"/>
            <a:t>Labor cost changes</a:t>
          </a:r>
          <a:endParaRPr lang="en-US" sz="1200" dirty="0"/>
        </a:p>
      </dgm:t>
    </dgm:pt>
    <dgm:pt modelId="{5EA7FEAC-E75A-4EBE-969D-C68D2A13C334}" type="parTrans" cxnId="{0F1A6359-FED6-4EB6-95F7-00BE39074169}">
      <dgm:prSet/>
      <dgm:spPr/>
      <dgm:t>
        <a:bodyPr/>
        <a:lstStyle/>
        <a:p>
          <a:endParaRPr lang="en-US"/>
        </a:p>
      </dgm:t>
    </dgm:pt>
    <dgm:pt modelId="{857C7A3A-1CEE-4E3D-BEB1-8DE3502C443B}" type="sibTrans" cxnId="{0F1A6359-FED6-4EB6-95F7-00BE39074169}">
      <dgm:prSet/>
      <dgm:spPr/>
      <dgm:t>
        <a:bodyPr/>
        <a:lstStyle/>
        <a:p>
          <a:endParaRPr lang="en-US"/>
        </a:p>
      </dgm:t>
    </dgm:pt>
    <dgm:pt modelId="{4527BCD9-A998-4B65-AE2D-D80F6C52A5C1}">
      <dgm:prSet phldrT="[Text]" custT="1"/>
      <dgm:spPr/>
      <dgm:t>
        <a:bodyPr/>
        <a:lstStyle/>
        <a:p>
          <a:r>
            <a:rPr lang="en-US" sz="1200" dirty="0" smtClean="0"/>
            <a:t>Project developer technology preference trends</a:t>
          </a:r>
          <a:endParaRPr lang="en-US" sz="1200" dirty="0"/>
        </a:p>
      </dgm:t>
    </dgm:pt>
    <dgm:pt modelId="{FB03D0C3-17F0-4FE3-AD28-C4F02EFB9FFB}" type="parTrans" cxnId="{925F0A61-611A-4DFE-A439-B0F050315B67}">
      <dgm:prSet/>
      <dgm:spPr/>
      <dgm:t>
        <a:bodyPr/>
        <a:lstStyle/>
        <a:p>
          <a:endParaRPr lang="en-US"/>
        </a:p>
      </dgm:t>
    </dgm:pt>
    <dgm:pt modelId="{E9DF43F9-B439-4980-A2BE-63D807D4DA25}" type="sibTrans" cxnId="{925F0A61-611A-4DFE-A439-B0F050315B67}">
      <dgm:prSet/>
      <dgm:spPr/>
      <dgm:t>
        <a:bodyPr/>
        <a:lstStyle/>
        <a:p>
          <a:endParaRPr lang="en-US"/>
        </a:p>
      </dgm:t>
    </dgm:pt>
    <dgm:pt modelId="{6A709622-7DAD-47B4-A738-30D480EE423D}" type="pres">
      <dgm:prSet presAssocID="{990EB2E7-C4F9-473E-AAEF-490587D4D0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1E52B9-0351-4DD6-B562-D67C9E5430E1}" type="pres">
      <dgm:prSet presAssocID="{6044B4BB-4152-44AC-9F7A-605F7C3897B1}" presName="composite" presStyleCnt="0"/>
      <dgm:spPr/>
    </dgm:pt>
    <dgm:pt modelId="{EE8245DC-8390-4F76-BEE7-0C3E7AF5295C}" type="pres">
      <dgm:prSet presAssocID="{6044B4BB-4152-44AC-9F7A-605F7C3897B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3C312-B04A-4586-959D-0AB87BE5BD25}" type="pres">
      <dgm:prSet presAssocID="{6044B4BB-4152-44AC-9F7A-605F7C3897B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4AF333-2A85-4D6D-9D24-5F6A32101B05}" type="pres">
      <dgm:prSet presAssocID="{5C2095E4-E840-4713-86CC-65BFEC87C3C2}" presName="sp" presStyleCnt="0"/>
      <dgm:spPr/>
    </dgm:pt>
    <dgm:pt modelId="{26E867D8-F319-4BE4-A196-7D9B4E800F87}" type="pres">
      <dgm:prSet presAssocID="{0BE2A35B-D29E-4C34-B30B-8B54FDDD88CE}" presName="composite" presStyleCnt="0"/>
      <dgm:spPr/>
    </dgm:pt>
    <dgm:pt modelId="{918D8B4A-B9E3-4A05-95A1-5C2ADDCBD8B8}" type="pres">
      <dgm:prSet presAssocID="{0BE2A35B-D29E-4C34-B30B-8B54FDDD88C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580A6B-35C1-4C09-836F-03DA24CE5BE4}" type="pres">
      <dgm:prSet presAssocID="{0BE2A35B-D29E-4C34-B30B-8B54FDDD88C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98BC3E-825C-4EE9-8CFE-AB3D68DC7F10}" type="pres">
      <dgm:prSet presAssocID="{825E8A67-1264-4103-8E65-394BDE9F2429}" presName="sp" presStyleCnt="0"/>
      <dgm:spPr/>
    </dgm:pt>
    <dgm:pt modelId="{B112F592-3231-45A8-91CA-5ABA848391A9}" type="pres">
      <dgm:prSet presAssocID="{E6F81E74-6E19-49D8-ADAC-210492E434AC}" presName="composite" presStyleCnt="0"/>
      <dgm:spPr/>
    </dgm:pt>
    <dgm:pt modelId="{AB55E2CC-9EA3-4261-BAAC-971F24CCE30F}" type="pres">
      <dgm:prSet presAssocID="{E6F81E74-6E19-49D8-ADAC-210492E434A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B62FB-EC91-4DEE-BF8F-80B98BDBCE89}" type="pres">
      <dgm:prSet presAssocID="{E6F81E74-6E19-49D8-ADAC-210492E434A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E06174-28C4-48D5-926C-68C5F8CFFF53}" srcId="{E6F81E74-6E19-49D8-ADAC-210492E434AC}" destId="{AC55B34F-8D5E-40A5-9E05-79A29FEBCFDE}" srcOrd="0" destOrd="0" parTransId="{8A13E584-C54A-480F-B23B-8C728CE6AFDC}" sibTransId="{054F0781-3E95-4C6A-A5B5-D6AF659275A0}"/>
    <dgm:cxn modelId="{BF714FF3-AB04-4666-878F-5E81B84E4842}" type="presOf" srcId="{EB3E66C1-D3FF-45B6-B725-8A3945C6B325}" destId="{3EB3C312-B04A-4586-959D-0AB87BE5BD25}" srcOrd="0" destOrd="0" presId="urn:microsoft.com/office/officeart/2005/8/layout/chevron2"/>
    <dgm:cxn modelId="{F9D0E4C7-3DBB-473D-AD7D-17081330C133}" srcId="{E6F81E74-6E19-49D8-ADAC-210492E434AC}" destId="{43D93AB5-DCE4-43F5-A474-AF13BD4852D5}" srcOrd="1" destOrd="0" parTransId="{B4290F9A-D0BE-4741-AB17-6A57D780C54E}" sibTransId="{54CBB271-F774-49C2-A53B-F314C515CA22}"/>
    <dgm:cxn modelId="{20EC22F3-006E-48C9-B39D-E296D7C4D581}" type="presOf" srcId="{B080838A-97C1-4C98-9844-D74C17F31E2E}" destId="{3EB3C312-B04A-4586-959D-0AB87BE5BD25}" srcOrd="0" destOrd="3" presId="urn:microsoft.com/office/officeart/2005/8/layout/chevron2"/>
    <dgm:cxn modelId="{78791C02-12B7-4896-AFE4-D42B25F7FBA4}" type="presOf" srcId="{E6F81E74-6E19-49D8-ADAC-210492E434AC}" destId="{AB55E2CC-9EA3-4261-BAAC-971F24CCE30F}" srcOrd="0" destOrd="0" presId="urn:microsoft.com/office/officeart/2005/8/layout/chevron2"/>
    <dgm:cxn modelId="{D1D1C93C-0016-4F40-98D9-7FC2F3578F0C}" srcId="{E6F81E74-6E19-49D8-ADAC-210492E434AC}" destId="{1C73DAB1-A215-4512-B649-E49021FE3B73}" srcOrd="3" destOrd="0" parTransId="{20613D15-F4C5-4A36-8131-B2928C77E5F9}" sibTransId="{2BA87B34-D91C-48BB-98E8-FBF5C08A0449}"/>
    <dgm:cxn modelId="{61577064-44D6-40EB-A8B0-12ABE00F0B33}" srcId="{990EB2E7-C4F9-473E-AAEF-490587D4D02B}" destId="{E6F81E74-6E19-49D8-ADAC-210492E434AC}" srcOrd="2" destOrd="0" parTransId="{DF3DB4D4-D544-48ED-B296-528229B920BA}" sibTransId="{B96698C4-A552-4A78-BF9C-00E8C4B09DDD}"/>
    <dgm:cxn modelId="{9686A503-0EF4-4B78-AE07-8CBF7794A1CF}" type="presOf" srcId="{C4A70F42-5DAB-4043-BBA9-2FFE36ACC03D}" destId="{23580A6B-35C1-4C09-836F-03DA24CE5BE4}" srcOrd="0" destOrd="2" presId="urn:microsoft.com/office/officeart/2005/8/layout/chevron2"/>
    <dgm:cxn modelId="{9E206C1B-9C25-4531-BECA-BDA94F7E31CD}" type="presOf" srcId="{1C73DAB1-A215-4512-B649-E49021FE3B73}" destId="{7B8B62FB-EC91-4DEE-BF8F-80B98BDBCE89}" srcOrd="0" destOrd="3" presId="urn:microsoft.com/office/officeart/2005/8/layout/chevron2"/>
    <dgm:cxn modelId="{5BB40E39-DF07-4453-A3ED-834CDCF46740}" type="presOf" srcId="{D4EB971A-0FD8-4421-9FB2-1F7A769C7578}" destId="{7B8B62FB-EC91-4DEE-BF8F-80B98BDBCE89}" srcOrd="0" destOrd="2" presId="urn:microsoft.com/office/officeart/2005/8/layout/chevron2"/>
    <dgm:cxn modelId="{966DBE49-7E50-4E78-97BA-27BFC3256807}" srcId="{6044B4BB-4152-44AC-9F7A-605F7C3897B1}" destId="{23073DDA-EA92-4C58-B3A9-851A90650DFE}" srcOrd="2" destOrd="0" parTransId="{F8B56604-00FD-4994-B5DD-6662304BB63C}" sibTransId="{804FC556-83F3-41EF-839D-A0237108714A}"/>
    <dgm:cxn modelId="{894C22FA-4D34-4B06-90A0-F44CD8630139}" srcId="{0BE2A35B-D29E-4C34-B30B-8B54FDDD88CE}" destId="{EBD6E856-C753-4FF0-A6EB-A344B145598A}" srcOrd="1" destOrd="0" parTransId="{380B49F3-A840-4AA8-8194-A5CA2AB61B61}" sibTransId="{FAA554A2-1D10-4FB7-AF33-A93DCE5D1399}"/>
    <dgm:cxn modelId="{121DDE84-BE60-4806-AFEC-205BE244A97A}" type="presOf" srcId="{4C895345-D0E7-44B7-B81E-5D46E5360669}" destId="{7B8B62FB-EC91-4DEE-BF8F-80B98BDBCE89}" srcOrd="0" destOrd="4" presId="urn:microsoft.com/office/officeart/2005/8/layout/chevron2"/>
    <dgm:cxn modelId="{39972543-AD74-4064-BB82-C5EE7FAEF08A}" srcId="{E6F81E74-6E19-49D8-ADAC-210492E434AC}" destId="{4C895345-D0E7-44B7-B81E-5D46E5360669}" srcOrd="4" destOrd="0" parTransId="{1511A29A-6520-4F33-8DF7-3156FB26F073}" sibTransId="{9BD96230-8086-446D-84E4-72106B2708C6}"/>
    <dgm:cxn modelId="{301C6344-A0F8-4CFF-87F2-B2DD01B4A3BA}" srcId="{0BE2A35B-D29E-4C34-B30B-8B54FDDD88CE}" destId="{ED511895-4A1B-40EB-A457-687DFE136582}" srcOrd="3" destOrd="0" parTransId="{7B147425-A1FE-41F0-A061-FCF91CD50C64}" sibTransId="{91755235-C98E-462D-98D5-1310B39BFCD5}"/>
    <dgm:cxn modelId="{ECBB7AC4-3848-43CE-99F3-E05E5EDAA3C1}" type="presOf" srcId="{EBD6E856-C753-4FF0-A6EB-A344B145598A}" destId="{23580A6B-35C1-4C09-836F-03DA24CE5BE4}" srcOrd="0" destOrd="1" presId="urn:microsoft.com/office/officeart/2005/8/layout/chevron2"/>
    <dgm:cxn modelId="{67B79488-4B36-49FB-89DA-95546FE21C9A}" srcId="{6044B4BB-4152-44AC-9F7A-605F7C3897B1}" destId="{EB3E66C1-D3FF-45B6-B725-8A3945C6B325}" srcOrd="0" destOrd="0" parTransId="{DC003BFC-7109-46BF-8629-71A02289ADC6}" sibTransId="{DF267C8C-2748-47C8-99D0-3834FE65439A}"/>
    <dgm:cxn modelId="{0AB8F786-EECA-478D-AED3-4BAF56A0615B}" srcId="{6044B4BB-4152-44AC-9F7A-605F7C3897B1}" destId="{CA165DA4-E438-4CA7-9845-BA5118CAC0CA}" srcOrd="4" destOrd="0" parTransId="{6073B95B-C79B-4666-9FF5-DDEBB8DE87B9}" sibTransId="{7862CF35-94ED-42ED-8341-994D0077F8DC}"/>
    <dgm:cxn modelId="{4E26A2D8-52EF-4A87-ADC2-4813E528D7A3}" type="presOf" srcId="{43D93AB5-DCE4-43F5-A474-AF13BD4852D5}" destId="{7B8B62FB-EC91-4DEE-BF8F-80B98BDBCE89}" srcOrd="0" destOrd="1" presId="urn:microsoft.com/office/officeart/2005/8/layout/chevron2"/>
    <dgm:cxn modelId="{C2A04408-1F9E-4A3A-A955-2C8EDFEEE7CA}" type="presOf" srcId="{ED511895-4A1B-40EB-A457-687DFE136582}" destId="{23580A6B-35C1-4C09-836F-03DA24CE5BE4}" srcOrd="0" destOrd="3" presId="urn:microsoft.com/office/officeart/2005/8/layout/chevron2"/>
    <dgm:cxn modelId="{0F1A6359-FED6-4EB6-95F7-00BE39074169}" srcId="{0BE2A35B-D29E-4C34-B30B-8B54FDDD88CE}" destId="{C4A70F42-5DAB-4043-BBA9-2FFE36ACC03D}" srcOrd="2" destOrd="0" parTransId="{5EA7FEAC-E75A-4EBE-969D-C68D2A13C334}" sibTransId="{857C7A3A-1CEE-4E3D-BEB1-8DE3502C443B}"/>
    <dgm:cxn modelId="{B1ECC26B-3F97-443E-9A63-9DC99C502162}" type="presOf" srcId="{990EB2E7-C4F9-473E-AAEF-490587D4D02B}" destId="{6A709622-7DAD-47B4-A738-30D480EE423D}" srcOrd="0" destOrd="0" presId="urn:microsoft.com/office/officeart/2005/8/layout/chevron2"/>
    <dgm:cxn modelId="{D6C8541F-BF44-4875-B2F5-FEA3B8F8A655}" srcId="{990EB2E7-C4F9-473E-AAEF-490587D4D02B}" destId="{6044B4BB-4152-44AC-9F7A-605F7C3897B1}" srcOrd="0" destOrd="0" parTransId="{26F48C23-6672-4914-AB51-261213644F3B}" sibTransId="{5C2095E4-E840-4713-86CC-65BFEC87C3C2}"/>
    <dgm:cxn modelId="{9F078F39-4CBA-4228-BE00-9B8B125564E5}" type="presOf" srcId="{755382AD-B3C6-4625-AC5A-9ABE427CD2E0}" destId="{3EB3C312-B04A-4586-959D-0AB87BE5BD25}" srcOrd="0" destOrd="1" presId="urn:microsoft.com/office/officeart/2005/8/layout/chevron2"/>
    <dgm:cxn modelId="{939C9B04-6D13-40D7-9AB2-A0AC548FFA23}" type="presOf" srcId="{23073DDA-EA92-4C58-B3A9-851A90650DFE}" destId="{3EB3C312-B04A-4586-959D-0AB87BE5BD25}" srcOrd="0" destOrd="2" presId="urn:microsoft.com/office/officeart/2005/8/layout/chevron2"/>
    <dgm:cxn modelId="{4E922C96-C5F1-4691-AEC5-9CD0D678F432}" type="presOf" srcId="{0BE2A35B-D29E-4C34-B30B-8B54FDDD88CE}" destId="{918D8B4A-B9E3-4A05-95A1-5C2ADDCBD8B8}" srcOrd="0" destOrd="0" presId="urn:microsoft.com/office/officeart/2005/8/layout/chevron2"/>
    <dgm:cxn modelId="{41ECB852-811E-4ED5-B02D-401676326215}" srcId="{6044B4BB-4152-44AC-9F7A-605F7C3897B1}" destId="{B080838A-97C1-4C98-9844-D74C17F31E2E}" srcOrd="3" destOrd="0" parTransId="{99AC2B50-D878-4D3D-B458-E8225D128AC0}" sibTransId="{3D6A474F-613F-4E1D-BC09-3C5EABAA9B44}"/>
    <dgm:cxn modelId="{5F478C13-69CF-40D1-AF6E-E1929B76CD0F}" type="presOf" srcId="{6044B4BB-4152-44AC-9F7A-605F7C3897B1}" destId="{EE8245DC-8390-4F76-BEE7-0C3E7AF5295C}" srcOrd="0" destOrd="0" presId="urn:microsoft.com/office/officeart/2005/8/layout/chevron2"/>
    <dgm:cxn modelId="{7EEDE2CB-AB62-4A43-B6E3-10886A73C272}" srcId="{6044B4BB-4152-44AC-9F7A-605F7C3897B1}" destId="{755382AD-B3C6-4625-AC5A-9ABE427CD2E0}" srcOrd="1" destOrd="0" parTransId="{388A075A-5234-4BDB-A416-82870C62F7E7}" sibTransId="{6F00D270-7888-4A53-8C8A-11B5E793108E}"/>
    <dgm:cxn modelId="{4BB076B3-3080-4687-890C-A9713D0672C3}" srcId="{990EB2E7-C4F9-473E-AAEF-490587D4D02B}" destId="{0BE2A35B-D29E-4C34-B30B-8B54FDDD88CE}" srcOrd="1" destOrd="0" parTransId="{F8B6651B-859C-4F88-8B9E-54A766976CB5}" sibTransId="{825E8A67-1264-4103-8E65-394BDE9F2429}"/>
    <dgm:cxn modelId="{925F0A61-611A-4DFE-A439-B0F050315B67}" srcId="{0BE2A35B-D29E-4C34-B30B-8B54FDDD88CE}" destId="{4527BCD9-A998-4B65-AE2D-D80F6C52A5C1}" srcOrd="0" destOrd="0" parTransId="{FB03D0C3-17F0-4FE3-AD28-C4F02EFB9FFB}" sibTransId="{E9DF43F9-B439-4980-A2BE-63D807D4DA25}"/>
    <dgm:cxn modelId="{1298DE56-CDDA-410C-BF17-AA134089BFA3}" type="presOf" srcId="{CA165DA4-E438-4CA7-9845-BA5118CAC0CA}" destId="{3EB3C312-B04A-4586-959D-0AB87BE5BD25}" srcOrd="0" destOrd="4" presId="urn:microsoft.com/office/officeart/2005/8/layout/chevron2"/>
    <dgm:cxn modelId="{7B0763DC-509A-4555-9EEC-8C1870939931}" type="presOf" srcId="{4527BCD9-A998-4B65-AE2D-D80F6C52A5C1}" destId="{23580A6B-35C1-4C09-836F-03DA24CE5BE4}" srcOrd="0" destOrd="0" presId="urn:microsoft.com/office/officeart/2005/8/layout/chevron2"/>
    <dgm:cxn modelId="{076E0B86-EE64-4FAD-9113-420BA9461303}" srcId="{E6F81E74-6E19-49D8-ADAC-210492E434AC}" destId="{D4EB971A-0FD8-4421-9FB2-1F7A769C7578}" srcOrd="2" destOrd="0" parTransId="{35072F7E-4A83-4022-BA43-4897BE163B87}" sibTransId="{FA25B8C1-DEF6-44E7-B670-4CA913BAFD23}"/>
    <dgm:cxn modelId="{51322D1E-9E78-49E8-B2B2-CB6D571DEBA7}" type="presOf" srcId="{AC55B34F-8D5E-40A5-9E05-79A29FEBCFDE}" destId="{7B8B62FB-EC91-4DEE-BF8F-80B98BDBCE89}" srcOrd="0" destOrd="0" presId="urn:microsoft.com/office/officeart/2005/8/layout/chevron2"/>
    <dgm:cxn modelId="{D36AFA04-8CEF-4F81-8951-12FDFB663FBA}" type="presParOf" srcId="{6A709622-7DAD-47B4-A738-30D480EE423D}" destId="{751E52B9-0351-4DD6-B562-D67C9E5430E1}" srcOrd="0" destOrd="0" presId="urn:microsoft.com/office/officeart/2005/8/layout/chevron2"/>
    <dgm:cxn modelId="{EBDEEEF8-3492-4475-9987-8AE28886FDB8}" type="presParOf" srcId="{751E52B9-0351-4DD6-B562-D67C9E5430E1}" destId="{EE8245DC-8390-4F76-BEE7-0C3E7AF5295C}" srcOrd="0" destOrd="0" presId="urn:microsoft.com/office/officeart/2005/8/layout/chevron2"/>
    <dgm:cxn modelId="{9D1D8B7A-F436-405F-AACA-79909DA169B8}" type="presParOf" srcId="{751E52B9-0351-4DD6-B562-D67C9E5430E1}" destId="{3EB3C312-B04A-4586-959D-0AB87BE5BD25}" srcOrd="1" destOrd="0" presId="urn:microsoft.com/office/officeart/2005/8/layout/chevron2"/>
    <dgm:cxn modelId="{56D45549-637F-47E7-A14A-F4BDC3C18CA0}" type="presParOf" srcId="{6A709622-7DAD-47B4-A738-30D480EE423D}" destId="{FB4AF333-2A85-4D6D-9D24-5F6A32101B05}" srcOrd="1" destOrd="0" presId="urn:microsoft.com/office/officeart/2005/8/layout/chevron2"/>
    <dgm:cxn modelId="{6FE57BC5-07F3-46D0-89F9-1802A8D2C0FC}" type="presParOf" srcId="{6A709622-7DAD-47B4-A738-30D480EE423D}" destId="{26E867D8-F319-4BE4-A196-7D9B4E800F87}" srcOrd="2" destOrd="0" presId="urn:microsoft.com/office/officeart/2005/8/layout/chevron2"/>
    <dgm:cxn modelId="{FD35749D-F4CA-4AE9-8379-A4CCC0AECF74}" type="presParOf" srcId="{26E867D8-F319-4BE4-A196-7D9B4E800F87}" destId="{918D8B4A-B9E3-4A05-95A1-5C2ADDCBD8B8}" srcOrd="0" destOrd="0" presId="urn:microsoft.com/office/officeart/2005/8/layout/chevron2"/>
    <dgm:cxn modelId="{51BD6C36-38B2-407B-BB25-8D7181DE30AE}" type="presParOf" srcId="{26E867D8-F319-4BE4-A196-7D9B4E800F87}" destId="{23580A6B-35C1-4C09-836F-03DA24CE5BE4}" srcOrd="1" destOrd="0" presId="urn:microsoft.com/office/officeart/2005/8/layout/chevron2"/>
    <dgm:cxn modelId="{3F704152-E4FE-4017-B2FF-B3940FF14D52}" type="presParOf" srcId="{6A709622-7DAD-47B4-A738-30D480EE423D}" destId="{2D98BC3E-825C-4EE9-8CFE-AB3D68DC7F10}" srcOrd="3" destOrd="0" presId="urn:microsoft.com/office/officeart/2005/8/layout/chevron2"/>
    <dgm:cxn modelId="{797A861D-1E09-4AAE-9B42-92F409A62055}" type="presParOf" srcId="{6A709622-7DAD-47B4-A738-30D480EE423D}" destId="{B112F592-3231-45A8-91CA-5ABA848391A9}" srcOrd="4" destOrd="0" presId="urn:microsoft.com/office/officeart/2005/8/layout/chevron2"/>
    <dgm:cxn modelId="{34419FA2-2FD4-4463-B2FC-378079D20C2E}" type="presParOf" srcId="{B112F592-3231-45A8-91CA-5ABA848391A9}" destId="{AB55E2CC-9EA3-4261-BAAC-971F24CCE30F}" srcOrd="0" destOrd="0" presId="urn:microsoft.com/office/officeart/2005/8/layout/chevron2"/>
    <dgm:cxn modelId="{E181B023-AFDE-4026-A9B2-884A20020420}" type="presParOf" srcId="{B112F592-3231-45A8-91CA-5ABA848391A9}" destId="{7B8B62FB-EC91-4DEE-BF8F-80B98BDBCE8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245DC-8390-4F76-BEE7-0C3E7AF5295C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CONE Study</a:t>
          </a:r>
          <a:endParaRPr lang="en-US" sz="1400" kern="1200" dirty="0"/>
        </a:p>
      </dsp:txBody>
      <dsp:txXfrm rot="-5400000">
        <a:off x="0" y="522165"/>
        <a:ext cx="1038004" cy="444858"/>
      </dsp:txXfrm>
    </dsp:sp>
    <dsp:sp modelId="{3EB3C312-B04A-4586-959D-0AB87BE5BD25}">
      <dsp:nvSpPr>
        <dsp:cNvPr id="0" name=""/>
        <dsp:cNvSpPr/>
      </dsp:nvSpPr>
      <dsp:spPr>
        <a:xfrm rot="5400000">
          <a:off x="3085071" y="-2043904"/>
          <a:ext cx="963860" cy="5057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Marginal technology capital cost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Marginal Technology fixed O&amp;M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Tax rates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Debt and Equity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Debt and Equity returns</a:t>
          </a:r>
          <a:endParaRPr lang="en-US" sz="1200" kern="1200" dirty="0"/>
        </a:p>
      </dsp:txBody>
      <dsp:txXfrm rot="-5400000">
        <a:off x="1038004" y="50215"/>
        <a:ext cx="5010943" cy="869756"/>
      </dsp:txXfrm>
    </dsp:sp>
    <dsp:sp modelId="{918D8B4A-B9E3-4A05-95A1-5C2ADDCBD8B8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Potential Adjustments</a:t>
          </a:r>
          <a:endParaRPr lang="en-US" sz="1400" kern="1200" dirty="0"/>
        </a:p>
      </dsp:txBody>
      <dsp:txXfrm rot="-5400000">
        <a:off x="0" y="1809570"/>
        <a:ext cx="1038004" cy="444858"/>
      </dsp:txXfrm>
    </dsp:sp>
    <dsp:sp modelId="{23580A6B-35C1-4C09-836F-03DA24CE5BE4}">
      <dsp:nvSpPr>
        <dsp:cNvPr id="0" name=""/>
        <dsp:cNvSpPr/>
      </dsp:nvSpPr>
      <dsp:spPr>
        <a:xfrm rot="5400000">
          <a:off x="3085071" y="-756498"/>
          <a:ext cx="963860" cy="5057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Project developer technology preference trends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Tax policy changes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Labor cost changes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Other appropriate adjustments</a:t>
          </a:r>
          <a:endParaRPr lang="en-US" sz="1200" kern="1200" dirty="0"/>
        </a:p>
      </dsp:txBody>
      <dsp:txXfrm rot="-5400000">
        <a:off x="1038004" y="1337621"/>
        <a:ext cx="5010943" cy="869756"/>
      </dsp:txXfrm>
    </dsp:sp>
    <dsp:sp modelId="{AB55E2CC-9EA3-4261-BAAC-971F24CCE30F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LTSA</a:t>
          </a:r>
          <a:endParaRPr lang="en-US" sz="1400" kern="1200" dirty="0"/>
        </a:p>
      </dsp:txBody>
      <dsp:txXfrm rot="-5400000">
        <a:off x="0" y="3096976"/>
        <a:ext cx="1038004" cy="444858"/>
      </dsp:txXfrm>
    </dsp:sp>
    <dsp:sp modelId="{7B8B62FB-EC91-4DEE-BF8F-80B98BDBCE89}">
      <dsp:nvSpPr>
        <dsp:cNvPr id="0" name=""/>
        <dsp:cNvSpPr/>
      </dsp:nvSpPr>
      <dsp:spPr>
        <a:xfrm rot="5400000">
          <a:off x="3085071" y="530906"/>
          <a:ext cx="963860" cy="50579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Marginal technology capital cost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Marginal technology fixed O&amp;M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Tax rates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Debt and Equity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Debt and Equity returns</a:t>
          </a:r>
          <a:endParaRPr lang="en-US" sz="1200" kern="1200" dirty="0"/>
        </a:p>
      </dsp:txBody>
      <dsp:txXfrm rot="-5400000">
        <a:off x="1038004" y="2625025"/>
        <a:ext cx="5010943" cy="869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83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4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08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ete.Warnken@erco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Julie.jin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Coordination of Economic Assumptions for Future </a:t>
            </a:r>
            <a:r>
              <a:rPr lang="en-US" altLang="en-US" sz="2400" b="1" dirty="0" smtClean="0"/>
              <a:t>LTSA studies / Reserve Margin-LTSA Study Scheduling</a:t>
            </a:r>
            <a:endParaRPr lang="en-US" altLang="en-US" sz="2400" b="1" dirty="0" smtClean="0"/>
          </a:p>
          <a:p>
            <a:pPr algn="ctr">
              <a:spcBef>
                <a:spcPct val="0"/>
              </a:spcBef>
            </a:pPr>
            <a:endParaRPr lang="en-US" dirty="0"/>
          </a:p>
          <a:p>
            <a:pPr algn="ctr"/>
            <a:r>
              <a:rPr lang="en-US" dirty="0"/>
              <a:t>SAWG</a:t>
            </a:r>
          </a:p>
          <a:p>
            <a:pPr algn="ctr"/>
            <a:r>
              <a:rPr lang="en-US" dirty="0" smtClean="0"/>
              <a:t>June 14, 2019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2362199"/>
          </a:xfrm>
        </p:spPr>
        <p:txBody>
          <a:bodyPr/>
          <a:lstStyle/>
          <a:p>
            <a:r>
              <a:rPr lang="en-US" altLang="en-US" sz="2400" dirty="0" smtClean="0"/>
              <a:t>Capital costs </a:t>
            </a:r>
            <a:r>
              <a:rPr lang="en-US" altLang="en-US" sz="2400" dirty="0"/>
              <a:t>u</a:t>
            </a:r>
            <a:r>
              <a:rPr lang="en-US" altLang="en-US" sz="2400" dirty="0" smtClean="0"/>
              <a:t>sed in 2020 LTSA</a:t>
            </a:r>
          </a:p>
          <a:p>
            <a:r>
              <a:rPr lang="en-US" altLang="en-US" sz="2400" dirty="0" smtClean="0"/>
              <a:t>Coordinate economic assumptions in future LTSA and CONE study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New Unit Capital Costs for 2020 LTSA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1767" y="838200"/>
            <a:ext cx="80926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Sources of capital cost assumptions,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Lazard’s Levelized Cost of Energy Analysis, November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EIA AEO 2019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Cost examples from national labs and utility IRP assumptions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Costs </a:t>
            </a:r>
            <a:r>
              <a:rPr lang="en-US" sz="2000" dirty="0"/>
              <a:t>are $/kW in nominal </a:t>
            </a:r>
            <a:r>
              <a:rPr lang="en-US" sz="2000" dirty="0" smtClean="0"/>
              <a:t>dollars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81000" y="198120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40" y="2667000"/>
            <a:ext cx="8239701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Coordination of Economic Assumptions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2016"/>
            <a:ext cx="8534400" cy="761999"/>
          </a:xfrm>
        </p:spPr>
        <p:txBody>
          <a:bodyPr/>
          <a:lstStyle/>
          <a:p>
            <a:r>
              <a:rPr lang="en-US" sz="2000" dirty="0" smtClean="0"/>
              <a:t>Some economic assumptions are system wide, for example tax rates; some are technology specific, for example capital cost and fixed O&amp;M.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41067442"/>
              </p:ext>
            </p:extLst>
          </p:nvPr>
        </p:nvGraphicFramePr>
        <p:xfrm>
          <a:off x="914400" y="2057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ight Brace 7"/>
          <p:cNvSpPr/>
          <p:nvPr/>
        </p:nvSpPr>
        <p:spPr>
          <a:xfrm>
            <a:off x="4419600" y="4658573"/>
            <a:ext cx="266700" cy="888999"/>
          </a:xfrm>
          <a:prstGeom prst="rightBrace">
            <a:avLst>
              <a:gd name="adj1" fmla="val 8333"/>
              <a:gd name="adj2" fmla="val 517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89967" y="479053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With potential adjustments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61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Reserve Margin and LTSA Study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1222"/>
            <a:ext cx="8534400" cy="2135378"/>
          </a:xfrm>
        </p:spPr>
        <p:txBody>
          <a:bodyPr/>
          <a:lstStyle/>
          <a:p>
            <a:r>
              <a:rPr lang="en-US" altLang="en-US" sz="2400" dirty="0" smtClean="0"/>
              <a:t>MERM-EORM study conducted every even-numbered year</a:t>
            </a:r>
          </a:p>
          <a:p>
            <a:r>
              <a:rPr lang="en-US" altLang="en-US" sz="2400" dirty="0"/>
              <a:t>LTSA </a:t>
            </a:r>
            <a:r>
              <a:rPr lang="en-US" altLang="en-US" sz="2400" dirty="0" smtClean="0"/>
              <a:t>study duration is roughly 20 months; starts in odd-numbered year, completed in even-numbered year</a:t>
            </a:r>
          </a:p>
          <a:p>
            <a:r>
              <a:rPr lang="en-US" altLang="en-US" sz="2400" dirty="0" smtClean="0"/>
              <a:t>Indicative </a:t>
            </a:r>
            <a:r>
              <a:rPr lang="en-US" altLang="en-US" sz="2400" dirty="0" smtClean="0"/>
              <a:t>study schedules below (reflects </a:t>
            </a:r>
            <a:r>
              <a:rPr lang="en-US" altLang="en-US" sz="2400" dirty="0" smtClean="0"/>
              <a:t>only LTSA Current Trends scenario tasks):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429000"/>
            <a:ext cx="7916068" cy="224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5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Questions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5514" y="2973120"/>
            <a:ext cx="2514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2517675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>
                <a:hlinkClick r:id="rId3"/>
              </a:rPr>
              <a:t>Pete.Warnken@ercot.com</a:t>
            </a:r>
            <a:endParaRPr lang="en-US" dirty="0" smtClean="0"/>
          </a:p>
          <a:p>
            <a:r>
              <a:rPr lang="en-US" dirty="0" smtClean="0"/>
              <a:t>512.248.6705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Julie Jin</a:t>
            </a:r>
          </a:p>
          <a:p>
            <a:r>
              <a:rPr lang="en-US" dirty="0" smtClean="0">
                <a:hlinkClick r:id="rId4"/>
              </a:rPr>
              <a:t>Julie.jin@ercot.com</a:t>
            </a:r>
            <a:endParaRPr lang="en-US" dirty="0" smtClean="0"/>
          </a:p>
          <a:p>
            <a:r>
              <a:rPr lang="en-US" dirty="0" smtClean="0"/>
              <a:t>512.248.3982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30980</TotalTime>
  <Words>224</Words>
  <Application>Microsoft Office PowerPoint</Application>
  <PresentationFormat>On-screen Show (4:3)</PresentationFormat>
  <Paragraphs>56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Outline</vt:lpstr>
      <vt:lpstr>New Unit Capital Costs for 2020 LTSA</vt:lpstr>
      <vt:lpstr>Coordination of Economic Assumptions  </vt:lpstr>
      <vt:lpstr>Reserve Margin and LTSA Study Scheduling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334</cp:revision>
  <cp:lastPrinted>2016-11-14T19:26:45Z</cp:lastPrinted>
  <dcterms:created xsi:type="dcterms:W3CDTF">2016-01-21T15:20:31Z</dcterms:created>
  <dcterms:modified xsi:type="dcterms:W3CDTF">2019-06-11T17:40:53Z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