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298" r:id="rId24"/>
    <p:sldId id="299" r:id="rId25"/>
    <p:sldId id="302" r:id="rId26"/>
    <p:sldId id="303" r:id="rId27"/>
    <p:sldId id="292" r:id="rId28"/>
    <p:sldId id="284" r:id="rId29"/>
    <p:sldId id="285" r:id="rId30"/>
    <p:sldId id="286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71" autoAdjust="0"/>
  </p:normalViewPr>
  <p:slideViewPr>
    <p:cSldViewPr showGuides="1"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FRM</a:t>
            </a:r>
            <a:r>
              <a:rPr lang="en-US" baseline="0" dirty="0" smtClean="0"/>
              <a:t> </a:t>
            </a:r>
            <a:r>
              <a:rPr lang="en-US" dirty="0" smtClean="0"/>
              <a:t>Changed to -895 from -759 on April 1</a:t>
            </a:r>
            <a:r>
              <a:rPr lang="en-US" baseline="30000" dirty="0" smtClean="0"/>
              <a:t>st</a:t>
            </a:r>
            <a:r>
              <a:rPr lang="en-US" dirty="0" smtClean="0"/>
              <a:t> at 10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32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32,055,184</a:t>
            </a:r>
            <a:r>
              <a:rPr lang="en-US" dirty="0" smtClean="0"/>
              <a:t> </a:t>
            </a:r>
            <a:r>
              <a:rPr lang="en-US" dirty="0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7,138,610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22.27%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baseline="0" dirty="0" smtClean="0"/>
              <a:t>210,959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baseline="0" dirty="0" smtClean="0"/>
              <a:t>248,468 </a:t>
            </a:r>
            <a:r>
              <a:rPr lang="en-US" baseline="0" dirty="0" smtClean="0"/>
              <a:t>on </a:t>
            </a:r>
            <a:r>
              <a:rPr lang="en-US" baseline="0" dirty="0" smtClean="0"/>
              <a:t>May 31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184,909</a:t>
            </a:r>
            <a:r>
              <a:rPr lang="en-US" baseline="0" dirty="0" smtClean="0"/>
              <a:t> </a:t>
            </a:r>
            <a:r>
              <a:rPr lang="en-US" baseline="0" dirty="0" smtClean="0"/>
              <a:t>on </a:t>
            </a:r>
            <a:r>
              <a:rPr lang="en-US" baseline="0" dirty="0" smtClean="0"/>
              <a:t>May 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4/4/2019 18:00 96.94%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Large expected generation deviation. Unit ramped down 600 MW within the hour, not following BP. Solar decreased by 500 MW in 15 minutes.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the majority of the hour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4/6/2019 02:00 6.09%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ramped by &gt;4,000 MW throughout the hour. Large expected generation deviation. A few units not following BP.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the majority of the hour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4/18/2019 17:00 98.84%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Several wind units tripped off due to a system disturbance. Non-conforming load increased by 100 MW. Solar ramped-down by 200 MW within the hour.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the majority of the hour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4/18/2019 18:00 88.79%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ramped down by &gt;2,000 MW throughout the hour. Solar ramped down by &gt;500 MW throughout the hour.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majority of the hour.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4/27/2019 02:00 98.52%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ramped down by &lt;2,500 MW throughout the hour. Large expected generation deviation. Unit ramps back faster than BP when below LSL. A few units no following BP.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the majority of the hour.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</a:t>
            </a:r>
            <a:r>
              <a:rPr lang="en-US" baseline="0" dirty="0" smtClean="0"/>
              <a:t>15.50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</a:t>
            </a:r>
            <a:r>
              <a:rPr lang="en-US" dirty="0" smtClean="0"/>
              <a:t>15.23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</a:t>
            </a:r>
            <a:r>
              <a:rPr lang="en-US" baseline="0" dirty="0" smtClean="0"/>
              <a:t>13.11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</a:t>
            </a:r>
            <a:r>
              <a:rPr lang="en-US" baseline="0" dirty="0" smtClean="0"/>
              <a:t>17.86 </a:t>
            </a:r>
            <a:r>
              <a:rPr lang="en-US" baseline="0" dirty="0" err="1" smtClean="0"/>
              <a:t>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May</a:t>
            </a:r>
            <a:r>
              <a:rPr lang="en-US" b="1" dirty="0" smtClean="0"/>
              <a:t> </a:t>
            </a:r>
            <a:r>
              <a:rPr lang="en-US" b="1" dirty="0" smtClean="0"/>
              <a:t>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June</a:t>
            </a:r>
            <a:r>
              <a:rPr lang="en-US" dirty="0" smtClean="0"/>
              <a:t> </a:t>
            </a: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476155"/>
            <a:ext cx="84677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162" y="2767012"/>
            <a:ext cx="80676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170.77%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174.20%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BAAL Exceedances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</a:t>
            </a:r>
            <a:r>
              <a:rPr lang="en-US" sz="1800" b="1" dirty="0" smtClean="0">
                <a:solidFill>
                  <a:schemeClr val="accent2"/>
                </a:solidFill>
              </a:rPr>
              <a:t>843.17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15.23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13.11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17.86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32,055,184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7,138,610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 Generation: </a:t>
            </a:r>
            <a:r>
              <a:rPr lang="en-US" sz="1600" b="1" dirty="0" smtClean="0">
                <a:solidFill>
                  <a:schemeClr val="accent2"/>
                </a:solidFill>
              </a:rPr>
              <a:t>22.27%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210,959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248,468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May</a:t>
            </a:r>
            <a:r>
              <a:rPr lang="en-US" sz="1600" dirty="0" smtClean="0">
                <a:solidFill>
                  <a:schemeClr val="accent2"/>
                </a:solidFill>
              </a:rPr>
              <a:t> 31st 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184,909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May</a:t>
            </a:r>
            <a:r>
              <a:rPr lang="en-US" sz="1600" dirty="0" smtClean="0">
                <a:solidFill>
                  <a:schemeClr val="accent2"/>
                </a:solidFill>
              </a:rPr>
              <a:t> 17th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6103"/>
            <a:ext cx="8991600" cy="16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914400"/>
            <a:ext cx="7754511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879068"/>
            <a:ext cx="28777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May</a:t>
            </a:r>
            <a:r>
              <a:rPr lang="en-US" dirty="0" smtClean="0"/>
              <a:t>-19 </a:t>
            </a:r>
            <a:r>
              <a:rPr lang="en-US" dirty="0" smtClean="0"/>
              <a:t>CPS1 (%): </a:t>
            </a:r>
            <a:r>
              <a:rPr lang="en-US" dirty="0" smtClean="0"/>
              <a:t>174.07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</a:t>
            </a:r>
            <a:r>
              <a:rPr lang="en-US" sz="2400" dirty="0" smtClean="0"/>
              <a:t>2 </a:t>
            </a:r>
            <a:r>
              <a:rPr lang="en-US" sz="2400" dirty="0" smtClean="0"/>
              <a:t>BAAL exceedances in </a:t>
            </a:r>
            <a:r>
              <a:rPr lang="en-US" sz="2400" dirty="0" smtClean="0"/>
              <a:t>May</a:t>
            </a:r>
            <a:endParaRPr lang="en-US" sz="2400" dirty="0" smtClean="0"/>
          </a:p>
          <a:p>
            <a:pPr lvl="1"/>
            <a:r>
              <a:rPr lang="en-US" sz="2000" dirty="0" smtClean="0"/>
              <a:t>May</a:t>
            </a:r>
            <a:r>
              <a:rPr lang="en-US" sz="2000" dirty="0" smtClean="0"/>
              <a:t> 31, </a:t>
            </a:r>
            <a:r>
              <a:rPr lang="en-US" sz="2000" dirty="0"/>
              <a:t>2019</a:t>
            </a:r>
          </a:p>
          <a:p>
            <a:pPr lvl="2"/>
            <a:r>
              <a:rPr lang="en-US" sz="1600" dirty="0"/>
              <a:t>Unit Trip at </a:t>
            </a:r>
            <a:r>
              <a:rPr lang="en-US" sz="1600" dirty="0" smtClean="0"/>
              <a:t>11</a:t>
            </a:r>
            <a:r>
              <a:rPr lang="en-US" sz="1600" dirty="0" smtClean="0"/>
              <a:t>:56:47</a:t>
            </a:r>
            <a:endParaRPr lang="en-US" sz="1600" dirty="0"/>
          </a:p>
          <a:p>
            <a:pPr lvl="2"/>
            <a:r>
              <a:rPr lang="en-US" sz="1600" dirty="0"/>
              <a:t>Loss of </a:t>
            </a:r>
            <a:r>
              <a:rPr lang="en-US" sz="1600" dirty="0" smtClean="0"/>
              <a:t>368</a:t>
            </a:r>
            <a:r>
              <a:rPr lang="en-US" sz="1600" dirty="0" smtClean="0"/>
              <a:t> </a:t>
            </a:r>
            <a:r>
              <a:rPr lang="en-US" sz="1600" dirty="0"/>
              <a:t>MW</a:t>
            </a:r>
          </a:p>
          <a:p>
            <a:pPr lvl="2"/>
            <a:r>
              <a:rPr lang="en-US" sz="1600" dirty="0"/>
              <a:t>Less than 59.91 Hz for 1</a:t>
            </a:r>
            <a:r>
              <a:rPr lang="en-US" sz="1600" dirty="0" smtClean="0"/>
              <a:t> minute</a:t>
            </a:r>
          </a:p>
          <a:p>
            <a:pPr lvl="1"/>
            <a:r>
              <a:rPr lang="en-US" sz="2000" dirty="0" smtClean="0"/>
              <a:t>May</a:t>
            </a:r>
            <a:r>
              <a:rPr lang="en-US" sz="2000" dirty="0" smtClean="0"/>
              <a:t> 31, </a:t>
            </a:r>
            <a:r>
              <a:rPr lang="en-US" sz="2000" dirty="0" smtClean="0"/>
              <a:t>2019</a:t>
            </a:r>
          </a:p>
          <a:p>
            <a:pPr lvl="2"/>
            <a:r>
              <a:rPr lang="en-US" sz="1600" dirty="0" smtClean="0"/>
              <a:t>Unit Trip at </a:t>
            </a:r>
            <a:r>
              <a:rPr lang="en-US" sz="1600" dirty="0" smtClean="0"/>
              <a:t>21:06:33</a:t>
            </a:r>
            <a:endParaRPr lang="en-US" sz="1600" dirty="0" smtClean="0"/>
          </a:p>
          <a:p>
            <a:pPr lvl="2"/>
            <a:r>
              <a:rPr lang="en-US" sz="1600" dirty="0" smtClean="0"/>
              <a:t>Loss of </a:t>
            </a:r>
            <a:r>
              <a:rPr lang="en-US" sz="1600" dirty="0" smtClean="0"/>
              <a:t>849</a:t>
            </a:r>
            <a:r>
              <a:rPr lang="en-US" sz="1600" dirty="0" smtClean="0"/>
              <a:t> </a:t>
            </a:r>
            <a:r>
              <a:rPr lang="en-US" sz="1600" dirty="0" smtClean="0"/>
              <a:t>MW</a:t>
            </a:r>
          </a:p>
          <a:p>
            <a:pPr lvl="2"/>
            <a:r>
              <a:rPr lang="en-US" sz="1600" dirty="0" smtClean="0"/>
              <a:t>Less than 59.91 Hz for </a:t>
            </a:r>
            <a:r>
              <a:rPr lang="en-US" sz="1600" dirty="0" smtClean="0"/>
              <a:t>1 </a:t>
            </a:r>
            <a:r>
              <a:rPr lang="en-US" sz="1600" dirty="0" smtClean="0"/>
              <a:t>minutes</a:t>
            </a:r>
          </a:p>
          <a:p>
            <a:pPr lvl="2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003634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28777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May-19 </a:t>
            </a:r>
            <a:r>
              <a:rPr lang="en-US" dirty="0"/>
              <a:t>CPS1 </a:t>
            </a:r>
            <a:r>
              <a:rPr lang="en-US" dirty="0" smtClean="0"/>
              <a:t>(%): </a:t>
            </a:r>
            <a:r>
              <a:rPr lang="en-US" dirty="0" smtClean="0"/>
              <a:t>174.07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036719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174.20%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35132</TotalTime>
  <Words>613</Words>
  <Application>Microsoft Office PowerPoint</Application>
  <PresentationFormat>On-screen Show (4:3)</PresentationFormat>
  <Paragraphs>151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May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531</cp:revision>
  <cp:lastPrinted>2016-01-21T20:53:15Z</cp:lastPrinted>
  <dcterms:created xsi:type="dcterms:W3CDTF">2016-01-21T15:20:31Z</dcterms:created>
  <dcterms:modified xsi:type="dcterms:W3CDTF">2019-06-11T15:15:47Z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