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139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6/13/2019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lnSpcReduction="10000"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NPRR838</a:t>
            </a:r>
            <a:r>
              <a:rPr lang="en-US" sz="2000" dirty="0">
                <a:solidFill>
                  <a:schemeClr val="tx1"/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NPRR849</a:t>
            </a:r>
            <a:r>
              <a:rPr lang="en-US" sz="2000" dirty="0">
                <a:solidFill>
                  <a:schemeClr val="tx1"/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NPRR902</a:t>
            </a:r>
            <a:r>
              <a:rPr lang="en-US" sz="2000" dirty="0">
                <a:solidFill>
                  <a:schemeClr val="tx1"/>
                </a:solidFill>
              </a:rPr>
              <a:t>, ERCOT Critical Energy Infrastructure Information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NPRR903</a:t>
            </a:r>
            <a:r>
              <a:rPr lang="en-US" sz="2000" dirty="0">
                <a:solidFill>
                  <a:schemeClr val="tx1"/>
                </a:solidFill>
              </a:rPr>
              <a:t>, Day-Ahead Market Timing Deviations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NPRR918</a:t>
            </a:r>
            <a:r>
              <a:rPr lang="en-US" sz="2000" dirty="0">
                <a:solidFill>
                  <a:schemeClr val="tx1"/>
                </a:solidFill>
              </a:rPr>
              <a:t>, Validation Clarification for PTP Obligations with Links to an Option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NPRR919</a:t>
            </a:r>
            <a:r>
              <a:rPr lang="en-US" sz="2000" dirty="0">
                <a:solidFill>
                  <a:schemeClr val="tx1"/>
                </a:solidFill>
              </a:rPr>
              <a:t>, Exemption from Governor Primary Frequency Response Control for Certain Resources in Private Use Networks (ROS)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NPRR928</a:t>
            </a:r>
            <a:r>
              <a:rPr lang="en-US" sz="2000" dirty="0">
                <a:solidFill>
                  <a:schemeClr val="tx1"/>
                </a:solidFill>
              </a:rPr>
              <a:t>, Cybersecurity Incident Notification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NPRR933</a:t>
            </a:r>
            <a:r>
              <a:rPr lang="en-US" sz="2000" dirty="0">
                <a:solidFill>
                  <a:schemeClr val="tx1"/>
                </a:solidFill>
              </a:rPr>
              <a:t>, Reporting of Demand Response by Retail Electric Providers and Non-Opt-In Entities (RMS/WMS)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NPRR934</a:t>
            </a:r>
            <a:r>
              <a:rPr lang="en-US" sz="2000" dirty="0">
                <a:solidFill>
                  <a:schemeClr val="tx1"/>
                </a:solidFill>
              </a:rPr>
              <a:t>, Advance Action Notice (AAN) and Clarify Process for Resource Outage Approval Withdrawal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NPRR936</a:t>
            </a:r>
            <a:r>
              <a:rPr lang="en-US" sz="2000" dirty="0">
                <a:solidFill>
                  <a:schemeClr val="tx1"/>
                </a:solidFill>
              </a:rPr>
              <a:t>, CRR Account Holder Limits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SCR800</a:t>
            </a:r>
            <a:r>
              <a:rPr lang="en-US" sz="2000" dirty="0">
                <a:solidFill>
                  <a:schemeClr val="tx1"/>
                </a:solidFill>
              </a:rPr>
              <a:t>, Addition of DC Tie Ramp to GTBD Calculation (ROS)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148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6/13/2019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124</cp:revision>
  <dcterms:created xsi:type="dcterms:W3CDTF">2012-06-21T12:05:52Z</dcterms:created>
  <dcterms:modified xsi:type="dcterms:W3CDTF">2019-06-11T19:09:30Z</dcterms:modified>
</cp:coreProperties>
</file>