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3" r:id="rId4"/>
    <p:sldMasterId id="2147483648" r:id="rId5"/>
  </p:sldMasterIdLst>
  <p:notesMasterIdLst>
    <p:notesMasterId r:id="rId13"/>
  </p:notesMasterIdLst>
  <p:handoutMasterIdLst>
    <p:handoutMasterId r:id="rId14"/>
  </p:handoutMasterIdLst>
  <p:sldIdLst>
    <p:sldId id="260" r:id="rId6"/>
    <p:sldId id="282" r:id="rId7"/>
    <p:sldId id="284" r:id="rId8"/>
    <p:sldId id="287" r:id="rId9"/>
    <p:sldId id="288" r:id="rId10"/>
    <p:sldId id="290" r:id="rId11"/>
    <p:sldId id="27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D567B03-3F28-4254-B416-B1E89F06124E}">
          <p14:sldIdLst>
            <p14:sldId id="260"/>
            <p14:sldId id="282"/>
            <p14:sldId id="284"/>
            <p14:sldId id="287"/>
            <p14:sldId id="288"/>
            <p14:sldId id="290"/>
          </p14:sldIdLst>
        </p14:section>
        <p14:section name="Supplemental RTF framework" id="{CDD48796-0B4B-4FD3-AC67-4F44B07C40CD}">
          <p14:sldIdLst>
            <p14:sldId id="27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100"/>
    <a:srgbClr val="00AEC7"/>
    <a:srgbClr val="007F92"/>
    <a:srgbClr val="CCEF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6" d="100"/>
          <a:sy n="96" d="100"/>
        </p:scale>
        <p:origin x="1066" y="8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6/7/2019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6/7/2019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34770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81811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963054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761086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851737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0" y="6553200"/>
            <a:ext cx="935925" cy="246221"/>
          </a:xfrm>
          <a:prstGeom prst="rect">
            <a:avLst/>
          </a:prstGeom>
          <a:noFill/>
        </p:spPr>
        <p:txBody>
          <a:bodyPr wrap="square" rtlCol="0">
            <a:spAutoFit/>
          </a:bodyPr>
          <a:lstStyle/>
          <a:p>
            <a:pPr algn="l"/>
            <a:r>
              <a:rPr lang="en-US" sz="1000" b="1" baseline="0" dirty="0" smtClean="0">
                <a:solidFill>
                  <a:schemeClr val="tx2"/>
                </a:solidFill>
              </a:rPr>
              <a:t>INTERNAL</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86200" y="2767281"/>
            <a:ext cx="5029200" cy="1323439"/>
          </a:xfrm>
          <a:prstGeom prst="rect">
            <a:avLst/>
          </a:prstGeom>
          <a:noFill/>
        </p:spPr>
        <p:txBody>
          <a:bodyPr wrap="square" rtlCol="0">
            <a:spAutoFit/>
          </a:bodyPr>
          <a:lstStyle/>
          <a:p>
            <a:r>
              <a:rPr lang="en-US" sz="2000" b="1" dirty="0" smtClean="0">
                <a:solidFill>
                  <a:schemeClr val="tx2"/>
                </a:solidFill>
              </a:rPr>
              <a:t>Resource </a:t>
            </a:r>
            <a:r>
              <a:rPr lang="en-US" sz="2000" b="1" dirty="0" smtClean="0">
                <a:solidFill>
                  <a:schemeClr val="tx2"/>
                </a:solidFill>
              </a:rPr>
              <a:t>Definition Task Force</a:t>
            </a:r>
          </a:p>
          <a:p>
            <a:r>
              <a:rPr lang="en-US" sz="2000" b="1" dirty="0" smtClean="0">
                <a:solidFill>
                  <a:schemeClr val="tx2"/>
                </a:solidFill>
              </a:rPr>
              <a:t>Energy Storage </a:t>
            </a:r>
            <a:r>
              <a:rPr lang="en-US" sz="2000" b="1" dirty="0" smtClean="0">
                <a:solidFill>
                  <a:schemeClr val="tx2"/>
                </a:solidFill>
              </a:rPr>
              <a:t>Terminology </a:t>
            </a:r>
            <a:r>
              <a:rPr lang="en-US" sz="2000" b="1" dirty="0" smtClean="0">
                <a:solidFill>
                  <a:schemeClr val="tx2"/>
                </a:solidFill>
              </a:rPr>
              <a:t>Proposal</a:t>
            </a:r>
            <a:endParaRPr lang="en-US" sz="2000" b="1" dirty="0" smtClean="0">
              <a:solidFill>
                <a:schemeClr val="tx2"/>
              </a:solidFill>
            </a:endParaRPr>
          </a:p>
          <a:p>
            <a:endParaRPr lang="en-US" sz="2000" b="1" dirty="0" smtClean="0">
              <a:solidFill>
                <a:schemeClr val="tx2"/>
              </a:solidFill>
            </a:endParaRPr>
          </a:p>
          <a:p>
            <a:r>
              <a:rPr lang="en-US" sz="2000" dirty="0" smtClean="0">
                <a:solidFill>
                  <a:schemeClr val="tx2"/>
                </a:solidFill>
              </a:rPr>
              <a:t>June 13, 2019</a:t>
            </a:r>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Previously Proposed </a:t>
            </a:r>
            <a:r>
              <a:rPr lang="en-US" b="1" dirty="0" smtClean="0">
                <a:solidFill>
                  <a:schemeClr val="accent1"/>
                </a:solidFill>
              </a:rPr>
              <a:t>Energy Storage Definition</a:t>
            </a:r>
            <a:endParaRPr lang="en-US" b="1" dirty="0">
              <a:solidFill>
                <a:schemeClr val="accent1"/>
              </a:solidFill>
            </a:endParaRPr>
          </a:p>
        </p:txBody>
      </p:sp>
      <p:sp>
        <p:nvSpPr>
          <p:cNvPr id="3" name="Content Placeholder 2"/>
          <p:cNvSpPr>
            <a:spLocks noGrp="1"/>
          </p:cNvSpPr>
          <p:nvPr>
            <p:ph idx="1"/>
          </p:nvPr>
        </p:nvSpPr>
        <p:spPr>
          <a:xfrm>
            <a:off x="304800" y="1371600"/>
            <a:ext cx="8534400" cy="4419600"/>
          </a:xfrm>
        </p:spPr>
        <p:txBody>
          <a:bodyPr/>
          <a:lstStyle/>
          <a:p>
            <a:pPr marL="0" indent="0">
              <a:buNone/>
            </a:pPr>
            <a:r>
              <a:rPr lang="en-US" dirty="0" smtClean="0"/>
              <a:t>“Energy </a:t>
            </a:r>
            <a:r>
              <a:rPr lang="en-US" dirty="0"/>
              <a:t>storage assets are capable of receiving electric </a:t>
            </a:r>
            <a:r>
              <a:rPr lang="en-US" dirty="0" smtClean="0"/>
              <a:t>  </a:t>
            </a:r>
          </a:p>
          <a:p>
            <a:pPr marL="0" indent="0">
              <a:buNone/>
            </a:pPr>
            <a:r>
              <a:rPr lang="en-US" dirty="0"/>
              <a:t> </a:t>
            </a:r>
            <a:r>
              <a:rPr lang="en-US" dirty="0" smtClean="0"/>
              <a:t>energy </a:t>
            </a:r>
            <a:r>
              <a:rPr lang="en-US" dirty="0"/>
              <a:t>and storing it for later injection </a:t>
            </a:r>
            <a:r>
              <a:rPr lang="en-US" dirty="0" smtClean="0"/>
              <a:t>back </a:t>
            </a:r>
            <a:r>
              <a:rPr lang="en-US" dirty="0"/>
              <a:t>into the </a:t>
            </a:r>
            <a:endParaRPr lang="en-US" dirty="0" smtClean="0"/>
          </a:p>
          <a:p>
            <a:pPr marL="0" indent="0">
              <a:buNone/>
            </a:pPr>
            <a:r>
              <a:rPr lang="en-US" dirty="0"/>
              <a:t> </a:t>
            </a:r>
            <a:r>
              <a:rPr lang="en-US" dirty="0" smtClean="0"/>
              <a:t>transmission </a:t>
            </a:r>
            <a:r>
              <a:rPr lang="en-US" dirty="0"/>
              <a:t>or distribution system</a:t>
            </a:r>
            <a:r>
              <a:rPr lang="en-US" dirty="0" smtClean="0"/>
              <a:t>.”</a:t>
            </a:r>
          </a:p>
          <a:p>
            <a:pPr marL="0" indent="0">
              <a:buNone/>
            </a:pPr>
            <a:endParaRPr lang="en-US" dirty="0" smtClean="0"/>
          </a:p>
          <a:p>
            <a:pPr marL="0" indent="0">
              <a:buNone/>
            </a:pPr>
            <a:endParaRPr lang="en-US" dirty="0"/>
          </a:p>
          <a:p>
            <a:r>
              <a:rPr lang="en-US" sz="2000" dirty="0" smtClean="0"/>
              <a:t>It is acknowledged that, similar to the way different technologies are accommodated as Generation Resources, specific registration, qualification and requirements will be developed for the various technologies that would be registered as Energy Storage Resources by the appropriate working groups.</a:t>
            </a:r>
            <a:endParaRPr lang="en-US" dirty="0"/>
          </a:p>
          <a:p>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cxnSp>
        <p:nvCxnSpPr>
          <p:cNvPr id="6" name="Straight Connector 5"/>
          <p:cNvCxnSpPr/>
          <p:nvPr/>
        </p:nvCxnSpPr>
        <p:spPr>
          <a:xfrm>
            <a:off x="609600" y="3200400"/>
            <a:ext cx="7924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4764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853186" y="5257800"/>
            <a:ext cx="2431350" cy="461665"/>
          </a:xfrm>
          <a:prstGeom prst="rect">
            <a:avLst/>
          </a:prstGeom>
          <a:noFill/>
        </p:spPr>
        <p:txBody>
          <a:bodyPr wrap="square" rtlCol="0">
            <a:spAutoFit/>
          </a:bodyPr>
          <a:lstStyle/>
          <a:p>
            <a:r>
              <a:rPr lang="en-US" sz="1200" b="1" dirty="0" smtClean="0">
                <a:solidFill>
                  <a:schemeClr val="accent5"/>
                </a:solidFill>
              </a:rPr>
              <a:t>Primarily Grid scale batteries providing A/S </a:t>
            </a:r>
            <a:endParaRPr lang="en-US" sz="1200" b="1" dirty="0">
              <a:solidFill>
                <a:schemeClr val="accent5"/>
              </a:solidFill>
            </a:endParaRPr>
          </a:p>
        </p:txBody>
      </p:sp>
      <p:sp>
        <p:nvSpPr>
          <p:cNvPr id="6" name="TextBox 5"/>
          <p:cNvSpPr txBox="1"/>
          <p:nvPr/>
        </p:nvSpPr>
        <p:spPr>
          <a:xfrm>
            <a:off x="2668590" y="5257800"/>
            <a:ext cx="2555323" cy="461665"/>
          </a:xfrm>
          <a:prstGeom prst="rect">
            <a:avLst/>
          </a:prstGeom>
          <a:noFill/>
        </p:spPr>
        <p:txBody>
          <a:bodyPr wrap="square" rtlCol="0">
            <a:spAutoFit/>
          </a:bodyPr>
          <a:lstStyle/>
          <a:p>
            <a:r>
              <a:rPr lang="en-US" sz="1200" b="1" dirty="0" smtClean="0">
                <a:solidFill>
                  <a:schemeClr val="accent5"/>
                </a:solidFill>
              </a:rPr>
              <a:t>Primarily Grid scale batteries not in A/S market</a:t>
            </a:r>
            <a:endParaRPr lang="en-US" sz="1200" b="1" dirty="0">
              <a:solidFill>
                <a:schemeClr val="accent5"/>
              </a:solidFill>
            </a:endParaRPr>
          </a:p>
        </p:txBody>
      </p:sp>
      <p:sp>
        <p:nvSpPr>
          <p:cNvPr id="7" name="TextBox 6"/>
          <p:cNvSpPr txBox="1"/>
          <p:nvPr/>
        </p:nvSpPr>
        <p:spPr>
          <a:xfrm>
            <a:off x="381355" y="5257800"/>
            <a:ext cx="1943980" cy="646331"/>
          </a:xfrm>
          <a:prstGeom prst="rect">
            <a:avLst/>
          </a:prstGeom>
          <a:noFill/>
        </p:spPr>
        <p:txBody>
          <a:bodyPr wrap="square" rtlCol="0">
            <a:spAutoFit/>
          </a:bodyPr>
          <a:lstStyle/>
          <a:p>
            <a:r>
              <a:rPr lang="en-US" sz="1200" b="1" dirty="0" smtClean="0">
                <a:solidFill>
                  <a:schemeClr val="accent5"/>
                </a:solidFill>
              </a:rPr>
              <a:t>Primarily Residential/ Commercial Energy Storage “BTM”</a:t>
            </a:r>
            <a:endParaRPr lang="en-US" sz="1200" b="1" dirty="0">
              <a:solidFill>
                <a:schemeClr val="accent5"/>
              </a:solidFill>
            </a:endParaRPr>
          </a:p>
        </p:txBody>
      </p:sp>
      <p:sp>
        <p:nvSpPr>
          <p:cNvPr id="8" name="Title 7"/>
          <p:cNvSpPr>
            <a:spLocks noGrp="1"/>
          </p:cNvSpPr>
          <p:nvPr>
            <p:ph type="title"/>
          </p:nvPr>
        </p:nvSpPr>
        <p:spPr/>
        <p:txBody>
          <a:bodyPr/>
          <a:lstStyle/>
          <a:p>
            <a:r>
              <a:rPr lang="en-US" dirty="0"/>
              <a:t>Proposed Energy Storage Framework</a:t>
            </a:r>
          </a:p>
        </p:txBody>
      </p:sp>
      <p:sp>
        <p:nvSpPr>
          <p:cNvPr id="9" name="Slide Number Placeholder 8"/>
          <p:cNvSpPr>
            <a:spLocks noGrp="1"/>
          </p:cNvSpPr>
          <p:nvPr>
            <p:ph type="sldNum" sz="quarter" idx="4"/>
          </p:nvPr>
        </p:nvSpPr>
        <p:spPr/>
        <p:txBody>
          <a:bodyPr/>
          <a:lstStyle/>
          <a:p>
            <a:fld id="{1D93BD3E-1E9A-4970-A6F7-E7AC52762E0C}" type="slidenum">
              <a:rPr lang="en-US" smtClean="0"/>
              <a:pPr/>
              <a:t>3</a:t>
            </a:fld>
            <a:endParaRPr lang="en-US"/>
          </a:p>
        </p:txBody>
      </p:sp>
      <p:sp>
        <p:nvSpPr>
          <p:cNvPr id="10" name="TextBox 9"/>
          <p:cNvSpPr txBox="1"/>
          <p:nvPr/>
        </p:nvSpPr>
        <p:spPr>
          <a:xfrm>
            <a:off x="228600" y="5895201"/>
            <a:ext cx="7772400" cy="276999"/>
          </a:xfrm>
          <a:prstGeom prst="rect">
            <a:avLst/>
          </a:prstGeom>
          <a:noFill/>
        </p:spPr>
        <p:txBody>
          <a:bodyPr wrap="square" rtlCol="0">
            <a:spAutoFit/>
          </a:bodyPr>
          <a:lstStyle/>
          <a:p>
            <a:r>
              <a:rPr lang="en-US" sz="1200" dirty="0" smtClean="0">
                <a:solidFill>
                  <a:schemeClr val="accent5"/>
                </a:solidFill>
              </a:rPr>
              <a:t>**Service includes load reduction, 4CP response, exported energy, etc.</a:t>
            </a:r>
            <a:endParaRPr lang="en-US" sz="1200" dirty="0">
              <a:solidFill>
                <a:schemeClr val="accent5"/>
              </a:solidFill>
            </a:endParaRPr>
          </a:p>
        </p:txBody>
      </p:sp>
      <p:pic>
        <p:nvPicPr>
          <p:cNvPr id="4" name="Picture 3"/>
          <p:cNvPicPr>
            <a:picLocks noChangeAspect="1"/>
          </p:cNvPicPr>
          <p:nvPr/>
        </p:nvPicPr>
        <p:blipFill rotWithShape="1">
          <a:blip r:embed="rId2"/>
          <a:srcRect l="423" r="-1" b="6064"/>
          <a:stretch/>
        </p:blipFill>
        <p:spPr>
          <a:xfrm>
            <a:off x="152400" y="786814"/>
            <a:ext cx="8953500" cy="4485640"/>
          </a:xfrm>
          <a:prstGeom prst="rect">
            <a:avLst/>
          </a:prstGeom>
        </p:spPr>
      </p:pic>
    </p:spTree>
    <p:extLst>
      <p:ext uri="{BB962C8B-B14F-4D97-AF65-F5344CB8AC3E}">
        <p14:creationId xmlns:p14="http://schemas.microsoft.com/office/powerpoint/2010/main" val="246707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Proposed Energy Storage Resource Definitions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6" name="Rectangle 2"/>
          <p:cNvSpPr>
            <a:spLocks noGrp="1" noChangeArrowheads="1"/>
          </p:cNvSpPr>
          <p:nvPr>
            <p:ph idx="1"/>
          </p:nvPr>
        </p:nvSpPr>
        <p:spPr bwMode="auto">
          <a:xfrm>
            <a:off x="266700" y="838200"/>
            <a:ext cx="8724900" cy="5232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800100" algn="l"/>
              </a:tabLst>
              <a:defRPr>
                <a:solidFill>
                  <a:schemeClr val="tx1"/>
                </a:solidFill>
                <a:latin typeface="Arial" panose="020B0604020202020204" pitchFamily="34" charset="0"/>
              </a:defRPr>
            </a:lvl1pPr>
            <a:lvl2pPr eaLnBrk="0" fontAlgn="base" hangingPunct="0">
              <a:spcBef>
                <a:spcPct val="0"/>
              </a:spcBef>
              <a:spcAft>
                <a:spcPct val="0"/>
              </a:spcAft>
              <a:tabLst>
                <a:tab pos="800100" algn="l"/>
              </a:tabLst>
              <a:defRPr>
                <a:solidFill>
                  <a:schemeClr val="tx1"/>
                </a:solidFill>
                <a:latin typeface="Arial" panose="020B0604020202020204" pitchFamily="34" charset="0"/>
              </a:defRPr>
            </a:lvl2pPr>
            <a:lvl3pPr eaLnBrk="0" fontAlgn="base" hangingPunct="0">
              <a:spcBef>
                <a:spcPct val="0"/>
              </a:spcBef>
              <a:spcAft>
                <a:spcPct val="0"/>
              </a:spcAft>
              <a:tabLst>
                <a:tab pos="800100" algn="l"/>
              </a:tabLst>
              <a:defRPr>
                <a:solidFill>
                  <a:schemeClr val="tx1"/>
                </a:solidFill>
                <a:latin typeface="Arial" panose="020B0604020202020204" pitchFamily="34" charset="0"/>
              </a:defRPr>
            </a:lvl3pPr>
            <a:lvl4pPr eaLnBrk="0" fontAlgn="base" hangingPunct="0">
              <a:spcBef>
                <a:spcPct val="0"/>
              </a:spcBef>
              <a:spcAft>
                <a:spcPct val="0"/>
              </a:spcAft>
              <a:tabLst>
                <a:tab pos="800100" algn="l"/>
              </a:tabLst>
              <a:defRPr>
                <a:solidFill>
                  <a:schemeClr val="tx1"/>
                </a:solidFill>
                <a:latin typeface="Arial" panose="020B0604020202020204" pitchFamily="34" charset="0"/>
              </a:defRPr>
            </a:lvl4pPr>
            <a:lvl5pPr eaLnBrk="0" fontAlgn="base" hangingPunct="0">
              <a:spcBef>
                <a:spcPct val="0"/>
              </a:spcBef>
              <a:spcAft>
                <a:spcPct val="0"/>
              </a:spcAft>
              <a:tabLst>
                <a:tab pos="800100" algn="l"/>
              </a:tabLst>
              <a:defRPr>
                <a:solidFill>
                  <a:schemeClr val="tx1"/>
                </a:solidFill>
                <a:latin typeface="Arial" panose="020B0604020202020204" pitchFamily="34" charset="0"/>
              </a:defRPr>
            </a:lvl5pPr>
            <a:lvl6pPr eaLnBrk="0" fontAlgn="base" hangingPunct="0">
              <a:spcBef>
                <a:spcPct val="0"/>
              </a:spcBef>
              <a:spcAft>
                <a:spcPct val="0"/>
              </a:spcAft>
              <a:tabLst>
                <a:tab pos="800100" algn="l"/>
              </a:tabLst>
              <a:defRPr>
                <a:solidFill>
                  <a:schemeClr val="tx1"/>
                </a:solidFill>
                <a:latin typeface="Arial" panose="020B0604020202020204" pitchFamily="34" charset="0"/>
              </a:defRPr>
            </a:lvl6pPr>
            <a:lvl7pPr eaLnBrk="0" fontAlgn="base" hangingPunct="0">
              <a:spcBef>
                <a:spcPct val="0"/>
              </a:spcBef>
              <a:spcAft>
                <a:spcPct val="0"/>
              </a:spcAft>
              <a:tabLst>
                <a:tab pos="800100" algn="l"/>
              </a:tabLst>
              <a:defRPr>
                <a:solidFill>
                  <a:schemeClr val="tx1"/>
                </a:solidFill>
                <a:latin typeface="Arial" panose="020B0604020202020204" pitchFamily="34" charset="0"/>
              </a:defRPr>
            </a:lvl7pPr>
            <a:lvl8pPr eaLnBrk="0" fontAlgn="base" hangingPunct="0">
              <a:spcBef>
                <a:spcPct val="0"/>
              </a:spcBef>
              <a:spcAft>
                <a:spcPct val="0"/>
              </a:spcAft>
              <a:tabLst>
                <a:tab pos="800100" algn="l"/>
              </a:tabLst>
              <a:defRPr>
                <a:solidFill>
                  <a:schemeClr val="tx1"/>
                </a:solidFill>
                <a:latin typeface="Arial" panose="020B0604020202020204" pitchFamily="34" charset="0"/>
              </a:defRPr>
            </a:lvl8pPr>
            <a:lvl9pPr eaLnBrk="0" fontAlgn="base" hangingPunct="0">
              <a:spcBef>
                <a:spcPct val="0"/>
              </a:spcBef>
              <a:spcAft>
                <a:spcPct val="0"/>
              </a:spcAft>
              <a:tabLst>
                <a:tab pos="8001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800100" algn="l"/>
              </a:tabLst>
            </a:pPr>
            <a:r>
              <a:rPr kumimoji="0" lang="en-US" altLang="en-US" sz="2000" b="1" i="1"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Energy Storage Resource (ESR)</a:t>
            </a:r>
            <a:endParaRPr kumimoji="0" lang="en-US" altLang="en-US" sz="10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00100" algn="l"/>
              </a:tabLst>
            </a:pPr>
            <a:r>
              <a:rPr kumimoji="0" lang="en-US" altLang="en-US" sz="1800" b="0" i="0"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An Energy Storage asset capable of providing energy or Ancillary Service to the ERCOT System and is registered with ERCOT as an Energy Storage Resource (ESR).  </a:t>
            </a:r>
            <a:endParaRPr kumimoji="0" lang="en-US" altLang="en-US" sz="1800" b="0" i="0" u="none" strike="noStrike" cap="none" normalizeH="0" baseline="0" dirty="0" smtClean="0">
              <a:ln>
                <a:noFill/>
              </a:ln>
              <a:solidFill>
                <a:schemeClr val="tx1">
                  <a:lumMod val="50000"/>
                  <a:lumOff val="50000"/>
                </a:schemeClr>
              </a:solidFill>
              <a:effectLst/>
              <a:latin typeface="Arial" panose="020B0604020202020204" pitchFamily="34" charset="0"/>
            </a:endParaRPr>
          </a:p>
          <a:p>
            <a:r>
              <a:rPr kumimoji="0" lang="en-US" altLang="en-US" sz="2000" b="1" i="1"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Distribution Energy Storage Resource (DESR)</a:t>
            </a:r>
            <a:endParaRPr kumimoji="0" lang="en-US" altLang="en-US" sz="10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marL="400050" lvl="1" indent="0">
              <a:buFontTx/>
              <a:buNone/>
            </a:pPr>
            <a:r>
              <a:rPr kumimoji="0" lang="en-US" altLang="en-US" sz="1800" b="0" i="0"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An Energy Storage Resource (ESR) connected to the Distribution System that is either: </a:t>
            </a:r>
            <a:endParaRPr kumimoji="0" lang="en-US" altLang="en-US" sz="8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marL="400050" lvl="1" indent="0">
              <a:buFontTx/>
              <a:buNone/>
            </a:pPr>
            <a:r>
              <a:rPr kumimoji="0" lang="en-US" altLang="en-US" sz="1800" b="0" i="0"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(1)	Greater than ten MW and not registered with the Public Utility Commission of Texas (PUCT) as a self-generator; or</a:t>
            </a:r>
            <a:endParaRPr kumimoji="0" lang="en-US" altLang="en-US" sz="8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marL="400050" lvl="1" indent="0">
              <a:buFontTx/>
              <a:buNone/>
            </a:pPr>
            <a:r>
              <a:rPr kumimoji="0" lang="en-US" altLang="en-US" sz="1800" b="0" i="0"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(2)	Ten MW or less that chooses to register as an ESR to participate in the ERCOT markets.  </a:t>
            </a:r>
            <a:endParaRPr kumimoji="0" lang="en-US" altLang="en-US" sz="800" b="0" i="0" u="none" strike="noStrike" cap="none" normalizeH="0" baseline="0" dirty="0" smtClean="0">
              <a:ln>
                <a:noFill/>
              </a:ln>
              <a:solidFill>
                <a:schemeClr val="tx1">
                  <a:lumMod val="50000"/>
                  <a:lumOff val="50000"/>
                </a:schemeClr>
              </a:solidFill>
              <a:effectLst/>
              <a:latin typeface="Arial" panose="020B0604020202020204" pitchFamily="34" charset="0"/>
            </a:endParaRPr>
          </a:p>
          <a:p>
            <a:r>
              <a:rPr kumimoji="0" lang="en-US" altLang="en-US" sz="2000" b="1" i="1"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Transmission Energy Storage Resource (TESR)</a:t>
            </a:r>
            <a:endParaRPr kumimoji="0" lang="en-US" altLang="en-US" sz="10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marL="400050" lvl="1" indent="0">
              <a:buFontTx/>
              <a:buNone/>
            </a:pPr>
            <a:r>
              <a:rPr kumimoji="0" lang="en-US" altLang="en-US" sz="1800" b="0" i="0"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An Energy Storage Resource (ERS) connected to the ERCOT transmission system that is either: </a:t>
            </a:r>
            <a:endParaRPr kumimoji="0" lang="en-US" altLang="en-US" sz="8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marL="400050" lvl="1" indent="0">
              <a:buFontTx/>
              <a:buNone/>
            </a:pPr>
            <a:r>
              <a:rPr kumimoji="0" lang="en-US" altLang="en-US" sz="1800" b="0" i="0"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(1)	Greater than ten MW and not registered with the Public Utility Commission of Texas (PUCT) as a self-generator; or </a:t>
            </a:r>
            <a:endParaRPr kumimoji="0" lang="en-US" altLang="en-US" sz="8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marL="400050" lvl="1" indent="0">
              <a:buFontTx/>
              <a:buNone/>
            </a:pPr>
            <a:r>
              <a:rPr kumimoji="0" lang="en-US" altLang="en-US" sz="1800" b="0" i="0"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(2)	Ten MW or less that chooses to register as a Generation Resource to participate in the ERCOT markets.  </a:t>
            </a:r>
            <a:endParaRPr kumimoji="0" lang="en-US" altLang="en-US" sz="3000" b="0" i="0" u="none" strike="noStrike" cap="none" normalizeH="0" baseline="0" dirty="0" smtClean="0">
              <a:ln>
                <a:noFill/>
              </a:ln>
              <a:solidFill>
                <a:schemeClr val="tx1">
                  <a:lumMod val="50000"/>
                  <a:lumOff val="50000"/>
                </a:schemeClr>
              </a:solidFill>
              <a:effectLst/>
              <a:latin typeface="Arial" panose="020B0604020202020204" pitchFamily="34" charset="0"/>
            </a:endParaRPr>
          </a:p>
        </p:txBody>
      </p:sp>
    </p:spTree>
    <p:extLst>
      <p:ext uri="{BB962C8B-B14F-4D97-AF65-F5344CB8AC3E}">
        <p14:creationId xmlns:p14="http://schemas.microsoft.com/office/powerpoint/2010/main" val="692177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458200" cy="518318"/>
          </a:xfrm>
        </p:spPr>
        <p:txBody>
          <a:bodyPr/>
          <a:lstStyle/>
          <a:p>
            <a:r>
              <a:rPr lang="en-US" b="1" dirty="0" smtClean="0">
                <a:solidFill>
                  <a:schemeClr val="accent1"/>
                </a:solidFill>
              </a:rPr>
              <a:t>Proposed Energy Storage Resource Definitions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3" name="Rectangle 1"/>
          <p:cNvSpPr>
            <a:spLocks noChangeArrowheads="1"/>
          </p:cNvSpPr>
          <p:nvPr/>
        </p:nvSpPr>
        <p:spPr bwMode="auto">
          <a:xfrm>
            <a:off x="304800" y="990600"/>
            <a:ext cx="83058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1"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Settlement Only Energy Storage (SOES)</a:t>
            </a:r>
            <a:endParaRPr kumimoji="0" lang="en-US" altLang="en-US" sz="20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An Energy Storage asset that is settled for imported/exported energy only, but may not participate in the Ancillary Service markets, Reliability Unit Commitment (RUC), Security-Constrained Economic Dispatch (SCED), or make energy offers.  These units are comprised of:</a:t>
            </a:r>
            <a:endParaRPr kumimoji="0" lang="en-US" altLang="en-US" sz="16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1" i="1"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Settlement Only Distribution Energy Storage (SODES)</a:t>
            </a:r>
            <a:endParaRPr kumimoji="0" lang="en-US" altLang="en-US" sz="20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lvl="1"/>
            <a:r>
              <a:rPr kumimoji="0" lang="en-US" altLang="en-US" sz="1600" b="0" i="0"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An Energy Storage asset that is connected to the Distribution System with a rating of:</a:t>
            </a:r>
            <a:endParaRPr kumimoji="0" lang="en-US" altLang="en-US" sz="16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lvl="1"/>
            <a:r>
              <a:rPr kumimoji="0" lang="en-US" altLang="en-US" sz="1600" b="0" i="0"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(1)	One MW or less that chooses to register as an SODES; or </a:t>
            </a:r>
            <a:endParaRPr kumimoji="0" lang="en-US" altLang="en-US" sz="16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lvl="1"/>
            <a:r>
              <a:rPr kumimoji="0" lang="en-US" altLang="en-US" sz="1600" b="0" i="0"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(2)	Greater than one and up to ten MW that is capable of providing a net export to the ERCOT System and does not register as a Distribution Energy Storage Resource (DESR).</a:t>
            </a:r>
            <a:endParaRPr kumimoji="0" lang="en-US" altLang="en-US" sz="16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1" i="1"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Settlement Only Transmission Energy Storage (SOTES)</a:t>
            </a:r>
            <a:endParaRPr kumimoji="0" lang="en-US" altLang="en-US" sz="20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lvl="1"/>
            <a:r>
              <a:rPr kumimoji="0" lang="en-US" altLang="en-US" sz="1600" b="0" i="0"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An Energy Storage asset that is connected to the ERCOT transmission system with a rating of ten MW or less.  </a:t>
            </a:r>
            <a:endParaRPr kumimoji="0" lang="en-US" altLang="en-US" sz="16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1" i="1"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Settlement Only Transmission Self-Energy Storage (SOTSES)</a:t>
            </a:r>
            <a:endParaRPr kumimoji="0" lang="en-US" altLang="en-US" sz="20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lvl="1"/>
            <a:r>
              <a:rPr kumimoji="0" lang="en-US" altLang="en-US" sz="1600" b="0" i="0" u="sng"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An Energy Storage asset that is connected to the ERCOT transmission system with a rating of one MW or more and does not export energy to the ERCOT System.  </a:t>
            </a:r>
            <a:endParaRPr kumimoji="0" lang="en-US" altLang="en-US" sz="16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smtClean="0">
              <a:ln>
                <a:noFill/>
              </a:ln>
              <a:solidFill>
                <a:schemeClr val="tx1">
                  <a:lumMod val="50000"/>
                  <a:lumOff val="50000"/>
                </a:schemeClr>
              </a:solidFill>
              <a:effectLst/>
              <a:latin typeface="Arial" panose="020B0604020202020204" pitchFamily="34" charset="0"/>
            </a:endParaRPr>
          </a:p>
        </p:txBody>
      </p:sp>
    </p:spTree>
    <p:extLst>
      <p:ext uri="{BB962C8B-B14F-4D97-AF65-F5344CB8AC3E}">
        <p14:creationId xmlns:p14="http://schemas.microsoft.com/office/powerpoint/2010/main" val="3681954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863" y="228600"/>
            <a:ext cx="8458200" cy="518318"/>
          </a:xfrm>
        </p:spPr>
        <p:txBody>
          <a:bodyPr/>
          <a:lstStyle/>
          <a:p>
            <a:r>
              <a:rPr lang="en-US" dirty="0"/>
              <a:t>Proposed “Unregistered Energy Storage” Definitions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3" name="Rectangle 1"/>
          <p:cNvSpPr>
            <a:spLocks noChangeArrowheads="1"/>
          </p:cNvSpPr>
          <p:nvPr/>
        </p:nvSpPr>
        <p:spPr bwMode="auto">
          <a:xfrm>
            <a:off x="348863" y="989112"/>
            <a:ext cx="83058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none" strike="noStrike" cap="none" normalizeH="0" baseline="0" dirty="0" smtClean="0">
                <a:ln>
                  <a:noFill/>
                </a:ln>
                <a:solidFill>
                  <a:schemeClr val="tx1">
                    <a:lumMod val="50000"/>
                    <a:lumOff val="50000"/>
                  </a:schemeClr>
                </a:solidFill>
                <a:effectLst/>
                <a:latin typeface="Arial" panose="020B0604020202020204" pitchFamily="34" charset="0"/>
              </a:rPr>
              <a:t>Term</a:t>
            </a:r>
            <a:r>
              <a:rPr kumimoji="0" lang="en-US" altLang="en-US" sz="2000" b="0" i="0" u="none" strike="noStrike" cap="none" normalizeH="0" dirty="0" smtClean="0">
                <a:ln>
                  <a:noFill/>
                </a:ln>
                <a:solidFill>
                  <a:schemeClr val="tx1">
                    <a:lumMod val="50000"/>
                    <a:lumOff val="50000"/>
                  </a:schemeClr>
                </a:solidFill>
                <a:effectLst/>
                <a:latin typeface="Arial" panose="020B0604020202020204" pitchFamily="34" charset="0"/>
              </a:rPr>
              <a:t> “Unregistered” carried over from existing ERCOT protocol terminology for “Unregistered DG”</a:t>
            </a:r>
          </a:p>
          <a:p>
            <a:pPr marL="742950" lvl="1" indent="-285750">
              <a:buFont typeface="Arial" panose="020B0604020202020204" pitchFamily="34" charset="0"/>
              <a:buChar char="•"/>
            </a:pPr>
            <a:r>
              <a:rPr lang="en-US" altLang="en-US" sz="2000" baseline="0" dirty="0" smtClean="0">
                <a:solidFill>
                  <a:schemeClr val="tx1">
                    <a:lumMod val="50000"/>
                    <a:lumOff val="50000"/>
                  </a:schemeClr>
                </a:solidFill>
              </a:rPr>
              <a:t>Concerns have been raised</a:t>
            </a:r>
            <a:r>
              <a:rPr lang="en-US" altLang="en-US" sz="2000" dirty="0" smtClean="0">
                <a:solidFill>
                  <a:schemeClr val="tx1">
                    <a:lumMod val="50000"/>
                    <a:lumOff val="50000"/>
                  </a:schemeClr>
                </a:solidFill>
              </a:rPr>
              <a:t> that this implies that systems aren’t registered at all</a:t>
            </a:r>
          </a:p>
          <a:p>
            <a:pPr marL="742950" lvl="1" indent="-285750">
              <a:buFont typeface="Arial" panose="020B0604020202020204" pitchFamily="34" charset="0"/>
              <a:buChar char="•"/>
            </a:pPr>
            <a:r>
              <a:rPr kumimoji="0" lang="en-US" altLang="en-US" sz="2000" b="0" i="0" u="none" strike="noStrike" cap="none" normalizeH="0" baseline="0" dirty="0" smtClean="0">
                <a:ln>
                  <a:noFill/>
                </a:ln>
                <a:solidFill>
                  <a:schemeClr val="tx1">
                    <a:lumMod val="50000"/>
                    <a:lumOff val="50000"/>
                  </a:schemeClr>
                </a:solidFill>
                <a:effectLst/>
                <a:latin typeface="Arial" panose="020B0604020202020204" pitchFamily="34" charset="0"/>
              </a:rPr>
              <a:t>Systems *should* be registered with DSP.</a:t>
            </a:r>
            <a:r>
              <a:rPr kumimoji="0" lang="en-US" altLang="en-US" sz="2000" b="0" i="0" u="none" strike="noStrike" cap="none" normalizeH="0" baseline="30000" dirty="0" smtClean="0">
                <a:ln>
                  <a:noFill/>
                </a:ln>
                <a:solidFill>
                  <a:schemeClr val="tx1">
                    <a:lumMod val="50000"/>
                    <a:lumOff val="50000"/>
                  </a:schemeClr>
                </a:solidFill>
                <a:effectLst/>
                <a:latin typeface="Arial" panose="020B0604020202020204" pitchFamily="34" charset="0"/>
              </a:rPr>
              <a:t>+</a:t>
            </a:r>
          </a:p>
          <a:p>
            <a:pPr marL="742950" lvl="1" indent="-285750">
              <a:buFont typeface="Arial" panose="020B0604020202020204" pitchFamily="34" charset="0"/>
              <a:buChar char="•"/>
            </a:pPr>
            <a:r>
              <a:rPr lang="en-US" altLang="en-US" sz="2000" dirty="0" smtClean="0">
                <a:solidFill>
                  <a:schemeClr val="tx1">
                    <a:lumMod val="50000"/>
                    <a:lumOff val="50000"/>
                  </a:schemeClr>
                </a:solidFill>
              </a:rPr>
              <a:t>Self Generators * should* be registered with the PUC.</a:t>
            </a:r>
            <a:r>
              <a:rPr lang="en-US" altLang="en-US" sz="2000" baseline="30000" dirty="0" smtClean="0">
                <a:solidFill>
                  <a:schemeClr val="tx1">
                    <a:lumMod val="50000"/>
                    <a:lumOff val="50000"/>
                  </a:schemeClr>
                </a:solidFill>
              </a:rPr>
              <a:t>+</a:t>
            </a:r>
            <a:endParaRPr kumimoji="0" lang="en-US" altLang="en-US" sz="2000" b="0" i="0" u="none" strike="noStrike" cap="none" normalizeH="0" baseline="30000" dirty="0" smtClean="0">
              <a:ln>
                <a:noFill/>
              </a:ln>
              <a:solidFill>
                <a:schemeClr val="tx1">
                  <a:lumMod val="50000"/>
                  <a:lumOff val="50000"/>
                </a:schemeClr>
              </a:solidFill>
              <a:effectLst/>
            </a:endParaRPr>
          </a:p>
          <a:p>
            <a:pPr marL="742950" lvl="1" indent="-285750">
              <a:buFont typeface="Arial" panose="020B0604020202020204" pitchFamily="34" charset="0"/>
              <a:buChar char="•"/>
            </a:pPr>
            <a:endParaRPr kumimoji="0" lang="en-US" altLang="en-US" sz="20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marL="285750" indent="-285750">
              <a:buFont typeface="Arial" panose="020B0604020202020204" pitchFamily="34" charset="0"/>
              <a:buChar char="•"/>
            </a:pPr>
            <a:r>
              <a:rPr lang="en-US" altLang="en-US" sz="2000" dirty="0" smtClean="0">
                <a:solidFill>
                  <a:schemeClr val="tx1">
                    <a:lumMod val="50000"/>
                    <a:lumOff val="50000"/>
                  </a:schemeClr>
                </a:solidFill>
              </a:rPr>
              <a:t>Proposed term is “Non-ERCOT Registered Systems”</a:t>
            </a:r>
          </a:p>
          <a:p>
            <a:pPr lvl="1"/>
            <a:r>
              <a:rPr kumimoji="0" lang="en-US" altLang="en-US" sz="2000" b="0" i="0" u="none" strike="noStrike" cap="none" normalizeH="0" baseline="0" dirty="0" smtClean="0">
                <a:ln>
                  <a:noFill/>
                </a:ln>
                <a:solidFill>
                  <a:schemeClr val="tx1">
                    <a:lumMod val="50000"/>
                    <a:lumOff val="50000"/>
                  </a:schemeClr>
                </a:solidFill>
                <a:effectLst/>
                <a:latin typeface="Arial" panose="020B0604020202020204" pitchFamily="34" charset="0"/>
              </a:rPr>
              <a:t>ERCOT</a:t>
            </a:r>
            <a:r>
              <a:rPr kumimoji="0" lang="en-US" altLang="en-US" sz="2000" b="0" i="0" u="none" strike="noStrike" cap="none" normalizeH="0" dirty="0" smtClean="0">
                <a:ln>
                  <a:noFill/>
                </a:ln>
                <a:solidFill>
                  <a:schemeClr val="tx1">
                    <a:lumMod val="50000"/>
                    <a:lumOff val="50000"/>
                  </a:schemeClr>
                </a:solidFill>
                <a:effectLst/>
                <a:latin typeface="Arial" panose="020B0604020202020204" pitchFamily="34" charset="0"/>
              </a:rPr>
              <a:t> registration not required for systems:</a:t>
            </a:r>
          </a:p>
          <a:p>
            <a:pPr marL="1371600" lvl="2" indent="-457200">
              <a:buFont typeface="+mj-lt"/>
              <a:buAutoNum type="arabicPeriod"/>
            </a:pPr>
            <a:r>
              <a:rPr lang="en-US" altLang="en-US" sz="2000" dirty="0" smtClean="0">
                <a:solidFill>
                  <a:schemeClr val="tx1">
                    <a:lumMod val="50000"/>
                    <a:lumOff val="50000"/>
                  </a:schemeClr>
                </a:solidFill>
              </a:rPr>
              <a:t>Equal to or Less than 1 MW</a:t>
            </a:r>
          </a:p>
          <a:p>
            <a:pPr marL="1371600" lvl="2" indent="-457200">
              <a:buFont typeface="+mj-lt"/>
              <a:buAutoNum type="arabicPeriod"/>
            </a:pPr>
            <a:r>
              <a:rPr kumimoji="0" lang="en-US" altLang="en-US" sz="2000" b="0" i="0" u="none" strike="noStrike" cap="none" normalizeH="0" baseline="0" dirty="0" smtClean="0">
                <a:ln>
                  <a:noFill/>
                </a:ln>
                <a:solidFill>
                  <a:schemeClr val="tx1">
                    <a:lumMod val="50000"/>
                    <a:lumOff val="50000"/>
                  </a:schemeClr>
                </a:solidFill>
                <a:effectLst/>
                <a:latin typeface="Arial" panose="020B0604020202020204" pitchFamily="34" charset="0"/>
              </a:rPr>
              <a:t>Greater tha</a:t>
            </a:r>
            <a:r>
              <a:rPr lang="en-US" altLang="en-US" sz="2000" dirty="0" smtClean="0">
                <a:solidFill>
                  <a:schemeClr val="tx1">
                    <a:lumMod val="50000"/>
                    <a:lumOff val="50000"/>
                  </a:schemeClr>
                </a:solidFill>
              </a:rPr>
              <a:t>n 1 MW but registered with the PUC as a Self Generator and does not export.</a:t>
            </a:r>
            <a:endParaRPr kumimoji="0" lang="en-US" altLang="en-US" sz="20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marL="742950" lvl="1" indent="-285750">
              <a:buFont typeface="Arial" panose="020B0604020202020204" pitchFamily="34" charset="0"/>
              <a:buChar char="•"/>
            </a:pPr>
            <a:endParaRPr kumimoji="0" lang="en-US" altLang="en-US" sz="2000" b="0" i="0" u="none" strike="noStrike" cap="none" normalizeH="0" baseline="0" dirty="0" smtClean="0">
              <a:ln>
                <a:noFill/>
              </a:ln>
              <a:solidFill>
                <a:schemeClr val="tx1">
                  <a:lumMod val="50000"/>
                  <a:lumOff val="50000"/>
                </a:schemeClr>
              </a:solidFill>
              <a:effectLst/>
              <a:latin typeface="Arial" panose="020B0604020202020204" pitchFamily="34" charset="0"/>
            </a:endParaRPr>
          </a:p>
          <a:p>
            <a:pPr marL="742950" lvl="1" indent="-285750">
              <a:buFont typeface="Arial" panose="020B0604020202020204" pitchFamily="34" charset="0"/>
              <a:buChar char="•"/>
            </a:pPr>
            <a:endParaRPr kumimoji="0" lang="en-US" altLang="en-US" sz="2000" b="0" i="0" u="none" strike="noStrike" cap="none" normalizeH="0" baseline="0" dirty="0" smtClean="0">
              <a:ln>
                <a:noFill/>
              </a:ln>
              <a:solidFill>
                <a:schemeClr val="tx1">
                  <a:lumMod val="50000"/>
                  <a:lumOff val="50000"/>
                </a:schemeClr>
              </a:solidFill>
              <a:effectLst/>
              <a:latin typeface="Arial" panose="020B0604020202020204" pitchFamily="34" charset="0"/>
            </a:endParaRPr>
          </a:p>
        </p:txBody>
      </p:sp>
      <p:sp>
        <p:nvSpPr>
          <p:cNvPr id="5" name="TextBox 4"/>
          <p:cNvSpPr txBox="1"/>
          <p:nvPr/>
        </p:nvSpPr>
        <p:spPr>
          <a:xfrm>
            <a:off x="4501763" y="6019800"/>
            <a:ext cx="3245440" cy="369332"/>
          </a:xfrm>
          <a:prstGeom prst="rect">
            <a:avLst/>
          </a:prstGeom>
          <a:noFill/>
        </p:spPr>
        <p:txBody>
          <a:bodyPr wrap="none" rtlCol="0">
            <a:spAutoFit/>
          </a:bodyPr>
          <a:lstStyle/>
          <a:p>
            <a:r>
              <a:rPr lang="en-US" baseline="30000" dirty="0" smtClean="0"/>
              <a:t>+</a:t>
            </a:r>
            <a:r>
              <a:rPr lang="en-US" dirty="0" smtClean="0"/>
              <a:t>  </a:t>
            </a:r>
            <a:r>
              <a:rPr lang="en-US" dirty="0" smtClean="0">
                <a:solidFill>
                  <a:schemeClr val="tx1">
                    <a:lumMod val="50000"/>
                    <a:lumOff val="50000"/>
                  </a:schemeClr>
                </a:solidFill>
              </a:rPr>
              <a:t>Not an ERCOT requirement</a:t>
            </a:r>
            <a:endParaRPr lang="en-US" dirty="0">
              <a:solidFill>
                <a:schemeClr val="tx1">
                  <a:lumMod val="50000"/>
                  <a:lumOff val="50000"/>
                </a:schemeClr>
              </a:solidFill>
            </a:endParaRPr>
          </a:p>
        </p:txBody>
      </p:sp>
    </p:spTree>
    <p:extLst>
      <p:ext uri="{BB962C8B-B14F-4D97-AF65-F5344CB8AC3E}">
        <p14:creationId xmlns:p14="http://schemas.microsoft.com/office/powerpoint/2010/main" val="3574213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296697681"/>
              </p:ext>
            </p:extLst>
          </p:nvPr>
        </p:nvGraphicFramePr>
        <p:xfrm>
          <a:off x="253000" y="838200"/>
          <a:ext cx="8662401" cy="5785581"/>
        </p:xfrm>
        <a:graphic>
          <a:graphicData uri="http://schemas.openxmlformats.org/drawingml/2006/table">
            <a:tbl>
              <a:tblPr firstRow="1" firstCol="1" bandRow="1"/>
              <a:tblGrid>
                <a:gridCol w="58183"/>
                <a:gridCol w="1822417"/>
                <a:gridCol w="2209800"/>
                <a:gridCol w="2133600"/>
                <a:gridCol w="541680"/>
                <a:gridCol w="1896721"/>
              </a:tblGrid>
              <a:tr h="2006985">
                <a:tc gridSpan="2">
                  <a:txBody>
                    <a:bodyPr/>
                    <a:lstStyle/>
                    <a:p>
                      <a:pPr marL="0" marR="0">
                        <a:spcBef>
                          <a:spcPts val="0"/>
                        </a:spcBef>
                        <a:spcAft>
                          <a:spcPts val="0"/>
                        </a:spcAft>
                      </a:pPr>
                      <a:r>
                        <a:rPr lang="en-US" sz="1000" b="1" dirty="0">
                          <a:effectLst/>
                          <a:latin typeface="Arial" panose="020B0604020202020204" pitchFamily="34" charset="0"/>
                          <a:ea typeface="Calibri" panose="020F0502020204030204" pitchFamily="34" charset="0"/>
                          <a:cs typeface="Arial" panose="020B0604020202020204" pitchFamily="34" charset="0"/>
                        </a:rPr>
                        <a:t>Transmission Generation Resource (TGR)</a:t>
                      </a: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marL="234950" lvl="0" indent="-2349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Transmission-connected</a:t>
                      </a:r>
                    </a:p>
                    <a:p>
                      <a:pPr marL="234950" lvl="0" indent="-2349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Registered with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ERCOT as GR</a:t>
                      </a:r>
                      <a:endPar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34950" lvl="0" indent="-2349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Participates in the market</a:t>
                      </a:r>
                    </a:p>
                    <a:p>
                      <a:pPr marL="398463" lvl="1" indent="-163513">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SCED</a:t>
                      </a:r>
                    </a:p>
                    <a:p>
                      <a:pPr marL="398463" lvl="1" indent="-163513">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A/S</a:t>
                      </a:r>
                    </a:p>
                    <a:p>
                      <a:pPr marL="234950" lvl="0" indent="-2349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Modeled in ERCOT systems</a:t>
                      </a:r>
                    </a:p>
                    <a:p>
                      <a:pPr marL="398463" lvl="1" indent="-163513">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Telemetry, etc.</a:t>
                      </a:r>
                    </a:p>
                    <a:p>
                      <a:pPr marL="342900" lvl="0" indent="-342900">
                        <a:buFont typeface="Times New Roman" panose="02020603050405020304" pitchFamily="18" charset="0"/>
                        <a:buChar char="-"/>
                      </a:pPr>
                      <a:endParaRPr lang="en-US" sz="900" dirty="0" smtClean="0">
                        <a:effectLst/>
                        <a:latin typeface="Arial" panose="020B0604020202020204" pitchFamily="34" charset="0"/>
                        <a:ea typeface="Times New Roman" panose="02020603050405020304" pitchFamily="18" charset="0"/>
                        <a:cs typeface="Arial" panose="020B0604020202020204" pitchFamily="34" charset="0"/>
                      </a:endParaRPr>
                    </a:p>
                    <a:p>
                      <a:pPr marL="0" lvl="0" indent="0" algn="ctr">
                        <a:buFont typeface="Times New Roman" panose="02020603050405020304" pitchFamily="18" charset="0"/>
                        <a:buNone/>
                      </a:pPr>
                      <a:r>
                        <a:rPr lang="en-US" sz="1000" u="sng" dirty="0" smtClean="0">
                          <a:solidFill>
                            <a:srgbClr val="7030A0"/>
                          </a:solidFill>
                          <a:effectLst/>
                          <a:latin typeface="Arial" panose="020B0604020202020204" pitchFamily="34" charset="0"/>
                          <a:ea typeface="Times New Roman" panose="02020603050405020304" pitchFamily="18" charset="0"/>
                          <a:cs typeface="Arial" panose="020B0604020202020204" pitchFamily="34" charset="0"/>
                        </a:rPr>
                        <a:t>I</a:t>
                      </a:r>
                    </a:p>
                  </a:txBody>
                  <a:tcPr marL="27665" marR="2766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a:spcBef>
                          <a:spcPts val="0"/>
                        </a:spcBef>
                        <a:spcAft>
                          <a:spcPts val="0"/>
                        </a:spcAft>
                      </a:pP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Settlement</a:t>
                      </a:r>
                      <a:r>
                        <a:rPr lang="en-US" sz="1000" b="1"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Only </a:t>
                      </a: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Transmission </a:t>
                      </a:r>
                      <a:r>
                        <a:rPr lang="en-US" sz="1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Generator </a:t>
                      </a: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(SOTG</a:t>
                      </a:r>
                      <a:r>
                        <a:rPr lang="en-US" sz="1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US"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lvl="0" indent="-1714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Transmission-connected less than 10 MW</a:t>
                      </a:r>
                    </a:p>
                    <a:p>
                      <a:pPr marL="171450" lvl="0" indent="-1714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Registered with ERCOT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 SOG</a:t>
                      </a:r>
                      <a:endPar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171450" lvl="0" indent="-171450">
                        <a:buFont typeface="Arial" panose="020B0604020202020204" pitchFamily="34" charset="0"/>
                        <a:buChar char="•"/>
                      </a:pP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Settled for exported energy only</a:t>
                      </a:r>
                    </a:p>
                    <a:p>
                      <a:pPr marL="398463" lvl="1" indent="-222250">
                        <a:buFont typeface="Courier New" panose="02070309020205020404" pitchFamily="49" charset="0"/>
                        <a:buChar char="o"/>
                      </a:pPr>
                      <a:r>
                        <a:rPr lang="en-US" sz="1000" dirty="0" smtClean="0">
                          <a:solidFill>
                            <a:schemeClr val="tx1"/>
                          </a:solidFill>
                          <a:effectLst/>
                          <a:latin typeface="Arial" panose="020B0604020202020204" pitchFamily="34" charset="0"/>
                          <a:cs typeface="Arial" panose="020B0604020202020204" pitchFamily="34" charset="0"/>
                        </a:rPr>
                        <a:t>Intermittent </a:t>
                      </a:r>
                      <a:r>
                        <a:rPr lang="en-US" sz="1000" dirty="0">
                          <a:solidFill>
                            <a:schemeClr val="tx1"/>
                          </a:solidFill>
                          <a:effectLst/>
                          <a:latin typeface="Arial" panose="020B0604020202020204" pitchFamily="34" charset="0"/>
                          <a:cs typeface="Arial" panose="020B0604020202020204" pitchFamily="34" charset="0"/>
                        </a:rPr>
                        <a:t>sources will typically export based on fuel availability.</a:t>
                      </a:r>
                    </a:p>
                    <a:p>
                      <a:pPr marL="398463" lvl="1" indent="-222250">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Self-dispatched may choose to export based </a:t>
                      </a:r>
                      <a:r>
                        <a:rPr lang="en-US" sz="1000" dirty="0" smtClean="0">
                          <a:solidFill>
                            <a:schemeClr val="tx1"/>
                          </a:solidFill>
                          <a:effectLst/>
                          <a:latin typeface="Arial" panose="020B0604020202020204" pitchFamily="34" charset="0"/>
                          <a:cs typeface="Arial" panose="020B0604020202020204" pitchFamily="34" charset="0"/>
                        </a:rPr>
                        <a:t>on </a:t>
                      </a:r>
                      <a:r>
                        <a:rPr lang="en-US" sz="1000" dirty="0">
                          <a:solidFill>
                            <a:schemeClr val="tx1"/>
                          </a:solidFill>
                          <a:effectLst/>
                          <a:latin typeface="Arial" panose="020B0604020202020204" pitchFamily="34" charset="0"/>
                          <a:cs typeface="Arial" panose="020B0604020202020204" pitchFamily="34" charset="0"/>
                        </a:rPr>
                        <a:t>prices</a:t>
                      </a:r>
                    </a:p>
                    <a:p>
                      <a:pPr marL="171450" lvl="0" indent="-1714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Modeled in ERCOT systems</a:t>
                      </a:r>
                    </a:p>
                    <a:p>
                      <a:pPr marL="398463" lvl="1" indent="-222250">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Reliability systems only</a:t>
                      </a:r>
                    </a:p>
                    <a:p>
                      <a:pPr marL="398463" lvl="1" indent="-222250">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Not scheduled/dispatchable</a:t>
                      </a: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rPr>
                        <a:t>II</a:t>
                      </a:r>
                    </a:p>
                    <a:p>
                      <a:pPr marL="171450" lvl="0" indent="-171450">
                        <a:buFont typeface="Arial" panose="020B0604020202020204" pitchFamily="34" charset="0"/>
                        <a:buChar char="•"/>
                      </a:pPr>
                      <a:endParaRPr lang="en-US" sz="900" dirty="0" smtClean="0">
                        <a:solidFill>
                          <a:srgbClr val="FF0000"/>
                        </a:solidFill>
                        <a:effectLst/>
                        <a:latin typeface="Arial" panose="020B0604020202020204" pitchFamily="34" charset="0"/>
                        <a:cs typeface="Arial" panose="020B0604020202020204" pitchFamily="34" charset="0"/>
                      </a:endParaRPr>
                    </a:p>
                  </a:txBody>
                  <a:tcPr marL="27665" marR="276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marL="0" marR="0">
                        <a:spcBef>
                          <a:spcPts val="0"/>
                        </a:spcBef>
                        <a:spcAft>
                          <a:spcPts val="0"/>
                        </a:spcAft>
                      </a:pPr>
                      <a:r>
                        <a:rPr lang="en-US" sz="900" b="1" dirty="0">
                          <a:effectLst/>
                          <a:latin typeface="Arial" panose="020B0604020202020204" pitchFamily="34" charset="0"/>
                          <a:ea typeface="Calibri" panose="020F0502020204030204" pitchFamily="34" charset="0"/>
                          <a:cs typeface="Arial" panose="020B0604020202020204" pitchFamily="34" charset="0"/>
                        </a:rPr>
                        <a:t>  </a:t>
                      </a:r>
                      <a:r>
                        <a:rPr lang="en-US" sz="1000" b="1" dirty="0" smtClean="0">
                          <a:effectLst/>
                          <a:latin typeface="Arial" panose="020B0604020202020204" pitchFamily="34" charset="0"/>
                          <a:ea typeface="Calibri" panose="020F0502020204030204" pitchFamily="34" charset="0"/>
                          <a:cs typeface="Arial" panose="020B0604020202020204" pitchFamily="34" charset="0"/>
                        </a:rPr>
                        <a:t>Settlement Only Transmission </a:t>
                      </a:r>
                      <a:r>
                        <a:rPr lang="en-US" sz="1000" b="1" dirty="0">
                          <a:effectLst/>
                          <a:latin typeface="Arial" panose="020B0604020202020204" pitchFamily="34" charset="0"/>
                          <a:ea typeface="Calibri" panose="020F0502020204030204" pitchFamily="34" charset="0"/>
                          <a:cs typeface="Arial" panose="020B0604020202020204" pitchFamily="34" charset="0"/>
                        </a:rPr>
                        <a:t>Self-Generator (TSG)</a:t>
                      </a: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marL="280988" lvl="0" indent="-227013">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Transmission-connected</a:t>
                      </a:r>
                    </a:p>
                    <a:p>
                      <a:pPr marL="280988" lvl="0" indent="-227013">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Registered with PUC as a Self-Generator and registered with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ERCOT as SOG</a:t>
                      </a:r>
                      <a:endPar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0988" lvl="0" indent="-227013">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May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occasionally export</a:t>
                      </a: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but does not generate with the </a:t>
                      </a:r>
                      <a:r>
                        <a:rPr lang="en-US" sz="10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intent</a:t>
                      </a: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to sell at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wholesale</a:t>
                      </a:r>
                      <a:endPar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457200" lvl="1" indent="-176213">
                        <a:buFont typeface="Courier New" panose="02070309020205020404" pitchFamily="49" charset="0"/>
                        <a:buChar char="o"/>
                      </a:pPr>
                      <a:r>
                        <a:rPr lang="en-US" sz="1000" dirty="0" smtClean="0">
                          <a:solidFill>
                            <a:schemeClr val="tx1"/>
                          </a:solidFill>
                          <a:effectLst/>
                          <a:latin typeface="Arial" panose="020B0604020202020204" pitchFamily="34" charset="0"/>
                          <a:cs typeface="Arial" panose="020B0604020202020204" pitchFamily="34" charset="0"/>
                        </a:rPr>
                        <a:t>If it exports, then settled</a:t>
                      </a:r>
                      <a:r>
                        <a:rPr lang="en-US" sz="1000" baseline="0" dirty="0" smtClean="0">
                          <a:solidFill>
                            <a:schemeClr val="tx1"/>
                          </a:solidFill>
                          <a:effectLst/>
                          <a:latin typeface="Arial" panose="020B0604020202020204" pitchFamily="34" charset="0"/>
                          <a:cs typeface="Arial" panose="020B0604020202020204" pitchFamily="34" charset="0"/>
                        </a:rPr>
                        <a:t> for exported energy only</a:t>
                      </a:r>
                      <a:endParaRPr lang="en-US" sz="1000" dirty="0" smtClean="0">
                        <a:solidFill>
                          <a:schemeClr val="tx1"/>
                        </a:solidFill>
                        <a:effectLst/>
                        <a:latin typeface="Arial" panose="020B0604020202020204" pitchFamily="34" charset="0"/>
                        <a:cs typeface="Arial" panose="020B0604020202020204" pitchFamily="34" charset="0"/>
                      </a:endParaRPr>
                    </a:p>
                    <a:p>
                      <a:pPr marL="457200" lvl="1" indent="-176213">
                        <a:buFont typeface="Courier New" panose="02070309020205020404" pitchFamily="49" charset="0"/>
                        <a:buChar char="o"/>
                      </a:pPr>
                      <a:r>
                        <a:rPr lang="en-US" sz="1000" dirty="0" smtClean="0">
                          <a:solidFill>
                            <a:schemeClr val="tx1"/>
                          </a:solidFill>
                          <a:effectLst/>
                          <a:latin typeface="Arial" panose="020B0604020202020204" pitchFamily="34" charset="0"/>
                          <a:cs typeface="Arial" panose="020B0604020202020204" pitchFamily="34" charset="0"/>
                        </a:rPr>
                        <a:t>Continuous exports will</a:t>
                      </a:r>
                      <a:r>
                        <a:rPr lang="en-US" sz="1000" baseline="0" dirty="0" smtClean="0">
                          <a:solidFill>
                            <a:schemeClr val="tx1"/>
                          </a:solidFill>
                          <a:effectLst/>
                          <a:latin typeface="Arial" panose="020B0604020202020204" pitchFamily="34" charset="0"/>
                          <a:cs typeface="Arial" panose="020B0604020202020204" pitchFamily="34" charset="0"/>
                        </a:rPr>
                        <a:t> be re-evaluated for TGR</a:t>
                      </a:r>
                      <a:r>
                        <a:rPr lang="en-US" sz="1000" dirty="0" smtClean="0">
                          <a:solidFill>
                            <a:schemeClr val="tx1"/>
                          </a:solidFill>
                          <a:effectLst/>
                          <a:latin typeface="Arial" panose="020B0604020202020204" pitchFamily="34" charset="0"/>
                          <a:cs typeface="Arial" panose="020B0604020202020204" pitchFamily="34" charset="0"/>
                        </a:rPr>
                        <a:t> </a:t>
                      </a:r>
                    </a:p>
                    <a:p>
                      <a:pPr marL="457200" lvl="0" indent="-176213">
                        <a:buFont typeface="Courier New" panose="02070309020205020404" pitchFamily="49" charset="0"/>
                        <a:buChar char="o"/>
                      </a:pP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Modeled </a:t>
                      </a: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 ERCOT systems</a:t>
                      </a:r>
                    </a:p>
                    <a:p>
                      <a:pPr marL="457200" lvl="1" indent="-176213">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Reliability systems only</a:t>
                      </a:r>
                    </a:p>
                    <a:p>
                      <a:pPr marL="457200" lvl="1" indent="-222250">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Not scheduled/dispatchable</a:t>
                      </a: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rPr>
                        <a:t>III</a:t>
                      </a:r>
                    </a:p>
                    <a:p>
                      <a:pPr marL="171450" lvl="0" indent="-171450">
                        <a:buFont typeface="Arial" panose="020B0604020202020204" pitchFamily="34" charset="0"/>
                        <a:buChar char="•"/>
                      </a:pPr>
                      <a:endParaRPr lang="en-US" sz="900" kern="1200" dirty="0" smtClean="0">
                        <a:solidFill>
                          <a:srgbClr val="FF0000"/>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marL="0" marR="0">
                        <a:spcBef>
                          <a:spcPts val="0"/>
                        </a:spcBef>
                        <a:spcAft>
                          <a:spcPts val="0"/>
                        </a:spcAft>
                      </a:pPr>
                      <a:endParaRPr lang="en-US" sz="9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057621">
                <a:tc gridSpan="2">
                  <a:txBody>
                    <a:bodyPr/>
                    <a:lstStyle/>
                    <a:p>
                      <a:pPr marL="0" marR="0">
                        <a:spcBef>
                          <a:spcPts val="0"/>
                        </a:spcBef>
                        <a:spcAft>
                          <a:spcPts val="0"/>
                        </a:spcAft>
                      </a:pPr>
                      <a:r>
                        <a:rPr lang="en-US" sz="1000" b="1" dirty="0">
                          <a:effectLst/>
                          <a:latin typeface="Arial" panose="020B0604020202020204" pitchFamily="34" charset="0"/>
                          <a:ea typeface="Calibri" panose="020F0502020204030204" pitchFamily="34" charset="0"/>
                          <a:cs typeface="Arial" panose="020B0604020202020204" pitchFamily="34" charset="0"/>
                        </a:rPr>
                        <a:t>Distribution Generation Resource (DGR)</a:t>
                      </a: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marL="171450" lvl="0" indent="-171450">
                        <a:buFont typeface="Arial" panose="020B0604020202020204" pitchFamily="34" charset="0"/>
                        <a:buChar char="•"/>
                      </a:pPr>
                      <a:r>
                        <a:rPr lang="en-US" sz="1000" dirty="0">
                          <a:effectLst/>
                          <a:latin typeface="Arial" panose="020B0604020202020204" pitchFamily="34" charset="0"/>
                          <a:ea typeface="Times New Roman" panose="02020603050405020304" pitchFamily="18" charset="0"/>
                          <a:cs typeface="Arial" panose="020B0604020202020204" pitchFamily="34" charset="0"/>
                        </a:rPr>
                        <a:t>Distribution connected</a:t>
                      </a:r>
                    </a:p>
                    <a:p>
                      <a:pPr marL="171450" lvl="0" indent="-1714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Registered with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ERCOT as GR</a:t>
                      </a:r>
                    </a:p>
                    <a:p>
                      <a:pPr marL="171450" lvl="0" indent="-171450">
                        <a:buFont typeface="Arial" panose="020B0604020202020204" pitchFamily="34" charset="0"/>
                        <a:buChar char="•"/>
                      </a:pP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&gt;10 MW require to register as GR</a:t>
                      </a:r>
                      <a:endPar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171450" lvl="0" indent="-171450">
                        <a:buFont typeface="Arial" panose="020B0604020202020204" pitchFamily="34" charset="0"/>
                        <a:buChar char="•"/>
                      </a:pPr>
                      <a:r>
                        <a:rPr lang="en-US" sz="1000" dirty="0">
                          <a:effectLst/>
                          <a:latin typeface="Arial" panose="020B0604020202020204" pitchFamily="34" charset="0"/>
                          <a:ea typeface="Times New Roman" panose="02020603050405020304" pitchFamily="18" charset="0"/>
                          <a:cs typeface="Arial" panose="020B0604020202020204" pitchFamily="34" charset="0"/>
                        </a:rPr>
                        <a:t>Participates in the market</a:t>
                      </a:r>
                    </a:p>
                    <a:p>
                      <a:pPr marL="398463" lvl="1" indent="-163513">
                        <a:buFont typeface="Courier New" panose="02070309020205020404" pitchFamily="49" charset="0"/>
                        <a:buChar char="o"/>
                      </a:pPr>
                      <a:r>
                        <a:rPr lang="en-US" sz="1000" dirty="0">
                          <a:effectLst/>
                          <a:latin typeface="Arial" panose="020B0604020202020204" pitchFamily="34" charset="0"/>
                          <a:cs typeface="Arial" panose="020B0604020202020204" pitchFamily="34" charset="0"/>
                        </a:rPr>
                        <a:t>SCED</a:t>
                      </a:r>
                    </a:p>
                    <a:p>
                      <a:pPr marL="398463" lvl="1" indent="-163513">
                        <a:buFont typeface="Courier New" panose="02070309020205020404" pitchFamily="49" charset="0"/>
                        <a:buChar char="o"/>
                      </a:pPr>
                      <a:r>
                        <a:rPr lang="en-US" sz="1000" dirty="0">
                          <a:effectLst/>
                          <a:latin typeface="Arial" panose="020B0604020202020204" pitchFamily="34" charset="0"/>
                          <a:cs typeface="Arial" panose="020B0604020202020204" pitchFamily="34" charset="0"/>
                        </a:rPr>
                        <a:t>A/S</a:t>
                      </a:r>
                    </a:p>
                    <a:p>
                      <a:pPr marL="171450" lvl="0" indent="-171450">
                        <a:buFont typeface="Arial" panose="020B0604020202020204" pitchFamily="34" charset="0"/>
                        <a:buChar char="•"/>
                      </a:pPr>
                      <a:r>
                        <a:rPr lang="en-US" sz="1000" dirty="0" smtClean="0">
                          <a:effectLst/>
                          <a:latin typeface="Arial" panose="020B0604020202020204" pitchFamily="34" charset="0"/>
                          <a:ea typeface="Times New Roman" panose="02020603050405020304" pitchFamily="18" charset="0"/>
                          <a:cs typeface="Arial" panose="020B0604020202020204" pitchFamily="34" charset="0"/>
                        </a:rPr>
                        <a:t>Pseudo-Modeled </a:t>
                      </a:r>
                      <a:r>
                        <a:rPr lang="en-US" sz="1000" dirty="0">
                          <a:effectLst/>
                          <a:latin typeface="Arial" panose="020B0604020202020204" pitchFamily="34" charset="0"/>
                          <a:ea typeface="Times New Roman" panose="02020603050405020304" pitchFamily="18" charset="0"/>
                          <a:cs typeface="Arial" panose="020B0604020202020204" pitchFamily="34" charset="0"/>
                        </a:rPr>
                        <a:t>in ERCOT systems</a:t>
                      </a:r>
                    </a:p>
                    <a:p>
                      <a:pPr marL="398463" lvl="1" indent="-222250">
                        <a:buFont typeface="Courier New" panose="02070309020205020404" pitchFamily="49" charset="0"/>
                        <a:buChar char="o"/>
                      </a:pPr>
                      <a:r>
                        <a:rPr lang="en-US" sz="1000" dirty="0" smtClean="0">
                          <a:effectLst/>
                          <a:latin typeface="Arial" panose="020B0604020202020204" pitchFamily="34" charset="0"/>
                          <a:cs typeface="Arial" panose="020B0604020202020204" pitchFamily="34" charset="0"/>
                        </a:rPr>
                        <a:t>Future--Modeling </a:t>
                      </a:r>
                      <a:r>
                        <a:rPr lang="en-US" sz="1000" dirty="0">
                          <a:effectLst/>
                          <a:latin typeface="Arial" panose="020B0604020202020204" pitchFamily="34" charset="0"/>
                          <a:cs typeface="Arial" panose="020B0604020202020204" pitchFamily="34" charset="0"/>
                        </a:rPr>
                        <a:t>light?</a:t>
                      </a:r>
                    </a:p>
                    <a:p>
                      <a:pPr marL="398463" lvl="1" indent="-222250">
                        <a:buFont typeface="Courier New" panose="02070309020205020404" pitchFamily="49" charset="0"/>
                        <a:buChar char="o"/>
                      </a:pPr>
                      <a:r>
                        <a:rPr lang="en-US" sz="1000" dirty="0" smtClean="0">
                          <a:effectLst/>
                          <a:latin typeface="Arial" panose="020B0604020202020204" pitchFamily="34" charset="0"/>
                          <a:cs typeface="Arial" panose="020B0604020202020204" pitchFamily="34" charset="0"/>
                        </a:rPr>
                        <a:t>Telemetry, etc.</a:t>
                      </a:r>
                      <a:endParaRPr lang="en-US" sz="1000" dirty="0">
                        <a:effectLst/>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rPr>
                        <a:t>IV</a:t>
                      </a:r>
                    </a:p>
                    <a:p>
                      <a:pPr marL="457200"/>
                      <a:endParaRPr lang="en-US" sz="1000" dirty="0" smtClean="0">
                        <a:effectLst/>
                        <a:latin typeface="Arial" panose="020B0604020202020204" pitchFamily="34" charset="0"/>
                        <a:cs typeface="Arial" panose="020B0604020202020204" pitchFamily="34" charset="0"/>
                      </a:endParaRPr>
                    </a:p>
                  </a:txBody>
                  <a:tcPr marL="27665" marR="2766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a:spcBef>
                          <a:spcPts val="0"/>
                        </a:spcBef>
                        <a:spcAft>
                          <a:spcPts val="0"/>
                        </a:spcAft>
                      </a:pP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Settlement</a:t>
                      </a:r>
                      <a:r>
                        <a:rPr lang="en-US" sz="1000" b="1"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Only</a:t>
                      </a: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1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Distribution Generator </a:t>
                      </a: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(SODG</a:t>
                      </a:r>
                      <a:r>
                        <a:rPr lang="en-US" sz="1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marL="171450" lvl="0" indent="-171450">
                        <a:buFont typeface="Arial" panose="020B0604020202020204" pitchFamily="34" charset="0"/>
                        <a:buChar char="•"/>
                      </a:pPr>
                      <a:r>
                        <a:rPr lang="en-US" sz="1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Distribution connected but less than 10 MW</a:t>
                      </a:r>
                    </a:p>
                    <a:p>
                      <a:pPr marL="171450" lvl="0" indent="-171450">
                        <a:buFont typeface="Arial" panose="020B0604020202020204" pitchFamily="34" charset="0"/>
                        <a:buChar char="•"/>
                      </a:pPr>
                      <a:r>
                        <a:rPr lang="en-US" sz="1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Registered with </a:t>
                      </a:r>
                      <a:r>
                        <a:rPr lang="en-US" sz="1000" b="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ERCOT as SOG</a:t>
                      </a:r>
                      <a:endParaRPr lang="en-US" sz="1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171450" lvl="0" indent="-171450">
                        <a:buFont typeface="Arial" panose="020B0604020202020204" pitchFamily="34" charset="0"/>
                        <a:buChar char="•"/>
                      </a:pPr>
                      <a:r>
                        <a:rPr lang="en-US" sz="1000" b="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Settled</a:t>
                      </a:r>
                      <a:r>
                        <a:rPr lang="en-US" sz="1000" b="0" baseline="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for exported e</a:t>
                      </a:r>
                      <a:r>
                        <a:rPr lang="en-US" sz="1000" b="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nergy </a:t>
                      </a:r>
                      <a:r>
                        <a:rPr lang="en-US" sz="1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only </a:t>
                      </a:r>
                      <a:endParaRPr lang="en-US" sz="1000" b="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457200" lvl="1" indent="-222250">
                        <a:buFont typeface="Courier New" panose="02070309020205020404" pitchFamily="49" charset="0"/>
                        <a:buChar char="o"/>
                      </a:pPr>
                      <a:r>
                        <a:rPr lang="en-US" sz="1000" b="0" dirty="0" smtClean="0">
                          <a:solidFill>
                            <a:schemeClr val="tx1"/>
                          </a:solidFill>
                          <a:effectLst/>
                          <a:latin typeface="Arial" panose="020B0604020202020204" pitchFamily="34" charset="0"/>
                          <a:cs typeface="Arial" panose="020B0604020202020204" pitchFamily="34" charset="0"/>
                        </a:rPr>
                        <a:t>Intermittent </a:t>
                      </a:r>
                      <a:r>
                        <a:rPr lang="en-US" sz="1000" b="0" dirty="0">
                          <a:solidFill>
                            <a:schemeClr val="tx1"/>
                          </a:solidFill>
                          <a:effectLst/>
                          <a:latin typeface="Arial" panose="020B0604020202020204" pitchFamily="34" charset="0"/>
                          <a:cs typeface="Arial" panose="020B0604020202020204" pitchFamily="34" charset="0"/>
                        </a:rPr>
                        <a:t>sources will typically export based on fuel </a:t>
                      </a:r>
                      <a:r>
                        <a:rPr lang="en-US" sz="1000" b="0" dirty="0" smtClean="0">
                          <a:solidFill>
                            <a:schemeClr val="tx1"/>
                          </a:solidFill>
                          <a:effectLst/>
                          <a:latin typeface="Arial" panose="020B0604020202020204" pitchFamily="34" charset="0"/>
                          <a:cs typeface="Arial" panose="020B0604020202020204" pitchFamily="34" charset="0"/>
                        </a:rPr>
                        <a:t>availability.</a:t>
                      </a:r>
                      <a:endParaRPr lang="en-US" sz="1000" b="0" dirty="0">
                        <a:solidFill>
                          <a:schemeClr val="tx1"/>
                        </a:solidFill>
                        <a:effectLst/>
                        <a:latin typeface="Arial" panose="020B0604020202020204" pitchFamily="34" charset="0"/>
                        <a:cs typeface="Arial" panose="020B0604020202020204" pitchFamily="34" charset="0"/>
                      </a:endParaRPr>
                    </a:p>
                    <a:p>
                      <a:pPr marL="457200" lvl="1" indent="-222250">
                        <a:buFont typeface="Courier New" panose="02070309020205020404" pitchFamily="49" charset="0"/>
                        <a:buChar char="o"/>
                      </a:pPr>
                      <a:r>
                        <a:rPr lang="en-US" sz="1000" b="0" dirty="0" smtClean="0">
                          <a:solidFill>
                            <a:schemeClr val="tx1"/>
                          </a:solidFill>
                          <a:effectLst/>
                          <a:latin typeface="Arial" panose="020B0604020202020204" pitchFamily="34" charset="0"/>
                          <a:cs typeface="Arial" panose="020B0604020202020204" pitchFamily="34" charset="0"/>
                        </a:rPr>
                        <a:t>Self-dispatched </a:t>
                      </a:r>
                      <a:r>
                        <a:rPr lang="en-US" sz="1000" b="0" dirty="0">
                          <a:solidFill>
                            <a:schemeClr val="tx1"/>
                          </a:solidFill>
                          <a:effectLst/>
                          <a:latin typeface="Arial" panose="020B0604020202020204" pitchFamily="34" charset="0"/>
                          <a:cs typeface="Arial" panose="020B0604020202020204" pitchFamily="34" charset="0"/>
                        </a:rPr>
                        <a:t>may choose to export based </a:t>
                      </a:r>
                      <a:r>
                        <a:rPr lang="en-US" sz="1000" b="0" dirty="0" smtClean="0">
                          <a:solidFill>
                            <a:schemeClr val="tx1"/>
                          </a:solidFill>
                          <a:effectLst/>
                          <a:latin typeface="Arial" panose="020B0604020202020204" pitchFamily="34" charset="0"/>
                          <a:cs typeface="Arial" panose="020B0604020202020204" pitchFamily="34" charset="0"/>
                        </a:rPr>
                        <a:t>on </a:t>
                      </a:r>
                      <a:r>
                        <a:rPr lang="en-US" sz="1000" b="0" dirty="0">
                          <a:solidFill>
                            <a:schemeClr val="tx1"/>
                          </a:solidFill>
                          <a:effectLst/>
                          <a:latin typeface="Arial" panose="020B0604020202020204" pitchFamily="34" charset="0"/>
                          <a:cs typeface="Arial" panose="020B0604020202020204" pitchFamily="34" charset="0"/>
                        </a:rPr>
                        <a:t>prices</a:t>
                      </a:r>
                    </a:p>
                    <a:p>
                      <a:pPr marL="171450" lvl="0" indent="-171450">
                        <a:buFont typeface="Arial" panose="020B0604020202020204" pitchFamily="34" charset="0"/>
                        <a:buChar char="•"/>
                      </a:pPr>
                      <a:r>
                        <a:rPr lang="en-US" sz="1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Mapped in ERCOT systems</a:t>
                      </a:r>
                    </a:p>
                    <a:p>
                      <a:pPr marL="457200" lvl="1" indent="-222250">
                        <a:buFont typeface="Courier New" panose="02070309020205020404" pitchFamily="49" charset="0"/>
                        <a:buChar char="o"/>
                      </a:pPr>
                      <a:r>
                        <a:rPr lang="en-US" sz="1000" b="0" dirty="0">
                          <a:solidFill>
                            <a:schemeClr val="tx1"/>
                          </a:solidFill>
                          <a:effectLst/>
                          <a:latin typeface="Arial" panose="020B0604020202020204" pitchFamily="34" charset="0"/>
                          <a:cs typeface="Arial" panose="020B0604020202020204" pitchFamily="34" charset="0"/>
                        </a:rPr>
                        <a:t>Not scheduled/dispatchable</a:t>
                      </a:r>
                    </a:p>
                    <a:p>
                      <a:pPr marL="457200" lvl="1" indent="-222250">
                        <a:buFont typeface="Courier New" panose="02070309020205020404" pitchFamily="49" charset="0"/>
                        <a:buChar char="o"/>
                      </a:pPr>
                      <a:r>
                        <a:rPr lang="en-US" sz="1000" b="0" dirty="0" smtClean="0">
                          <a:solidFill>
                            <a:schemeClr val="tx1"/>
                          </a:solidFill>
                          <a:effectLst/>
                          <a:latin typeface="Arial" panose="020B0604020202020204" pitchFamily="34" charset="0"/>
                          <a:cs typeface="Arial" panose="020B0604020202020204" pitchFamily="34" charset="0"/>
                        </a:rPr>
                        <a:t>Telemetry</a:t>
                      </a:r>
                      <a:r>
                        <a:rPr lang="en-US" sz="1000" b="0" baseline="0" dirty="0" smtClean="0">
                          <a:solidFill>
                            <a:schemeClr val="tx1"/>
                          </a:solidFill>
                          <a:effectLst/>
                          <a:latin typeface="Arial" panose="020B0604020202020204" pitchFamily="34" charset="0"/>
                          <a:cs typeface="Arial" panose="020B0604020202020204" pitchFamily="34" charset="0"/>
                        </a:rPr>
                        <a:t> not required</a:t>
                      </a:r>
                      <a:r>
                        <a:rPr lang="en-US" sz="1000" b="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US" sz="1000" b="0" dirty="0" smtClean="0">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endPar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endPar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rPr>
                        <a:t>V</a:t>
                      </a:r>
                    </a:p>
                    <a:p>
                      <a:pPr marL="457200" lvl="1" indent="0">
                        <a:buFont typeface="Courier New" panose="02070309020205020404" pitchFamily="49" charset="0"/>
                        <a:buNone/>
                      </a:pPr>
                      <a:endParaRPr lang="en-US" sz="1000" b="0" dirty="0" smtClean="0">
                        <a:solidFill>
                          <a:schemeClr val="tx1"/>
                        </a:solidFill>
                        <a:effectLst/>
                        <a:latin typeface="Arial" panose="020B0604020202020204" pitchFamily="34" charset="0"/>
                        <a:cs typeface="Arial" panose="020B0604020202020204" pitchFamily="34" charset="0"/>
                      </a:endParaRPr>
                    </a:p>
                  </a:txBody>
                  <a:tcPr marL="27665" marR="276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Unregistered Distribution Self-Generator (UDSG)</a:t>
                      </a:r>
                    </a:p>
                    <a:p>
                      <a:pPr marL="280988" marR="0" indent="-222250">
                        <a:spcBef>
                          <a:spcPts val="0"/>
                        </a:spcBef>
                        <a:spcAft>
                          <a:spcPts val="0"/>
                        </a:spcAft>
                        <a:buFont typeface="Arial" panose="020B0604020202020204" pitchFamily="34" charset="0"/>
                        <a:buChar char="•"/>
                      </a:pPr>
                      <a:r>
                        <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Distributed generation greater than 1 MW co-located with larger load, but smaller than minimum facility load.</a:t>
                      </a:r>
                    </a:p>
                    <a:p>
                      <a:pPr marL="280988" marR="0" indent="-222250">
                        <a:spcBef>
                          <a:spcPts val="0"/>
                        </a:spcBef>
                        <a:spcAft>
                          <a:spcPts val="0"/>
                        </a:spcAft>
                        <a:buFont typeface="Arial" panose="020B0604020202020204" pitchFamily="34" charset="0"/>
                        <a:buChar char="•"/>
                      </a:pPr>
                      <a:r>
                        <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Registered with PUC as a Self-Generator but not registered with ERCOT</a:t>
                      </a:r>
                    </a:p>
                    <a:p>
                      <a:pPr marL="280988" marR="0" indent="-222250">
                        <a:spcBef>
                          <a:spcPts val="0"/>
                        </a:spcBef>
                        <a:spcAft>
                          <a:spcPts val="0"/>
                        </a:spcAft>
                        <a:buFont typeface="Arial" panose="020B0604020202020204" pitchFamily="34" charset="0"/>
                        <a:buChar char="•"/>
                      </a:pPr>
                      <a:r>
                        <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May not export—otherwise must register with ERCOT as SODG.</a:t>
                      </a:r>
                    </a:p>
                    <a:p>
                      <a:pPr marL="280988" marR="0" indent="-222250">
                        <a:spcBef>
                          <a:spcPts val="0"/>
                        </a:spcBef>
                        <a:spcAft>
                          <a:spcPts val="0"/>
                        </a:spcAft>
                        <a:buFont typeface="Arial" panose="020B0604020202020204" pitchFamily="34" charset="0"/>
                        <a:buChar char="•"/>
                      </a:pPr>
                      <a:r>
                        <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Neither Mapped nor modeled in ERCOT systems </a:t>
                      </a:r>
                    </a:p>
                    <a:p>
                      <a:pPr marL="457200" marR="0" lvl="1" indent="-222250">
                        <a:spcBef>
                          <a:spcPts val="0"/>
                        </a:spcBef>
                        <a:spcAft>
                          <a:spcPts val="0"/>
                        </a:spcAft>
                        <a:buFont typeface="Courier New" panose="02070309020205020404" pitchFamily="49" charset="0"/>
                        <a:buChar char="o"/>
                      </a:pPr>
                      <a:r>
                        <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(future mapping?)</a:t>
                      </a:r>
                    </a:p>
                    <a:p>
                      <a:pPr marL="0" marR="0" indent="0">
                        <a:spcBef>
                          <a:spcPts val="0"/>
                        </a:spcBef>
                        <a:spcAft>
                          <a:spcPts val="0"/>
                        </a:spcAft>
                        <a:buFont typeface="Arial" panose="020B0604020202020204" pitchFamily="34" charset="0"/>
                        <a:buNone/>
                      </a:pPr>
                      <a:endPar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rPr>
                        <a:t>VI</a:t>
                      </a:r>
                    </a:p>
                    <a:p>
                      <a:pPr marL="171450" marR="0" indent="-171450">
                        <a:spcBef>
                          <a:spcPts val="0"/>
                        </a:spcBef>
                        <a:spcAft>
                          <a:spcPts val="0"/>
                        </a:spcAft>
                        <a:buFont typeface="Arial" panose="020B0604020202020204" pitchFamily="34" charset="0"/>
                        <a:buChar char="•"/>
                      </a:pPr>
                      <a:endPar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indent="0">
                        <a:spcBef>
                          <a:spcPts val="0"/>
                        </a:spcBef>
                        <a:spcAft>
                          <a:spcPts val="0"/>
                        </a:spcAft>
                        <a:buFont typeface="Arial" panose="020B0604020202020204" pitchFamily="34" charset="0"/>
                        <a:buNone/>
                      </a:pPr>
                      <a:r>
                        <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a:spcBef>
                          <a:spcPts val="0"/>
                        </a:spcBef>
                        <a:spcAft>
                          <a:spcPts val="0"/>
                        </a:spcAft>
                      </a:pPr>
                      <a:r>
                        <a:rPr lang="en-US" sz="1000" b="1" dirty="0">
                          <a:solidFill>
                            <a:srgbClr val="1F497D"/>
                          </a:solidFill>
                          <a:effectLst/>
                          <a:latin typeface="Arial" panose="020B0604020202020204" pitchFamily="34" charset="0"/>
                          <a:ea typeface="Calibri" panose="020F0502020204030204" pitchFamily="34" charset="0"/>
                          <a:cs typeface="Arial" panose="020B0604020202020204" pitchFamily="34" charset="0"/>
                        </a:rPr>
                        <a:t>  </a:t>
                      </a:r>
                      <a:r>
                        <a:rPr lang="en-US" sz="1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Unregistered </a:t>
                      </a: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Distributed Generator  </a:t>
                      </a:r>
                      <a:r>
                        <a:rPr lang="en-US" sz="1000" b="1" dirty="0">
                          <a:effectLst/>
                          <a:latin typeface="Arial" panose="020B0604020202020204" pitchFamily="34" charset="0"/>
                          <a:ea typeface="Calibri" panose="020F0502020204030204" pitchFamily="34" charset="0"/>
                          <a:cs typeface="Arial" panose="020B0604020202020204" pitchFamily="34" charset="0"/>
                        </a:rPr>
                        <a:t>(</a:t>
                      </a:r>
                      <a:r>
                        <a:rPr lang="en-US" sz="1000" b="1" dirty="0" smtClean="0">
                          <a:effectLst/>
                          <a:latin typeface="Arial" panose="020B0604020202020204" pitchFamily="34" charset="0"/>
                          <a:ea typeface="Calibri" panose="020F0502020204030204" pitchFamily="34" charset="0"/>
                          <a:cs typeface="Arial" panose="020B0604020202020204" pitchFamily="34" charset="0"/>
                        </a:rPr>
                        <a:t>UDG)</a:t>
                      </a: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marL="280988" lvl="0" indent="-222250">
                        <a:buFont typeface="Arial" panose="020B0604020202020204" pitchFamily="34" charset="0"/>
                        <a:buChar char="•"/>
                      </a:pPr>
                      <a:r>
                        <a:rPr lang="en-US" sz="1000" dirty="0">
                          <a:effectLst/>
                          <a:latin typeface="Arial" panose="020B0604020202020204" pitchFamily="34" charset="0"/>
                          <a:ea typeface="Times New Roman" panose="02020603050405020304" pitchFamily="18" charset="0"/>
                          <a:cs typeface="Arial" panose="020B0604020202020204" pitchFamily="34" charset="0"/>
                        </a:rPr>
                        <a:t>Distribution </a:t>
                      </a: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connected less than 1 MW</a:t>
                      </a:r>
                    </a:p>
                    <a:p>
                      <a:pPr marL="280988" lvl="0" indent="-222250">
                        <a:buFont typeface="Arial" panose="020B0604020202020204" pitchFamily="34" charset="0"/>
                        <a:buChar char="•"/>
                      </a:pPr>
                      <a:r>
                        <a:rPr lang="en-US" sz="1000" dirty="0">
                          <a:effectLst/>
                          <a:latin typeface="Arial" panose="020B0604020202020204" pitchFamily="34" charset="0"/>
                          <a:ea typeface="Times New Roman" panose="02020603050405020304" pitchFamily="18" charset="0"/>
                          <a:cs typeface="Arial" panose="020B0604020202020204" pitchFamily="34" charset="0"/>
                        </a:rPr>
                        <a:t>No requirement for registration </a:t>
                      </a:r>
                    </a:p>
                    <a:p>
                      <a:pPr marL="515938" lvl="1" indent="-234950">
                        <a:buFont typeface="Courier New" panose="02070309020205020404" pitchFamily="49" charset="0"/>
                        <a:buChar char="o"/>
                      </a:pPr>
                      <a:r>
                        <a:rPr lang="en-US" sz="1000" dirty="0">
                          <a:effectLst/>
                          <a:latin typeface="Arial" panose="020B0604020202020204" pitchFamily="34" charset="0"/>
                          <a:cs typeface="Arial" panose="020B0604020202020204" pitchFamily="34" charset="0"/>
                        </a:rPr>
                        <a:t>Reported by DSP </a:t>
                      </a:r>
                      <a:r>
                        <a:rPr lang="en-US" sz="1000" dirty="0" smtClean="0">
                          <a:effectLst/>
                          <a:latin typeface="Arial" panose="020B0604020202020204" pitchFamily="34" charset="0"/>
                          <a:cs typeface="Arial" panose="020B0604020202020204" pitchFamily="34" charset="0"/>
                        </a:rPr>
                        <a:t>per </a:t>
                      </a:r>
                      <a:r>
                        <a:rPr lang="en-US" sz="1000" dirty="0">
                          <a:effectLst/>
                          <a:latin typeface="Arial" panose="020B0604020202020204" pitchFamily="34" charset="0"/>
                          <a:cs typeface="Arial" panose="020B0604020202020204" pitchFamily="34" charset="0"/>
                        </a:rPr>
                        <a:t>PUCT 25.211(n)  (competitive choice)</a:t>
                      </a:r>
                    </a:p>
                    <a:p>
                      <a:pPr marL="515938" lvl="1" indent="-234950">
                        <a:buFont typeface="Courier New" panose="02070309020205020404" pitchFamily="49" charset="0"/>
                        <a:buChar char="o"/>
                      </a:pPr>
                      <a:r>
                        <a:rPr lang="en-US" sz="1000" dirty="0">
                          <a:effectLst/>
                          <a:latin typeface="Arial" panose="020B0604020202020204" pitchFamily="34" charset="0"/>
                          <a:cs typeface="Arial" panose="020B0604020202020204" pitchFamily="34" charset="0"/>
                        </a:rPr>
                        <a:t>Reported by NOIEs per ERCOT protocol 10.2.2.1.b(ii) for 50kW -1 MW </a:t>
                      </a:r>
                    </a:p>
                    <a:p>
                      <a:pPr marL="515938" lvl="1" indent="-234950">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Not reported by NOIEs for &lt;50kW</a:t>
                      </a:r>
                    </a:p>
                    <a:p>
                      <a:pPr marL="280988" lvl="0" indent="-2222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Neither Mapped nor modeled in ERCOT systems  </a:t>
                      </a:r>
                      <a:endPar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457200" lvl="1" indent="-176212">
                        <a:buFont typeface="Arial" panose="020B0604020202020204" pitchFamily="34" charset="0"/>
                        <a:buChar char="•"/>
                      </a:pPr>
                      <a:r>
                        <a:rPr lang="en-US" sz="1000" dirty="0" smtClean="0">
                          <a:effectLst/>
                          <a:latin typeface="Arial" panose="020B0604020202020204" pitchFamily="34" charset="0"/>
                          <a:ea typeface="Times New Roman" panose="02020603050405020304" pitchFamily="18" charset="0"/>
                          <a:cs typeface="Arial" panose="020B0604020202020204" pitchFamily="34" charset="0"/>
                        </a:rPr>
                        <a:t>ERCOT settles</a:t>
                      </a:r>
                      <a:r>
                        <a:rPr lang="en-US" sz="1000" baseline="0" dirty="0" smtClean="0">
                          <a:effectLst/>
                          <a:latin typeface="Arial" panose="020B0604020202020204" pitchFamily="34" charset="0"/>
                          <a:ea typeface="Times New Roman" panose="02020603050405020304" pitchFamily="18" charset="0"/>
                          <a:cs typeface="Arial" panose="020B0604020202020204" pitchFamily="34" charset="0"/>
                        </a:rPr>
                        <a:t> as negative load in competitive choice areas once meter configuration updated to DG</a:t>
                      </a:r>
                    </a:p>
                    <a:p>
                      <a:pPr marL="58738" lvl="0" indent="0">
                        <a:buFont typeface="Arial" panose="020B0604020202020204" pitchFamily="34" charset="0"/>
                        <a:buNone/>
                      </a:pPr>
                      <a:r>
                        <a:rPr lang="en-US" sz="1000" baseline="0" dirty="0" smtClean="0">
                          <a:effectLst/>
                          <a:latin typeface="Arial" panose="020B0604020202020204" pitchFamily="34" charset="0"/>
                          <a:ea typeface="Times New Roman" panose="02020603050405020304" pitchFamily="18" charset="0"/>
                          <a:cs typeface="Arial" panose="020B0604020202020204" pitchFamily="34" charset="0"/>
                        </a:rPr>
                        <a:t>.</a:t>
                      </a:r>
                      <a:endParaRPr lang="en-US" sz="10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endPar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rPr>
                        <a:t>VII</a:t>
                      </a:r>
                      <a:endParaRPr lang="en-US" sz="1000" dirty="0" smtClean="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r>
              <a:tr h="269394">
                <a:tc>
                  <a:txBody>
                    <a:bodyPr/>
                    <a:lstStyle/>
                    <a:p>
                      <a:endParaRPr lang="en-US" sz="900" dirty="0">
                        <a:effectLst/>
                        <a:latin typeface="Arial" panose="020B0604020202020204" pitchFamily="34" charset="0"/>
                        <a:cs typeface="Arial" panose="020B0604020202020204" pitchFamily="34" charset="0"/>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endParaRPr lang="en-US" sz="2000">
                        <a:latin typeface="Arial" panose="020B0604020202020204" pitchFamily="34" charset="0"/>
                        <a:cs typeface="Arial" panose="020B0604020202020204" pitchFamily="34" charset="0"/>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endParaRPr lang="en-US" sz="2000" dirty="0">
                        <a:latin typeface="Arial" panose="020B0604020202020204" pitchFamily="34" charset="0"/>
                        <a:cs typeface="Arial" panose="020B0604020202020204" pitchFamily="34" charset="0"/>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endParaRPr lang="en-US" sz="2000">
                        <a:latin typeface="Arial" panose="020B0604020202020204" pitchFamily="34" charset="0"/>
                        <a:cs typeface="Arial" panose="020B0604020202020204" pitchFamily="34" charset="0"/>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endParaRPr lang="en-US"/>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endParaRPr lang="en-US" sz="2000" dirty="0">
                        <a:latin typeface="Arial" panose="020B0604020202020204" pitchFamily="34" charset="0"/>
                        <a:cs typeface="Arial" panose="020B0604020202020204" pitchFamily="34" charset="0"/>
                      </a:endParaRPr>
                    </a:p>
                  </a:txBody>
                  <a:tcPr marL="0" marR="0" marT="0" marB="0" anchor="ctr">
                    <a:lnL>
                      <a:noFill/>
                    </a:lnL>
                    <a:lnR>
                      <a:noFill/>
                    </a:lnR>
                    <a:lnT w="12700" cap="flat" cmpd="sng" algn="ctr">
                      <a:noFill/>
                      <a:prstDash val="solid"/>
                      <a:round/>
                      <a:headEnd type="none" w="med" len="med"/>
                      <a:tailEnd type="none" w="med" len="med"/>
                    </a:lnT>
                    <a:lnB>
                      <a:noFill/>
                    </a:lnB>
                  </a:tcPr>
                </a:tc>
              </a:tr>
            </a:tbl>
          </a:graphicData>
        </a:graphic>
      </p:graphicFrame>
      <p:sp>
        <p:nvSpPr>
          <p:cNvPr id="2" name="Slide Number Placeholder 1"/>
          <p:cNvSpPr>
            <a:spLocks noGrp="1"/>
          </p:cNvSpPr>
          <p:nvPr>
            <p:ph type="sldNum" sz="quarter" idx="4"/>
          </p:nvPr>
        </p:nvSpPr>
        <p:spPr/>
        <p:txBody>
          <a:bodyPr/>
          <a:lstStyle/>
          <a:p>
            <a:fld id="{1D93BD3E-1E9A-4970-A6F7-E7AC52762E0C}" type="slidenum">
              <a:rPr lang="en-US" smtClean="0"/>
              <a:pPr/>
              <a:t>7</a:t>
            </a:fld>
            <a:endParaRPr lang="en-US"/>
          </a:p>
        </p:txBody>
      </p:sp>
      <p:sp>
        <p:nvSpPr>
          <p:cNvPr id="3" name="Title 2"/>
          <p:cNvSpPr>
            <a:spLocks noGrp="1"/>
          </p:cNvSpPr>
          <p:nvPr>
            <p:ph type="title"/>
          </p:nvPr>
        </p:nvSpPr>
        <p:spPr>
          <a:xfrm>
            <a:off x="381000" y="243682"/>
            <a:ext cx="8763000" cy="518318"/>
          </a:xfrm>
        </p:spPr>
        <p:txBody>
          <a:bodyPr/>
          <a:lstStyle/>
          <a:p>
            <a:r>
              <a:rPr lang="en-US" sz="1950" dirty="0"/>
              <a:t>Existing Generation Nomenclature </a:t>
            </a:r>
            <a:r>
              <a:rPr lang="en-US" sz="1950" dirty="0" smtClean="0"/>
              <a:t>– should </a:t>
            </a:r>
            <a:r>
              <a:rPr lang="en-US" sz="1950" dirty="0"/>
              <a:t>be similar to Energy Storage</a:t>
            </a:r>
          </a:p>
        </p:txBody>
      </p:sp>
    </p:spTree>
    <p:extLst>
      <p:ext uri="{BB962C8B-B14F-4D97-AF65-F5344CB8AC3E}">
        <p14:creationId xmlns:p14="http://schemas.microsoft.com/office/powerpoint/2010/main" val="422127411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www.w3.org/XML/1998/namespace"/>
    <ds:schemaRef ds:uri="http://purl.org/dc/terms/"/>
    <ds:schemaRef ds:uri="http://purl.org/dc/dcmitype/"/>
    <ds:schemaRef ds:uri="http://schemas.microsoft.com/office/2006/documentManagement/types"/>
    <ds:schemaRef ds:uri="c34af464-7aa1-4edd-9be4-83dffc1cb926"/>
    <ds:schemaRef ds:uri="http://schemas.microsoft.com/office/2006/metadata/properties"/>
    <ds:schemaRef ds:uri="http://schemas.microsoft.com/office/infopath/2007/PartnerControl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1935</TotalTime>
  <Words>569</Words>
  <Application>Microsoft Office PowerPoint</Application>
  <PresentationFormat>On-screen Show (4:3)</PresentationFormat>
  <Paragraphs>135</Paragraphs>
  <Slides>7</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Courier New</vt:lpstr>
      <vt:lpstr>Times New Roman</vt:lpstr>
      <vt:lpstr>1_Custom Design</vt:lpstr>
      <vt:lpstr>Office Theme</vt:lpstr>
      <vt:lpstr>PowerPoint Presentation</vt:lpstr>
      <vt:lpstr>Previously Proposed Energy Storage Definition</vt:lpstr>
      <vt:lpstr>Proposed Energy Storage Framework</vt:lpstr>
      <vt:lpstr>Proposed Energy Storage Resource Definitions</vt:lpstr>
      <vt:lpstr>Proposed Energy Storage Resource Definitions</vt:lpstr>
      <vt:lpstr>Proposed “Unregistered Energy Storage” Definitions</vt:lpstr>
      <vt:lpstr>Existing Generation Nomenclature – should be similar to Energy Storage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Stice, Clayton</cp:lastModifiedBy>
  <cp:revision>83</cp:revision>
  <cp:lastPrinted>2016-01-21T20:53:15Z</cp:lastPrinted>
  <dcterms:created xsi:type="dcterms:W3CDTF">2016-01-21T15:20:31Z</dcterms:created>
  <dcterms:modified xsi:type="dcterms:W3CDTF">2019-06-07T21:31:27Z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