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23"/>
  </p:notesMasterIdLst>
  <p:handoutMasterIdLst>
    <p:handoutMasterId r:id="rId24"/>
  </p:handoutMasterIdLst>
  <p:sldIdLst>
    <p:sldId id="260" r:id="rId7"/>
    <p:sldId id="308" r:id="rId8"/>
    <p:sldId id="309" r:id="rId9"/>
    <p:sldId id="322" r:id="rId10"/>
    <p:sldId id="324" r:id="rId11"/>
    <p:sldId id="326" r:id="rId12"/>
    <p:sldId id="313" r:id="rId13"/>
    <p:sldId id="323" r:id="rId14"/>
    <p:sldId id="327" r:id="rId15"/>
    <p:sldId id="328" r:id="rId16"/>
    <p:sldId id="331" r:id="rId17"/>
    <p:sldId id="332" r:id="rId18"/>
    <p:sldId id="264" r:id="rId19"/>
    <p:sldId id="315" r:id="rId20"/>
    <p:sldId id="316" r:id="rId21"/>
    <p:sldId id="33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nojosa, Jose Luis" initials="HJL" lastIdx="1" clrIdx="0">
    <p:extLst>
      <p:ext uri="{19B8F6BF-5375-455C-9EA6-DF929625EA0E}">
        <p15:presenceInfo xmlns:p15="http://schemas.microsoft.com/office/powerpoint/2012/main" userId="S-1-5-21-639947351-343809578-3807592339-379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39" autoAdjust="0"/>
  </p:normalViewPr>
  <p:slideViewPr>
    <p:cSldViewPr showGuides="1">
      <p:cViewPr varScale="1">
        <p:scale>
          <a:sx n="101" d="100"/>
          <a:sy n="101" d="100"/>
        </p:scale>
        <p:origin x="1914" y="102"/>
      </p:cViewPr>
      <p:guideLst>
        <p:guide orient="horz" pos="2160"/>
        <p:guide pos="2880"/>
      </p:guideLst>
    </p:cSldViewPr>
  </p:slideViewPr>
  <p:notesTextViewPr>
    <p:cViewPr>
      <p:scale>
        <a:sx n="125" d="100"/>
        <a:sy n="12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3821980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937891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2494992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3818507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4384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provided</a:t>
            </a:r>
            <a:r>
              <a:rPr lang="en-US" baseline="0" dirty="0" smtClean="0"/>
              <a:t> monthly in the ERCOT Operations Report for ROS.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55916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14400"/>
            <a:ext cx="8534400" cy="51816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16945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ercot.com/mktrules/guides/procedur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ercot.com/mktrules/issues/SCR800#summary"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1754326"/>
          </a:xfrm>
          <a:prstGeom prst="rect">
            <a:avLst/>
          </a:prstGeom>
          <a:noFill/>
        </p:spPr>
        <p:txBody>
          <a:bodyPr wrap="square" rtlCol="0">
            <a:spAutoFit/>
          </a:bodyPr>
          <a:lstStyle/>
          <a:p>
            <a:r>
              <a:rPr lang="en-US" b="1" dirty="0" smtClean="0"/>
              <a:t>ERCOT DC Ties</a:t>
            </a:r>
            <a:endParaRPr lang="en-US" b="1" dirty="0"/>
          </a:p>
          <a:p>
            <a:endParaRPr lang="en-US" dirty="0"/>
          </a:p>
          <a:p>
            <a:r>
              <a:rPr lang="en-US" dirty="0" smtClean="0"/>
              <a:t>ERCOT</a:t>
            </a:r>
          </a:p>
          <a:p>
            <a:r>
              <a:rPr lang="en-US" dirty="0" smtClean="0"/>
              <a:t>Operations Planning</a:t>
            </a:r>
            <a:endParaRPr lang="en-US" dirty="0"/>
          </a:p>
          <a:p>
            <a:endParaRPr lang="en-US" dirty="0"/>
          </a:p>
          <a:p>
            <a:r>
              <a:rPr lang="en-US" dirty="0" smtClean="0"/>
              <a:t>June 12</a:t>
            </a:r>
            <a:r>
              <a:rPr lang="en-US" baseline="30000" dirty="0" smtClean="0"/>
              <a:t>th</a:t>
            </a:r>
            <a:r>
              <a:rPr lang="en-US" dirty="0" smtClean="0"/>
              <a:t>, 2019</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Regulation and DC Tie Ramp Greater Than 300 MW</a:t>
            </a:r>
            <a:endParaRPr lang="en-US" sz="2400" dirty="0"/>
          </a:p>
        </p:txBody>
      </p:sp>
      <p:pic>
        <p:nvPicPr>
          <p:cNvPr id="5" name="Content Placeholder 4"/>
          <p:cNvPicPr>
            <a:picLocks noGrp="1" noChangeAspect="1"/>
          </p:cNvPicPr>
          <p:nvPr>
            <p:ph idx="1"/>
          </p:nvPr>
        </p:nvPicPr>
        <p:blipFill>
          <a:blip r:embed="rId2"/>
          <a:stretch>
            <a:fillRect/>
          </a:stretch>
        </p:blipFill>
        <p:spPr>
          <a:xfrm>
            <a:off x="304800" y="1117243"/>
            <a:ext cx="8534400" cy="4775913"/>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947847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Regulation and DC Tie Ramp Greater Than 100 MW</a:t>
            </a:r>
            <a:endParaRPr lang="en-US" sz="2400" dirty="0"/>
          </a:p>
        </p:txBody>
      </p:sp>
      <p:pic>
        <p:nvPicPr>
          <p:cNvPr id="5" name="Content Placeholder 4"/>
          <p:cNvPicPr>
            <a:picLocks noGrp="1" noChangeAspect="1"/>
          </p:cNvPicPr>
          <p:nvPr>
            <p:ph idx="1"/>
          </p:nvPr>
        </p:nvPicPr>
        <p:blipFill>
          <a:blip r:embed="rId2"/>
          <a:stretch>
            <a:fillRect/>
          </a:stretch>
        </p:blipFill>
        <p:spPr>
          <a:xfrm>
            <a:off x="304800" y="1023199"/>
            <a:ext cx="8534400" cy="4964002"/>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202038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Largest Net Load Ramp</a:t>
            </a:r>
            <a:endParaRPr lang="en-US" dirty="0"/>
          </a:p>
        </p:txBody>
      </p:sp>
      <p:sp>
        <p:nvSpPr>
          <p:cNvPr id="3" name="Content Placeholder 2"/>
          <p:cNvSpPr>
            <a:spLocks noGrp="1"/>
          </p:cNvSpPr>
          <p:nvPr>
            <p:ph idx="1"/>
          </p:nvPr>
        </p:nvSpPr>
        <p:spPr>
          <a:xfrm>
            <a:off x="304800" y="914400"/>
            <a:ext cx="8534400" cy="2514600"/>
          </a:xfrm>
        </p:spPr>
        <p:txBody>
          <a:bodyPr/>
          <a:lstStyle/>
          <a:p>
            <a:r>
              <a:rPr lang="en-US" sz="2400" dirty="0"/>
              <a:t>The net-load ramp is defined as the change in net-load (load minus wind and PVGR generation) during the defined time horizon. </a:t>
            </a:r>
            <a:endParaRPr lang="en-US" sz="2400" dirty="0" smtClean="0"/>
          </a:p>
          <a:p>
            <a:r>
              <a:rPr lang="en-US" sz="2400" dirty="0"/>
              <a:t>Data provided monthly in the ERCOT Operations Report for ROS.</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pic>
        <p:nvPicPr>
          <p:cNvPr id="8" name="Picture 7"/>
          <p:cNvPicPr>
            <a:picLocks noChangeAspect="1"/>
          </p:cNvPicPr>
          <p:nvPr/>
        </p:nvPicPr>
        <p:blipFill>
          <a:blip r:embed="rId3"/>
          <a:stretch>
            <a:fillRect/>
          </a:stretch>
        </p:blipFill>
        <p:spPr>
          <a:xfrm>
            <a:off x="762000" y="3276600"/>
            <a:ext cx="7492776" cy="2514600"/>
          </a:xfrm>
          <a:prstGeom prst="rect">
            <a:avLst/>
          </a:prstGeom>
        </p:spPr>
      </p:pic>
    </p:spTree>
    <p:extLst>
      <p:ext uri="{BB962C8B-B14F-4D97-AF65-F5344CB8AC3E}">
        <p14:creationId xmlns:p14="http://schemas.microsoft.com/office/powerpoint/2010/main" val="481443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dirty="0" smtClean="0"/>
              <a:t>Questions?</a:t>
            </a:r>
            <a:endParaRPr lang="en-US" dirty="0"/>
          </a:p>
        </p:txBody>
      </p:sp>
      <p:sp>
        <p:nvSpPr>
          <p:cNvPr id="3" name="Subtitle 2"/>
          <p:cNvSpPr>
            <a:spLocks noGrp="1"/>
          </p:cNvSpPr>
          <p:nvPr>
            <p:ph type="subTitle" idx="1"/>
          </p:nvPr>
        </p:nvSpPr>
        <p:spPr/>
        <p:txBody>
          <a:bodyPr anchor="ctr"/>
          <a:lstStyle/>
          <a:p>
            <a:r>
              <a:rPr lang="en-US" dirty="0" smtClean="0"/>
              <a:t>Thank you!</a:t>
            </a:r>
            <a:endParaRPr lang="en-US" dirty="0"/>
          </a:p>
        </p:txBody>
      </p:sp>
    </p:spTree>
    <p:extLst>
      <p:ext uri="{BB962C8B-B14F-4D97-AF65-F5344CB8AC3E}">
        <p14:creationId xmlns:p14="http://schemas.microsoft.com/office/powerpoint/2010/main" val="2777669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a:t>
            </a:r>
            <a:r>
              <a:rPr lang="en-US" dirty="0"/>
              <a:t>Inadvertent </a:t>
            </a:r>
            <a:r>
              <a:rPr lang="en-US" dirty="0" smtClean="0"/>
              <a:t>Energy Review</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5" name="Content Placeholder 4"/>
          <p:cNvPicPr>
            <a:picLocks noGrp="1"/>
          </p:cNvPicPr>
          <p:nvPr>
            <p:ph idx="1"/>
          </p:nvPr>
        </p:nvPicPr>
        <p:blipFill>
          <a:blip r:embed="rId2"/>
          <a:stretch>
            <a:fillRect/>
          </a:stretch>
        </p:blipFill>
        <p:spPr>
          <a:xfrm>
            <a:off x="1721774" y="914400"/>
            <a:ext cx="5700452" cy="5181600"/>
          </a:xfrm>
          <a:prstGeom prst="rect">
            <a:avLst/>
          </a:prstGeom>
        </p:spPr>
      </p:pic>
    </p:spTree>
    <p:extLst>
      <p:ext uri="{BB962C8B-B14F-4D97-AF65-F5344CB8AC3E}">
        <p14:creationId xmlns:p14="http://schemas.microsoft.com/office/powerpoint/2010/main" val="422691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a:t>
            </a:r>
            <a:r>
              <a:rPr lang="en-US" dirty="0"/>
              <a:t>Inadvertent Energy </a:t>
            </a:r>
            <a:r>
              <a:rPr lang="en-US" dirty="0" smtClean="0"/>
              <a:t>Report</a:t>
            </a:r>
            <a:endParaRPr lang="en-US" dirty="0"/>
          </a:p>
        </p:txBody>
      </p:sp>
      <p:pic>
        <p:nvPicPr>
          <p:cNvPr id="6" name="Content Placeholder 5"/>
          <p:cNvPicPr>
            <a:picLocks noGrp="1" noChangeAspect="1"/>
          </p:cNvPicPr>
          <p:nvPr>
            <p:ph idx="1"/>
          </p:nvPr>
        </p:nvPicPr>
        <p:blipFill>
          <a:blip r:embed="rId2"/>
          <a:stretch>
            <a:fillRect/>
          </a:stretch>
        </p:blipFill>
        <p:spPr>
          <a:xfrm>
            <a:off x="2300391" y="914400"/>
            <a:ext cx="4543218" cy="5181600"/>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140132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Tie Over-Schedule</a:t>
            </a:r>
            <a:endParaRPr lang="en-US" dirty="0"/>
          </a:p>
        </p:txBody>
      </p:sp>
      <p:pic>
        <p:nvPicPr>
          <p:cNvPr id="5" name="Content Placeholder 4"/>
          <p:cNvPicPr>
            <a:picLocks noGrp="1" noChangeAspect="1"/>
          </p:cNvPicPr>
          <p:nvPr>
            <p:ph idx="1"/>
          </p:nvPr>
        </p:nvPicPr>
        <p:blipFill>
          <a:blip r:embed="rId2"/>
          <a:stretch>
            <a:fillRect/>
          </a:stretch>
        </p:blipFill>
        <p:spPr>
          <a:xfrm>
            <a:off x="681524" y="1509962"/>
            <a:ext cx="7780952" cy="3990476"/>
          </a:xfrm>
          <a:prstGeom prst="rect">
            <a:avLst/>
          </a:prstGeom>
        </p:spPr>
      </p:pic>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426902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3" name="Content Placeholder 2"/>
          <p:cNvPicPr>
            <a:picLocks noGrp="1" noChangeAspect="1"/>
          </p:cNvPicPr>
          <p:nvPr>
            <p:ph idx="1"/>
          </p:nvPr>
        </p:nvPicPr>
        <p:blipFill>
          <a:blip r:embed="rId3"/>
          <a:stretch>
            <a:fillRect/>
          </a:stretch>
        </p:blipFill>
        <p:spPr>
          <a:xfrm>
            <a:off x="381000" y="304800"/>
            <a:ext cx="8153400" cy="5965207"/>
          </a:xfrm>
          <a:prstGeom prst="rect">
            <a:avLst/>
          </a:prstGeom>
        </p:spPr>
      </p:pic>
    </p:spTree>
    <p:extLst>
      <p:ext uri="{BB962C8B-B14F-4D97-AF65-F5344CB8AC3E}">
        <p14:creationId xmlns:p14="http://schemas.microsoft.com/office/powerpoint/2010/main" val="72581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DC Ties</a:t>
            </a:r>
            <a:endParaRPr lang="en-US" dirty="0"/>
          </a:p>
        </p:txBody>
      </p:sp>
      <p:sp>
        <p:nvSpPr>
          <p:cNvPr id="3" name="Content Placeholder 2"/>
          <p:cNvSpPr>
            <a:spLocks noGrp="1"/>
          </p:cNvSpPr>
          <p:nvPr>
            <p:ph idx="1"/>
          </p:nvPr>
        </p:nvSpPr>
        <p:spPr/>
        <p:txBody>
          <a:bodyPr/>
          <a:lstStyle/>
          <a:p>
            <a:r>
              <a:rPr lang="en-US" sz="2400" dirty="0" smtClean="0"/>
              <a:t>ERCOT Protocols allow QSEs to submit bilateral schedules that use the ERCOT DC-Ties by submitting energy schedules for the exports/imports with matching NERC E-Tags</a:t>
            </a:r>
          </a:p>
          <a:p>
            <a:r>
              <a:rPr lang="en-US" sz="2400" dirty="0" smtClean="0"/>
              <a:t>ERCOT is responsible for approving/rejecting the E-Tags that are submitted to ensure ERCOT BA can support requested flows (NERC Standard INT-006-4 R1).</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3397066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DC Ties</a:t>
            </a:r>
            <a:endParaRPr lang="en-US" dirty="0"/>
          </a:p>
        </p:txBody>
      </p:sp>
      <p:sp>
        <p:nvSpPr>
          <p:cNvPr id="3" name="Content Placeholder 2"/>
          <p:cNvSpPr>
            <a:spLocks noGrp="1"/>
          </p:cNvSpPr>
          <p:nvPr>
            <p:ph idx="1"/>
          </p:nvPr>
        </p:nvSpPr>
        <p:spPr/>
        <p:txBody>
          <a:bodyPr/>
          <a:lstStyle/>
          <a:p>
            <a:r>
              <a:rPr lang="en-US" sz="2400" dirty="0" smtClean="0"/>
              <a:t>DC_R</a:t>
            </a:r>
          </a:p>
          <a:p>
            <a:pPr lvl="1"/>
            <a:r>
              <a:rPr lang="en-US" sz="2000" dirty="0" smtClean="0"/>
              <a:t>Minimum 15 MW Schedule</a:t>
            </a:r>
          </a:p>
          <a:p>
            <a:pPr lvl="1"/>
            <a:r>
              <a:rPr lang="en-US" sz="2000" dirty="0" smtClean="0"/>
              <a:t>Minimum 50 MW/Min Ramp</a:t>
            </a:r>
          </a:p>
          <a:p>
            <a:r>
              <a:rPr lang="en-US" sz="2400" dirty="0" smtClean="0"/>
              <a:t>DC_N</a:t>
            </a:r>
          </a:p>
          <a:p>
            <a:pPr lvl="1"/>
            <a:r>
              <a:rPr lang="en-US" sz="2000" dirty="0" smtClean="0"/>
              <a:t>Minimum 22 MW Schedule</a:t>
            </a:r>
          </a:p>
          <a:p>
            <a:r>
              <a:rPr lang="en-US" sz="2400" dirty="0" smtClean="0"/>
              <a:t>DC Tie Operator will notify the ERCOT Transmission Desk regarding expected large change in schedules</a:t>
            </a:r>
          </a:p>
          <a:p>
            <a:r>
              <a:rPr lang="en-US" sz="2400" dirty="0" smtClean="0"/>
              <a:t>DC </a:t>
            </a:r>
            <a:r>
              <a:rPr lang="en-US" sz="2400" dirty="0"/>
              <a:t>tie schedules are not visible to SCED for 5-minute </a:t>
            </a:r>
            <a:r>
              <a:rPr lang="en-US" sz="2400" dirty="0" smtClean="0"/>
              <a:t>dispatch</a:t>
            </a:r>
          </a:p>
          <a:p>
            <a:r>
              <a:rPr lang="en-US" sz="2400" dirty="0" smtClean="0"/>
              <a:t>Operating Procedures: </a:t>
            </a:r>
            <a:r>
              <a:rPr lang="en-US" sz="2400" dirty="0" smtClean="0">
                <a:hlinkClick r:id="rId3"/>
              </a:rPr>
              <a:t>Here</a:t>
            </a:r>
            <a:endParaRPr lang="en-US" sz="2400" dirty="0" smtClean="0"/>
          </a:p>
          <a:p>
            <a:pPr lvl="1"/>
            <a:r>
              <a:rPr lang="en-US" sz="2000" dirty="0"/>
              <a:t>ERCOT DC Tie Operations</a:t>
            </a:r>
          </a:p>
          <a:p>
            <a:pPr lvl="1"/>
            <a:r>
              <a:rPr lang="en-US" sz="2000" dirty="0" smtClean="0"/>
              <a:t>DC Tie Operating Procedure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4286738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Operations</a:t>
            </a:r>
            <a:endParaRPr lang="en-US" dirty="0"/>
          </a:p>
        </p:txBody>
      </p:sp>
      <p:sp>
        <p:nvSpPr>
          <p:cNvPr id="3" name="Content Placeholder 2"/>
          <p:cNvSpPr>
            <a:spLocks noGrp="1"/>
          </p:cNvSpPr>
          <p:nvPr>
            <p:ph idx="1"/>
          </p:nvPr>
        </p:nvSpPr>
        <p:spPr/>
        <p:txBody>
          <a:bodyPr/>
          <a:lstStyle/>
          <a:p>
            <a:r>
              <a:rPr lang="en-US" sz="2400" dirty="0" smtClean="0"/>
              <a:t>South Ties</a:t>
            </a:r>
          </a:p>
          <a:p>
            <a:pPr lvl="1"/>
            <a:r>
              <a:rPr lang="en-US" sz="2000" dirty="0" smtClean="0"/>
              <a:t>ERCOT completes additional analysis on the ties connected to CENACE due to the limited amount of transmission in the Valley.</a:t>
            </a:r>
          </a:p>
          <a:p>
            <a:pPr lvl="1"/>
            <a:r>
              <a:rPr lang="en-US" sz="2000" dirty="0" smtClean="0"/>
              <a:t>CENACE Provides Daily Limits to ERCOT for the next day</a:t>
            </a:r>
          </a:p>
          <a:p>
            <a:pPr lvl="1"/>
            <a:r>
              <a:rPr lang="en-US" sz="2000" dirty="0" smtClean="0"/>
              <a:t>ERCOT also runs Daily Limit Calculations for Day-Ahead and real- time as needed</a:t>
            </a:r>
          </a:p>
          <a:p>
            <a:pPr lvl="1"/>
            <a:r>
              <a:rPr lang="en-US" sz="2000" dirty="0" smtClean="0"/>
              <a:t>Physical Capability vs Advisory Limits </a:t>
            </a:r>
          </a:p>
          <a:p>
            <a:pPr lvl="2"/>
            <a:r>
              <a:rPr lang="en-US" sz="1600" dirty="0" smtClean="0"/>
              <a:t>ERCOT Operators will use the Physical Capability of the tie to Accept/Reject schedules</a:t>
            </a:r>
          </a:p>
          <a:p>
            <a:pPr lvl="2"/>
            <a:r>
              <a:rPr lang="en-US" sz="1600" dirty="0" smtClean="0"/>
              <a:t>The </a:t>
            </a:r>
            <a:r>
              <a:rPr lang="en-US" sz="1600" dirty="0"/>
              <a:t>Advisory Limits reflect the maximum transfer across the DC Ties that ERCOT expects to be able to reliably serve, and is an indication to the Market that schedules submitted above the Advisory Limits may be curtailed in real-time.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Tree>
    <p:extLst>
      <p:ext uri="{BB962C8B-B14F-4D97-AF65-F5344CB8AC3E}">
        <p14:creationId xmlns:p14="http://schemas.microsoft.com/office/powerpoint/2010/main" val="66550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ERCOT Schedule Curtailments/Rejection</a:t>
            </a:r>
            <a:endParaRPr lang="en-US" dirty="0"/>
          </a:p>
        </p:txBody>
      </p:sp>
      <p:sp>
        <p:nvSpPr>
          <p:cNvPr id="3" name="Content Placeholder 2"/>
          <p:cNvSpPr>
            <a:spLocks noGrp="1"/>
          </p:cNvSpPr>
          <p:nvPr>
            <p:ph idx="1"/>
          </p:nvPr>
        </p:nvSpPr>
        <p:spPr/>
        <p:txBody>
          <a:bodyPr/>
          <a:lstStyle/>
          <a:p>
            <a:pPr marL="0" indent="0">
              <a:buNone/>
            </a:pPr>
            <a:r>
              <a:rPr lang="en-US" sz="2400" dirty="0" smtClean="0"/>
              <a:t>Operator can curtail/reject DC Tie Schedules for the following reasons:</a:t>
            </a:r>
          </a:p>
          <a:p>
            <a:pPr lvl="1"/>
            <a:r>
              <a:rPr lang="en-US" sz="2000" dirty="0" smtClean="0"/>
              <a:t>Forced Outage or </a:t>
            </a:r>
            <a:r>
              <a:rPr lang="en-US" sz="2000" dirty="0" err="1" smtClean="0"/>
              <a:t>derate</a:t>
            </a:r>
            <a:r>
              <a:rPr lang="en-US" sz="2000" dirty="0" smtClean="0"/>
              <a:t> on the DC Tie in real-time</a:t>
            </a:r>
          </a:p>
          <a:p>
            <a:pPr lvl="1"/>
            <a:r>
              <a:rPr lang="en-US" sz="2000" dirty="0" smtClean="0"/>
              <a:t>To address System Operation Limits (SOLs) or Interconnection Reliability Operating Limit Violation (IROLs) exceedances</a:t>
            </a:r>
          </a:p>
          <a:p>
            <a:pPr lvl="1"/>
            <a:r>
              <a:rPr lang="en-US" sz="2000" dirty="0" smtClean="0"/>
              <a:t>To prevent overscheduling of a DC Tie</a:t>
            </a:r>
            <a:endParaRPr lang="en-US" sz="2000" dirty="0"/>
          </a:p>
          <a:p>
            <a:pPr lvl="1"/>
            <a:r>
              <a:rPr lang="en-US" sz="2000" dirty="0" smtClean="0"/>
              <a:t>To </a:t>
            </a:r>
            <a:r>
              <a:rPr lang="en-US" sz="2000" dirty="0"/>
              <a:t>address Local, or </a:t>
            </a:r>
            <a:r>
              <a:rPr lang="en-US" sz="2000" dirty="0" smtClean="0"/>
              <a:t>system wide </a:t>
            </a:r>
            <a:r>
              <a:rPr lang="en-US" sz="2000" dirty="0"/>
              <a:t>emergency events (such as EEA</a:t>
            </a:r>
            <a:r>
              <a:rPr lang="en-US" sz="2000" dirty="0" smtClean="0"/>
              <a:t>)</a:t>
            </a:r>
          </a:p>
          <a:p>
            <a:pPr lvl="2"/>
            <a:r>
              <a:rPr lang="en-US" sz="1600" dirty="0"/>
              <a:t>ERCOT can curtail exports and request emergency energy from CENACE if available</a:t>
            </a:r>
          </a:p>
          <a:p>
            <a:pPr lvl="2"/>
            <a:r>
              <a:rPr lang="en-US" sz="1600" dirty="0" smtClean="0"/>
              <a:t>ERCOT can curtail exports and notify QSE to request emergency energy across SPP DC Ties</a:t>
            </a:r>
          </a:p>
          <a:p>
            <a:pPr lvl="2"/>
            <a:r>
              <a:rPr lang="en-US" sz="1600" dirty="0" smtClean="0"/>
              <a:t>ERCOT will also begin to RUC units online as needed</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375556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Inadvertent Energy</a:t>
            </a:r>
            <a:endParaRPr lang="en-US" dirty="0"/>
          </a:p>
        </p:txBody>
      </p:sp>
      <p:sp>
        <p:nvSpPr>
          <p:cNvPr id="3" name="Content Placeholder 2"/>
          <p:cNvSpPr>
            <a:spLocks noGrp="1"/>
          </p:cNvSpPr>
          <p:nvPr>
            <p:ph idx="1"/>
          </p:nvPr>
        </p:nvSpPr>
        <p:spPr/>
        <p:txBody>
          <a:bodyPr/>
          <a:lstStyle/>
          <a:p>
            <a:r>
              <a:rPr lang="en-US" sz="2400" dirty="0" smtClean="0"/>
              <a:t>Hourly difference between ERCOT’s actual interchange and ERCOT’s scheduled interchange across DC-Ties is tracked by ERCOT using telemetry and validated with ERCOT Polled Settlement (EPS) meters</a:t>
            </a:r>
          </a:p>
          <a:p>
            <a:r>
              <a:rPr lang="en-US" sz="2400" dirty="0" smtClean="0"/>
              <a:t>Inadvertent Energy payback will be arranged between ERCOT, CENACE, and SPP so that the account balances remain as close to zero as possible. This will be accomplished by biasing the DC-Ties in the desired direction. </a:t>
            </a:r>
          </a:p>
          <a:p>
            <a:r>
              <a:rPr lang="en-US" sz="2400" dirty="0" smtClean="0"/>
              <a:t>Inadvertent Energy Pay Back will be paid back “in kind”</a:t>
            </a:r>
          </a:p>
          <a:p>
            <a:pPr lvl="1"/>
            <a:r>
              <a:rPr lang="en-US" sz="2000" dirty="0" smtClean="0"/>
              <a:t>On-Peak Inadvertent Energy paid back during On-Peak</a:t>
            </a:r>
          </a:p>
          <a:p>
            <a:pPr lvl="1"/>
            <a:r>
              <a:rPr lang="en-US" sz="2000" dirty="0" smtClean="0"/>
              <a:t>Off-Peak Inadvertent </a:t>
            </a:r>
            <a:r>
              <a:rPr lang="en-US" sz="2000" dirty="0"/>
              <a:t>Energy paid back </a:t>
            </a:r>
            <a:r>
              <a:rPr lang="en-US" sz="2000" dirty="0" smtClean="0"/>
              <a:t>during Off-Peak</a:t>
            </a:r>
          </a:p>
          <a:p>
            <a:endParaRPr lang="en-US" sz="2800" dirty="0" smtClean="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212117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Change Request </a:t>
            </a:r>
            <a:r>
              <a:rPr lang="en-US" dirty="0" smtClean="0">
                <a:hlinkClick r:id="rId2"/>
              </a:rPr>
              <a:t>(SCR) #800</a:t>
            </a:r>
            <a:endParaRPr lang="en-US" dirty="0"/>
          </a:p>
        </p:txBody>
      </p:sp>
      <p:sp>
        <p:nvSpPr>
          <p:cNvPr id="3" name="Content Placeholder 2"/>
          <p:cNvSpPr>
            <a:spLocks noGrp="1"/>
          </p:cNvSpPr>
          <p:nvPr>
            <p:ph idx="1"/>
          </p:nvPr>
        </p:nvSpPr>
        <p:spPr/>
        <p:txBody>
          <a:bodyPr/>
          <a:lstStyle/>
          <a:p>
            <a:r>
              <a:rPr lang="en-US" sz="2400" dirty="0" smtClean="0"/>
              <a:t>Incorporate DC Tie scheduled ramp into Security-Constrained Economic Dispatch (SCED)</a:t>
            </a:r>
          </a:p>
          <a:p>
            <a:r>
              <a:rPr lang="en-US" sz="2400" dirty="0" smtClean="0"/>
              <a:t>DC Tie Ramp Rate (DCTRR) will be calculated from the scheduled system-wide DC Tie ramp times 5 as a configurable factor om Generation To Be Dispatched (GTBD)</a:t>
            </a:r>
          </a:p>
          <a:p>
            <a:r>
              <a:rPr lang="en-US" sz="2400" dirty="0" smtClean="0"/>
              <a:t>This </a:t>
            </a:r>
            <a:r>
              <a:rPr lang="en-US" sz="2400" dirty="0"/>
              <a:t>SCR will improve the dispatch of Base Points to Resources to account for the scheduled ramping of DC Ties, will reduce the amount of Regulation Service deployed, and will aid in reducing frequency recovery duration following events that occur at times with significant DC Tie scheduled ramps.</a:t>
            </a:r>
            <a:endParaRPr lang="en-US" sz="2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spTree>
    <p:extLst>
      <p:ext uri="{BB962C8B-B14F-4D97-AF65-F5344CB8AC3E}">
        <p14:creationId xmlns:p14="http://schemas.microsoft.com/office/powerpoint/2010/main" val="3651354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Action Items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Impacts on Regulation during DC Tie Ramp</a:t>
            </a:r>
          </a:p>
          <a:p>
            <a:pPr marL="514350" indent="-514350">
              <a:buFont typeface="+mj-lt"/>
              <a:buAutoNum type="arabicPeriod"/>
            </a:pPr>
            <a:r>
              <a:rPr lang="en-US" sz="2400" dirty="0" smtClean="0"/>
              <a:t>Largest Net 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1772265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48F63C-08AC-4CDD-B36F-0851B11853CB}">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http://purl.org/dc/elements/1.1/"/>
    <ds:schemaRef ds:uri="http://schemas.openxmlformats.org/package/2006/metadata/core-properties"/>
    <ds:schemaRef ds:uri="c34af464-7aa1-4edd-9be4-83dffc1cb926"/>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884B7F-5407-4A7E-885F-D19D0E5ED7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41788</TotalTime>
  <Words>638</Words>
  <Application>Microsoft Office PowerPoint</Application>
  <PresentationFormat>On-screen Show (4:3)</PresentationFormat>
  <Paragraphs>81</Paragraphs>
  <Slides>16</Slides>
  <Notes>6</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16</vt:i4>
      </vt:variant>
    </vt:vector>
  </HeadingPairs>
  <TitlesOfParts>
    <vt:vector size="21" baseType="lpstr">
      <vt:lpstr>Arial</vt:lpstr>
      <vt:lpstr>Calibri</vt:lpstr>
      <vt:lpstr>1_Custom Design</vt:lpstr>
      <vt:lpstr>Office Theme</vt:lpstr>
      <vt:lpstr>Custom Design</vt:lpstr>
      <vt:lpstr>PowerPoint Presentation</vt:lpstr>
      <vt:lpstr>PowerPoint Presentation</vt:lpstr>
      <vt:lpstr>ERCOT DC Ties</vt:lpstr>
      <vt:lpstr>ERCOT DC Ties</vt:lpstr>
      <vt:lpstr>ERCOT Operations</vt:lpstr>
      <vt:lpstr>ERCOT Schedule Curtailments/Rejection</vt:lpstr>
      <vt:lpstr>Inadvertent Energy</vt:lpstr>
      <vt:lpstr>System Change Request (SCR) #800</vt:lpstr>
      <vt:lpstr>Additional Action Items</vt:lpstr>
      <vt:lpstr>Regulation and DC Tie Ramp Greater Than 300 MW</vt:lpstr>
      <vt:lpstr>Regulation and DC Tie Ramp Greater Than 100 MW</vt:lpstr>
      <vt:lpstr>Largest Net Load Ramp</vt:lpstr>
      <vt:lpstr>Questions?</vt:lpstr>
      <vt:lpstr>Daily Inadvertent Energy Review</vt:lpstr>
      <vt:lpstr>Monthly Inadvertent Energy Report</vt:lpstr>
      <vt:lpstr>DC Tie Over-Schedule</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Jose Luis</cp:lastModifiedBy>
  <cp:revision>667</cp:revision>
  <cp:lastPrinted>2016-01-21T20:53:15Z</cp:lastPrinted>
  <dcterms:created xsi:type="dcterms:W3CDTF">2016-01-21T15:20:31Z</dcterms:created>
  <dcterms:modified xsi:type="dcterms:W3CDTF">2019-06-11T21:07:09Z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