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318" r:id="rId9"/>
    <p:sldId id="341" r:id="rId10"/>
    <p:sldId id="334" r:id="rId11"/>
    <p:sldId id="343" r:id="rId12"/>
    <p:sldId id="342" r:id="rId13"/>
    <p:sldId id="338" r:id="rId14"/>
    <p:sldId id="29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11" d="100"/>
          <a:sy n="111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4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772400" y="6553200"/>
            <a:ext cx="838200" cy="2286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June 2019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June 13,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1148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endParaRPr lang="en-US" sz="1800" dirty="0" smtClean="0"/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2019 Release Targets</a:t>
            </a:r>
          </a:p>
          <a:p>
            <a:pPr lvl="1"/>
            <a:r>
              <a:rPr lang="en-US" sz="1800" dirty="0"/>
              <a:t>Planned Project </a:t>
            </a:r>
            <a:r>
              <a:rPr lang="en-US" sz="1800" dirty="0" smtClean="0"/>
              <a:t>Starts</a:t>
            </a:r>
          </a:p>
          <a:p>
            <a:pPr lvl="1"/>
            <a:r>
              <a:rPr lang="en-US" sz="1800" dirty="0" smtClean="0"/>
              <a:t>Aging Items Report</a:t>
            </a:r>
          </a:p>
          <a:p>
            <a:pPr lvl="1"/>
            <a:r>
              <a:rPr lang="en-US" sz="1800" dirty="0" smtClean="0"/>
              <a:t>2019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Revision </a:t>
            </a:r>
            <a:r>
              <a:rPr lang="en-US" sz="1800" dirty="0"/>
              <a:t>Request Funding Placeholder </a:t>
            </a:r>
            <a:r>
              <a:rPr lang="en-US" sz="1800" dirty="0" smtClean="0"/>
              <a:t>Status</a:t>
            </a:r>
          </a:p>
          <a:p>
            <a:pPr lvl="1"/>
            <a:r>
              <a:rPr lang="en-US" sz="1800" dirty="0" smtClean="0"/>
              <a:t>Priority/Rank Options for Revision Requests with 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762000"/>
            <a:ext cx="8949560" cy="5536297"/>
          </a:xfrm>
        </p:spPr>
        <p:txBody>
          <a:bodyPr/>
          <a:lstStyle/>
          <a:p>
            <a:pPr>
              <a:tabLst>
                <a:tab pos="7199313" algn="l"/>
              </a:tabLst>
            </a:pPr>
            <a:r>
              <a:rPr lang="en-US" sz="1800" dirty="0" smtClean="0"/>
              <a:t>2019 May Release </a:t>
            </a:r>
            <a:r>
              <a:rPr lang="en-US" sz="1800" dirty="0"/>
              <a:t>–</a:t>
            </a:r>
            <a:r>
              <a:rPr lang="en-US" sz="1800" dirty="0" smtClean="0"/>
              <a:t> R3 – 5/28/2019 </a:t>
            </a:r>
            <a:r>
              <a:rPr lang="en-US" sz="1800" dirty="0"/>
              <a:t>– </a:t>
            </a:r>
            <a:r>
              <a:rPr lang="en-US" sz="1800" dirty="0" smtClean="0"/>
              <a:t>5/30/2019 </a:t>
            </a:r>
            <a:r>
              <a:rPr lang="en-US" sz="1600" i="1" dirty="0">
                <a:solidFill>
                  <a:srgbClr val="00B050"/>
                </a:solidFill>
              </a:rPr>
              <a:t>	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6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NPRR901 </a:t>
            </a:r>
            <a:r>
              <a:rPr lang="en-US" sz="1400" dirty="0"/>
              <a:t>– Switchable Generation Resource Status Code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NPRR910 </a:t>
            </a:r>
            <a:r>
              <a:rPr lang="en-US" sz="1400" dirty="0"/>
              <a:t>– Clarify Treatment of RUC Resource that has a </a:t>
            </a:r>
            <a:r>
              <a:rPr lang="en-US" sz="1400" dirty="0" smtClean="0"/>
              <a:t>DAM </a:t>
            </a:r>
            <a:r>
              <a:rPr lang="en-US" sz="1400" dirty="0"/>
              <a:t>Three-Part Supply Award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NPRR912 – </a:t>
            </a:r>
            <a:r>
              <a:rPr lang="en-US" sz="1400" dirty="0"/>
              <a:t>Settlement of Switchable </a:t>
            </a:r>
            <a:r>
              <a:rPr lang="en-US" sz="1400" dirty="0" smtClean="0"/>
              <a:t>Gen </a:t>
            </a:r>
            <a:r>
              <a:rPr lang="en-US" sz="1400" dirty="0"/>
              <a:t>Resources (SWGRs) Instructed to Switch to ERCOT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NPRR916 – </a:t>
            </a:r>
            <a:r>
              <a:rPr lang="en-US" sz="1400" dirty="0"/>
              <a:t>Mitigated Offer Floor </a:t>
            </a:r>
            <a:r>
              <a:rPr lang="en-US" sz="1400" dirty="0" smtClean="0"/>
              <a:t>Revisions (-$20 floor)</a:t>
            </a:r>
            <a:endParaRPr lang="en-US" sz="1400" dirty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NOGRR174 </a:t>
            </a:r>
            <a:r>
              <a:rPr lang="en-US" sz="1400" dirty="0"/>
              <a:t>– AVR and PSS Testing Requirements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OBDRR010 </a:t>
            </a:r>
            <a:r>
              <a:rPr lang="en-US" sz="1400" dirty="0"/>
              <a:t>– </a:t>
            </a:r>
            <a:r>
              <a:rPr lang="en-US" sz="1200" dirty="0" smtClean="0"/>
              <a:t>Related </a:t>
            </a:r>
            <a:r>
              <a:rPr lang="en-US" sz="1200" dirty="0"/>
              <a:t>to NPRR910, Clarify Treatment of RUC Resource that has a </a:t>
            </a:r>
            <a:r>
              <a:rPr lang="en-US" sz="1200" dirty="0" smtClean="0"/>
              <a:t>DAM </a:t>
            </a:r>
            <a:r>
              <a:rPr lang="en-US" sz="1200" dirty="0"/>
              <a:t>Three-Part Supply Award</a:t>
            </a:r>
          </a:p>
          <a:p>
            <a:pPr lvl="1">
              <a:tabLst>
                <a:tab pos="7199313" algn="l"/>
              </a:tabLst>
            </a:pPr>
            <a:endParaRPr lang="en-US" sz="10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Off-Cycle </a:t>
            </a:r>
            <a:r>
              <a:rPr lang="en-US" sz="1800" dirty="0" smtClean="0"/>
              <a:t>Release – CMM Release 1b – 6/2/2019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</a:t>
            </a:r>
            <a:r>
              <a:rPr lang="en-US" sz="1800" i="1" dirty="0" smtClean="0">
                <a:solidFill>
                  <a:srgbClr val="00B050"/>
                </a:solidFill>
              </a:rPr>
              <a:t>Complete</a:t>
            </a:r>
            <a:endParaRPr lang="en-US" sz="1800" i="1" dirty="0">
              <a:solidFill>
                <a:srgbClr val="00B05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NPRR519 </a:t>
            </a:r>
            <a:r>
              <a:rPr lang="en-US" sz="1400" dirty="0"/>
              <a:t>– Exemption of ERS-Only QSEs from Collateral and Capitalization Requirements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NPRR620 </a:t>
            </a:r>
            <a:r>
              <a:rPr lang="en-US" sz="1400" dirty="0"/>
              <a:t>– Collateral Requirements for Counter-Parties with No Load or Generation</a:t>
            </a:r>
            <a:endParaRPr lang="en-US" sz="1400" dirty="0" smtClean="0"/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NPRR741 </a:t>
            </a:r>
            <a:r>
              <a:rPr lang="en-US" sz="1400" dirty="0"/>
              <a:t>– Clarifications to TPE and EAL Credit Exposure Calculations</a:t>
            </a:r>
          </a:p>
          <a:p>
            <a:pPr lvl="1">
              <a:tabLst>
                <a:tab pos="7199313" algn="l"/>
              </a:tabLst>
            </a:pPr>
            <a:endParaRPr lang="en-US" sz="1000" dirty="0"/>
          </a:p>
          <a:p>
            <a:pPr>
              <a:tabLst>
                <a:tab pos="7199313" algn="l"/>
              </a:tabLst>
            </a:pPr>
            <a:r>
              <a:rPr lang="en-US" sz="1800" dirty="0"/>
              <a:t>Off-Cycle Release – CMM Release 1b </a:t>
            </a:r>
            <a:r>
              <a:rPr lang="en-US" sz="1800" dirty="0" smtClean="0"/>
              <a:t>– 6/15/2019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</a:p>
          <a:p>
            <a:pPr lvl="1">
              <a:tabLst>
                <a:tab pos="7199313" algn="l"/>
              </a:tabLst>
            </a:pPr>
            <a:r>
              <a:rPr lang="en-US" sz="1400" dirty="0" smtClean="0"/>
              <a:t>NPRR755 </a:t>
            </a:r>
            <a:r>
              <a:rPr lang="en-US" sz="1400" dirty="0"/>
              <a:t>– Data Agent-Only QSE </a:t>
            </a:r>
            <a:r>
              <a:rPr lang="en-US" sz="1400" dirty="0" smtClean="0"/>
              <a:t>Registration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tabLst>
                <a:tab pos="7199313" algn="l"/>
              </a:tabLst>
            </a:pPr>
            <a:r>
              <a:rPr lang="en-US" sz="1400" dirty="0"/>
              <a:t>NOGRR154 – </a:t>
            </a:r>
            <a:r>
              <a:rPr lang="en-US" sz="1100" dirty="0"/>
              <a:t>Alignment w/NPRR755 and Req. for ERCOT WAN Installation and Exchange of Resource-Specific XML Data</a:t>
            </a:r>
          </a:p>
          <a:p>
            <a:pPr>
              <a:tabLst>
                <a:tab pos="7199313" algn="l"/>
              </a:tabLst>
            </a:pPr>
            <a:endParaRPr lang="en-US" sz="15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590800" y="6331549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2019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402602"/>
              </p:ext>
            </p:extLst>
          </p:nvPr>
        </p:nvGraphicFramePr>
        <p:xfrm>
          <a:off x="160280" y="798446"/>
          <a:ext cx="8839200" cy="4207144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2/5 – 2/7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 – 4/4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5/28 – 5/30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8/6 – 8/8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10/15 – 10/17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12/10 – 12/12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PGRR057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NPRR809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NPRR833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(a/b)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NPRR847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VCMRR022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NPRR833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(c)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NPRR916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RRGRR018/019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NPRR741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NOGRR154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PGRR061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NPRR914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6498328" y="5467706"/>
            <a:ext cx="2485392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NPRR809(b) – Reporting/posting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NPRR833(a/b) – DAM/SCED system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NPRR833(c)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CRR </a:t>
            </a:r>
            <a:r>
              <a:rPr lang="en-US" sz="800" b="0" kern="0" dirty="0"/>
              <a:t>system </a:t>
            </a:r>
            <a:r>
              <a:rPr lang="en-US" sz="800" b="0" kern="0" dirty="0" smtClean="0"/>
              <a:t>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NPRR916(a) </a:t>
            </a:r>
            <a:r>
              <a:rPr lang="en-US" sz="800" b="0" kern="0" dirty="0"/>
              <a:t>– Mitigated Offer Floor to </a:t>
            </a:r>
            <a:r>
              <a:rPr lang="en-US" sz="800" b="0" kern="0" dirty="0" smtClean="0"/>
              <a:t>$0/MWh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NPRR916(b) – Mitigated Offer Floor to -$20/MWh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PGRR057(b) – List of GMD event contingencies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SCR781(a) – View / Edit capability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28754" y="1359665"/>
            <a:ext cx="278384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 </a:t>
            </a:r>
            <a:endParaRPr lang="en-US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649675" y="1351705"/>
            <a:ext cx="37054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574809" y="4038600"/>
            <a:ext cx="144659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7</a:t>
            </a:r>
            <a:r>
              <a:rPr lang="en-US" sz="1200" dirty="0" smtClean="0"/>
              <a:t>/1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1749" y="472400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4" name="TextBox 12"/>
          <p:cNvSpPr txBox="1">
            <a:spLocks noChangeArrowheads="1"/>
          </p:cNvSpPr>
          <p:nvPr/>
        </p:nvSpPr>
        <p:spPr bwMode="auto">
          <a:xfrm>
            <a:off x="3468509" y="338468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6/2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56907" y="4475946"/>
            <a:ext cx="3705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36731" y="4112235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1b</a:t>
            </a:r>
            <a:endParaRPr lang="en-US" sz="1000" i="1" dirty="0"/>
          </a:p>
        </p:txBody>
      </p:sp>
      <p:sp>
        <p:nvSpPr>
          <p:cNvPr id="38" name="Left Brace 37"/>
          <p:cNvSpPr/>
          <p:nvPr/>
        </p:nvSpPr>
        <p:spPr>
          <a:xfrm>
            <a:off x="3294001" y="3635933"/>
            <a:ext cx="181024" cy="127541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594953" y="3637014"/>
            <a:ext cx="1513605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5/1</a:t>
            </a:r>
            <a:endParaRPr lang="en-US" sz="120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5651086" y="1364232"/>
            <a:ext cx="370549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E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147569" y="2286000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</a:t>
            </a:r>
            <a:r>
              <a:rPr lang="en-US" sz="1200" dirty="0" smtClean="0"/>
              <a:t>/22</a:t>
            </a:r>
            <a:endParaRPr lang="en-US" sz="1200" kern="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154016" y="3886200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/26</a:t>
            </a:r>
            <a:endParaRPr lang="en-US" sz="1200" kern="0" dirty="0"/>
          </a:p>
        </p:txBody>
      </p:sp>
      <p:sp>
        <p:nvSpPr>
          <p:cNvPr id="40" name="TextBox 39"/>
          <p:cNvSpPr txBox="1"/>
          <p:nvPr/>
        </p:nvSpPr>
        <p:spPr>
          <a:xfrm>
            <a:off x="1326869" y="1374797"/>
            <a:ext cx="338554" cy="2623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  <a:endParaRPr lang="en-US" sz="1200" dirty="0">
              <a:latin typeface="Wingdings" panose="05000000000000000000" pitchFamily="2" charset="2"/>
            </a:endParaRPr>
          </a:p>
          <a:p>
            <a:endParaRPr lang="en-US" sz="20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2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1200" dirty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  <a:p>
            <a:r>
              <a:rPr lang="en-US" sz="1200" dirty="0" smtClean="0">
                <a:latin typeface="Wingdings" panose="05000000000000000000" pitchFamily="2" charset="2"/>
              </a:rPr>
              <a:t> </a:t>
            </a:r>
          </a:p>
          <a:p>
            <a:endParaRPr lang="en-US" sz="1050" dirty="0" smtClean="0">
              <a:latin typeface="Wingdings" panose="05000000000000000000" pitchFamily="2" charset="2"/>
            </a:endParaRPr>
          </a:p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935"/>
              </p:ext>
            </p:extLst>
          </p:nvPr>
        </p:nvGraphicFramePr>
        <p:xfrm>
          <a:off x="176358" y="5032090"/>
          <a:ext cx="8807362" cy="464820"/>
        </p:xfrm>
        <a:graphic>
          <a:graphicData uri="http://schemas.openxmlformats.org/drawingml/2006/table">
            <a:tbl>
              <a:tblPr firstRow="1" bandRow="1"/>
              <a:tblGrid>
                <a:gridCol w="981516"/>
                <a:gridCol w="823889"/>
                <a:gridCol w="1415313"/>
                <a:gridCol w="5586644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  P, NPRR829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</a:t>
                      </a:r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, PGRR066, NPRR841,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</a:rPr>
                        <a:t>NPRR863 Ph1 </a:t>
                      </a:r>
                      <a:r>
                        <a:rPr lang="en-US" sz="800" b="0" strike="noStrike" baseline="0" dirty="0" smtClean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endParaRPr lang="en-US" sz="800" b="0" strike="sngStrike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121419" y="1355990"/>
            <a:ext cx="37054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4" name="TextBox 12"/>
          <p:cNvSpPr txBox="1">
            <a:spLocks noChangeArrowheads="1"/>
          </p:cNvSpPr>
          <p:nvPr/>
        </p:nvSpPr>
        <p:spPr bwMode="auto">
          <a:xfrm>
            <a:off x="169297" y="2825264"/>
            <a:ext cx="14162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35" name="TextBox 12"/>
          <p:cNvSpPr txBox="1">
            <a:spLocks noChangeArrowheads="1"/>
          </p:cNvSpPr>
          <p:nvPr/>
        </p:nvSpPr>
        <p:spPr bwMode="auto">
          <a:xfrm>
            <a:off x="163538" y="335280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3/5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1598974" y="4316816"/>
            <a:ext cx="1517904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5/6 – 5/7</a:t>
            </a:r>
            <a:endParaRPr lang="en-US" sz="1200" kern="0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7464536" y="2852470"/>
            <a:ext cx="1524438" cy="46166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noProof="0" dirty="0" smtClean="0"/>
              <a:t>Q4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200" b="0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</a:rPr>
              <a:t>Date TBD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05691" y="4694129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52400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819308" y="3845168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4447401"/>
            <a:ext cx="1440937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4/10</a:t>
            </a:r>
            <a:endParaRPr lang="en-US" sz="1200" kern="0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64624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819400" y="4066401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Wingdings" panose="05000000000000000000" pitchFamily="2" charset="2"/>
              </a:rPr>
              <a:t>ü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442181" y="3267589"/>
            <a:ext cx="3147043" cy="691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12"/>
          <p:cNvSpPr txBox="1">
            <a:spLocks noChangeArrowheads="1"/>
          </p:cNvSpPr>
          <p:nvPr/>
        </p:nvSpPr>
        <p:spPr bwMode="auto">
          <a:xfrm>
            <a:off x="3464405" y="4267200"/>
            <a:ext cx="1097280" cy="2286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6/15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302989" y="1374797"/>
            <a:ext cx="278384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4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000" dirty="0">
              <a:latin typeface="Wingdings" panose="05000000000000000000" pitchFamily="2" charset="2"/>
            </a:endParaRPr>
          </a:p>
          <a:p>
            <a:endParaRPr lang="en-US" sz="400" dirty="0">
              <a:latin typeface="Wingdings" panose="05000000000000000000" pitchFamily="2" charset="2"/>
            </a:endParaRPr>
          </a:p>
          <a:p>
            <a:endParaRPr lang="en-US" sz="1000" dirty="0" smtClean="0">
              <a:latin typeface="Wingdings" panose="05000000000000000000" pitchFamily="2" charset="2"/>
            </a:endParaRPr>
          </a:p>
          <a:p>
            <a:endParaRPr lang="en-US" sz="7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 smtClean="0">
                <a:latin typeface="Wingdings" panose="05000000000000000000" pitchFamily="2" charset="2"/>
              </a:rPr>
              <a:t>ü</a:t>
            </a:r>
          </a:p>
          <a:p>
            <a:endParaRPr lang="en-US" sz="500" dirty="0">
              <a:latin typeface="Wingdings" panose="05000000000000000000" pitchFamily="2" charset="2"/>
            </a:endParaRPr>
          </a:p>
          <a:p>
            <a:r>
              <a:rPr lang="en-US" sz="1000" dirty="0">
                <a:latin typeface="Wingdings" panose="05000000000000000000" pitchFamily="2" charset="2"/>
              </a:rPr>
              <a:t>ü</a:t>
            </a:r>
          </a:p>
          <a:p>
            <a:endParaRPr lang="en-US" sz="1000" dirty="0">
              <a:latin typeface="Wingdings" panose="05000000000000000000" pitchFamily="2" charset="2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4627455" y="1676400"/>
            <a:ext cx="299705" cy="1708281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237982" y="1516053"/>
            <a:ext cx="389473" cy="145868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261843" y="3040493"/>
            <a:ext cx="635989" cy="166880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39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71555"/>
              </p:ext>
            </p:extLst>
          </p:nvPr>
        </p:nvGraphicFramePr>
        <p:xfrm>
          <a:off x="76200" y="885906"/>
          <a:ext cx="8991599" cy="2209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NPRR877 Phase 2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Actual Interval Data for IDR ESI IDs for Initial Settlement</a:t>
                      </a:r>
                      <a:endParaRPr lang="en-US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2019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Oncor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Treatment of OFFQS Status in Day-Ahead Make Whole and RUC Settlements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2020-R3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NPRR884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$300k-$400k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NPRR914</a:t>
                      </a:r>
                      <a:r>
                        <a:rPr lang="en-US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Addition of Controllable Load Resources to 60-Day Reports</a:t>
                      </a:r>
                      <a:endParaRPr lang="en-US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2019</a:t>
                      </a:r>
                      <a:endParaRPr lang="en-US" sz="10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2019-R6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$15k-$25k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4876800" y="6278917"/>
            <a:ext cx="2501608" cy="261610"/>
          </a:xfrm>
          <a:prstGeom prst="rect">
            <a:avLst/>
          </a:pr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000000"/>
                </a:solidFill>
              </a:rPr>
              <a:t>Project </a:t>
            </a:r>
            <a:r>
              <a:rPr kumimoji="0" lang="en-US" sz="11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Initiations – </a:t>
            </a:r>
            <a:r>
              <a:rPr lang="en-US" sz="1100" kern="0" dirty="0" smtClean="0">
                <a:solidFill>
                  <a:srgbClr val="000000"/>
                </a:solidFill>
              </a:rPr>
              <a:t>Next 3 Months</a:t>
            </a:r>
            <a:endParaRPr kumimoji="0" lang="en-US" sz="11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343400" cy="518318"/>
          </a:xfrm>
        </p:spPr>
        <p:txBody>
          <a:bodyPr/>
          <a:lstStyle/>
          <a:p>
            <a:r>
              <a:rPr lang="en-US" sz="2400" dirty="0" smtClean="0"/>
              <a:t>Aging Items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769568"/>
              </p:ext>
            </p:extLst>
          </p:nvPr>
        </p:nvGraphicFramePr>
        <p:xfrm>
          <a:off x="152401" y="887766"/>
          <a:ext cx="8840750" cy="44578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399"/>
                <a:gridCol w="1371600"/>
                <a:gridCol w="3506751"/>
              </a:tblGrid>
              <a:tr h="34292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Aging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Items Report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Last Action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NPRR664 </a:t>
                      </a:r>
                      <a:r>
                        <a:rPr lang="en-US" sz="900" dirty="0" smtClean="0"/>
                        <a:t>–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Fuel Index Price for Resource Definition and Real-Time Make-Whole Payments for Exceptional Fuel Cost Events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12/9/2014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8/7/2018,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NPRR847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Exceptional Fuel Cost Included in the Mitigated Offer Cap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 5/2/2019, ERCOT filed NPRR940 (and VCMRR023) to remove remaining grey boxes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NPRR484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Congestion Revenue Rights Credit Calculations and Payments - Phase 1b / 2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3/19/2013</a:t>
                      </a:r>
                    </a:p>
                  </a:txBody>
                  <a:tcPr marT="45732" marB="45732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Candidates for next phase of CMM Upgrade project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Potential Q3 2019 start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(with NPRR829 and NPRR907)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of NPRR484 on 10/21/2013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NPRR867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Revisions to CRR Auction Credit Lock Amount to Reduce Excess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6/12/2018</a:t>
                      </a:r>
                    </a:p>
                  </a:txBody>
                  <a:tcPr marT="45732" marB="45732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NPRR702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Flexible Accounts, Payment of Invoices, and Disposition of Interest on Cash Collateral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12/8/2015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 on 9/1/2018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 boxes pending decision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Treasury software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NPRR825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Require ERCOT to Issue a DC Tie Curtailment Notice Prior to Curtailing any DC Tie Load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12/12/2017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Partial implementation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on 10/1/2018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Remaining grey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boxes 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xpected to be paired with internal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ERCOT project (Security Constrained Unit Commitment)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NPRR856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Treatment of OFFQS Status in Day-Ahead Make Whole and RUC Settlements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Board approved on 8/7/2018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Currently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targeted to start in Q3 2019 bundled with NPRR884 –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Pricing and Settlement for Reliability Unit Commitments (RUCs) of On-Line Combined Cycle Generation Resources</a:t>
                      </a:r>
                      <a:endParaRPr lang="en-US" sz="1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1066800" y="5619606"/>
            <a:ext cx="4540190" cy="45550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Aging Items PPL Logic:       Project Status = “Not Started” and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	</a:t>
            </a:r>
            <a:r>
              <a:rPr lang="en-US" sz="1200" b="0" dirty="0" smtClean="0"/>
              <a:t>	Priority &lt; “2019”</a:t>
            </a:r>
            <a:r>
              <a:rPr lang="en-US" sz="1400" b="0" dirty="0" smtClean="0"/>
              <a:t> </a:t>
            </a:r>
            <a:r>
              <a:rPr lang="en-US" sz="1000" b="0" dirty="0" smtClean="0"/>
              <a:t>(current year)</a:t>
            </a:r>
            <a:endParaRPr lang="en-US" sz="1100" b="0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5727327"/>
            <a:ext cx="2259843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Status updates in </a:t>
            </a:r>
            <a:r>
              <a:rPr lang="en-US" sz="1200" dirty="0" smtClean="0"/>
              <a:t>bold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213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2019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63752" y="6079980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2019 PPL Budget  =  $20.4M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63752" y="6352828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210453"/>
            <a:ext cx="39624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June-December forecasts are updated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0" y="872704"/>
            <a:ext cx="9014353" cy="510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91400" cy="518318"/>
          </a:xfrm>
        </p:spPr>
        <p:txBody>
          <a:bodyPr/>
          <a:lstStyle/>
          <a:p>
            <a:r>
              <a:rPr lang="en-US" sz="2400" dirty="0"/>
              <a:t>Revision Request Funding Placeholder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829234"/>
            <a:ext cx="8686800" cy="2405531"/>
          </a:xfrm>
        </p:spPr>
        <p:txBody>
          <a:bodyPr/>
          <a:lstStyle/>
          <a:p>
            <a:r>
              <a:rPr lang="en-US" sz="2000" dirty="0"/>
              <a:t>In </a:t>
            </a:r>
            <a:r>
              <a:rPr lang="en-US" sz="2000" dirty="0" smtClean="0"/>
              <a:t>2019, </a:t>
            </a:r>
            <a:r>
              <a:rPr lang="en-US" sz="2000" dirty="0"/>
              <a:t>ERCOT </a:t>
            </a:r>
            <a:r>
              <a:rPr lang="en-US" sz="2000" dirty="0" smtClean="0"/>
              <a:t>forecasted </a:t>
            </a:r>
            <a:r>
              <a:rPr lang="en-US" sz="2000" dirty="0"/>
              <a:t>$</a:t>
            </a:r>
            <a:r>
              <a:rPr lang="en-US" sz="2000" dirty="0" smtClean="0"/>
              <a:t>4.0M </a:t>
            </a:r>
            <a:r>
              <a:rPr lang="en-US" sz="2000" dirty="0"/>
              <a:t>for Revision Request </a:t>
            </a:r>
            <a:r>
              <a:rPr lang="en-US" sz="2000" dirty="0" smtClean="0"/>
              <a:t>work</a:t>
            </a:r>
          </a:p>
          <a:p>
            <a:endParaRPr lang="en-US" sz="900" dirty="0"/>
          </a:p>
          <a:p>
            <a:r>
              <a:rPr lang="en-US" sz="2000" dirty="0" smtClean="0"/>
              <a:t>In ERCOT’s 2020/2021 proposed budget, the following amounts are allocated for Revision </a:t>
            </a:r>
            <a:r>
              <a:rPr lang="en-US" sz="2000" dirty="0"/>
              <a:t>Request </a:t>
            </a:r>
            <a:r>
              <a:rPr lang="en-US" sz="2000" dirty="0" smtClean="0"/>
              <a:t>work</a:t>
            </a:r>
          </a:p>
          <a:p>
            <a:pPr lvl="1"/>
            <a:r>
              <a:rPr lang="en-US" sz="1600" dirty="0" smtClean="0"/>
              <a:t>2020 = $4M</a:t>
            </a:r>
          </a:p>
          <a:p>
            <a:pPr lvl="1"/>
            <a:r>
              <a:rPr lang="en-US" sz="1600" dirty="0" smtClean="0"/>
              <a:t>2021 = $4M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Yearly Revision Request Spending Forecast Summary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646986"/>
              </p:ext>
            </p:extLst>
          </p:nvPr>
        </p:nvGraphicFramePr>
        <p:xfrm>
          <a:off x="1219200" y="3302000"/>
          <a:ext cx="6840064" cy="287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8332"/>
                <a:gridCol w="1600866"/>
                <a:gridCol w="1600866"/>
              </a:tblGrid>
              <a:tr h="5588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Project Status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</a:t>
                      </a:r>
                      <a:endParaRPr lang="en-US" sz="2000" dirty="0"/>
                    </a:p>
                  </a:txBody>
                  <a:tcPr anchor="ctr"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YTD Actuals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$1.11M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-</a:t>
                      </a:r>
                      <a:endParaRPr lang="en-US" i="1" dirty="0"/>
                    </a:p>
                  </a:txBody>
                  <a:tcPr anchor="ctr"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In-Flight / Complete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$2.28M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$0.00M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 – Not Started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0.42M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0.63M</a:t>
                      </a:r>
                      <a:endParaRPr lang="en-US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Remaining Funding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1.30M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3.37M</a:t>
                      </a:r>
                      <a:endParaRPr lang="en-US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Allocation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$4.00M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219200" y="565812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19200" y="6153102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3886200"/>
            <a:ext cx="6840064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256539" y="3953435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As of 4/30/2019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29349" y="2031999"/>
            <a:ext cx="311173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May actuals not yet available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Updated to include April actuals</a:t>
            </a:r>
          </a:p>
        </p:txBody>
      </p:sp>
    </p:spTree>
    <p:extLst>
      <p:ext uri="{BB962C8B-B14F-4D97-AF65-F5344CB8AC3E}">
        <p14:creationId xmlns:p14="http://schemas.microsoft.com/office/powerpoint/2010/main" val="18980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00508"/>
              </p:ext>
            </p:extLst>
          </p:nvPr>
        </p:nvGraphicFramePr>
        <p:xfrm>
          <a:off x="228600" y="1215233"/>
          <a:ext cx="8686799" cy="2366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3276600"/>
                <a:gridCol w="762000"/>
                <a:gridCol w="762000"/>
                <a:gridCol w="2590799"/>
              </a:tblGrid>
              <a:tr h="6399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0404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Revisions to Real-Time On-Line Reliability Deployment Price Adder for ERCOT-Directed Actions Related to DC Ties and to Correct Design Flaws</a:t>
                      </a:r>
                      <a:endParaRPr lang="en-US" sz="9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 input requested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Analysis still in progress at time of mailing – IA expected to be available at June PRS</a:t>
                      </a:r>
                      <a:endParaRPr lang="en-U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All Wind and Solar Forecasts</a:t>
                      </a:r>
                      <a:endParaRPr lang="en-US" sz="9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2019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2720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2019 list and work into the plan without disrupting in-flight projects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19222"/>
              </p:ext>
            </p:extLst>
          </p:nvPr>
        </p:nvGraphicFramePr>
        <p:xfrm>
          <a:off x="4729051" y="916805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819400" y="5514929"/>
            <a:ext cx="3352800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</a:t>
            </a:r>
            <a:r>
              <a:rPr lang="en-US" sz="900" b="0" kern="0" dirty="0" smtClean="0">
                <a:solidFill>
                  <a:srgbClr val="000000"/>
                </a:solidFill>
              </a:rPr>
              <a:t>	= 2720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2020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2810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2019 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240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669342" y="5514928"/>
            <a:ext cx="2169858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135228</TotalTime>
  <Words>1062</Words>
  <Application>Microsoft Office PowerPoint</Application>
  <PresentationFormat>On-screen Show (4:3)</PresentationFormat>
  <Paragraphs>458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2019 Release Targets – Board Approved NPRRs / SCRs / xGRRs </vt:lpstr>
      <vt:lpstr>Approved Revision Requests “Not Started” – Planned to Start in Future Months</vt:lpstr>
      <vt:lpstr>Aging Items Report</vt:lpstr>
      <vt:lpstr>2019 Project Spending</vt:lpstr>
      <vt:lpstr>Revision Request Funding Placeholder Status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1532</cp:revision>
  <cp:lastPrinted>2019-06-05T21:39:40Z</cp:lastPrinted>
  <dcterms:created xsi:type="dcterms:W3CDTF">2016-01-21T15:20:31Z</dcterms:created>
  <dcterms:modified xsi:type="dcterms:W3CDTF">2019-06-07T18:14:14Z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