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1" r:id="rId10"/>
    <p:sldId id="334" r:id="rId11"/>
    <p:sldId id="343" r:id="rId12"/>
    <p:sldId id="342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1" d="100"/>
          <a:sy n="111" d="100"/>
        </p:scale>
        <p:origin x="108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72400" y="6553200"/>
            <a:ext cx="8382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June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June 13,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62000"/>
            <a:ext cx="8949560" cy="5536297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2019 May Release </a:t>
            </a:r>
            <a:r>
              <a:rPr lang="en-US" sz="1800" dirty="0"/>
              <a:t>–</a:t>
            </a:r>
            <a:r>
              <a:rPr lang="en-US" sz="1800" dirty="0" smtClean="0"/>
              <a:t> R3 – 5/28/2019 </a:t>
            </a:r>
            <a:r>
              <a:rPr lang="en-US" sz="1800" dirty="0"/>
              <a:t>– </a:t>
            </a:r>
            <a:r>
              <a:rPr lang="en-US" sz="1800" dirty="0" smtClean="0"/>
              <a:t>5/30/2019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NPRR901 </a:t>
            </a:r>
            <a:r>
              <a:rPr lang="en-US" sz="1400" dirty="0"/>
              <a:t>– Switchable Generation Resource Status Code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NPRR910 </a:t>
            </a:r>
            <a:r>
              <a:rPr lang="en-US" sz="1400" dirty="0"/>
              <a:t>– Clarify Treatment of RUC Resource that has a </a:t>
            </a:r>
            <a:r>
              <a:rPr lang="en-US" sz="1400" dirty="0" smtClean="0"/>
              <a:t>DAM </a:t>
            </a:r>
            <a:r>
              <a:rPr lang="en-US" sz="1400" dirty="0"/>
              <a:t>Three-Part Supply Award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NPRR912 – </a:t>
            </a:r>
            <a:r>
              <a:rPr lang="en-US" sz="1400" dirty="0"/>
              <a:t>Settlement of Switchable </a:t>
            </a:r>
            <a:r>
              <a:rPr lang="en-US" sz="1400" dirty="0" smtClean="0"/>
              <a:t>Gen </a:t>
            </a:r>
            <a:r>
              <a:rPr lang="en-US" sz="1400" dirty="0"/>
              <a:t>Resources (SWGRs) Instructed to Switch to ERCOT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NPRR916 – </a:t>
            </a:r>
            <a:r>
              <a:rPr lang="en-US" sz="1400" dirty="0"/>
              <a:t>Mitigated Offer Floor </a:t>
            </a:r>
            <a:r>
              <a:rPr lang="en-US" sz="1400" dirty="0" smtClean="0"/>
              <a:t>Revisions (-$20 floor)</a:t>
            </a:r>
            <a:endParaRPr lang="en-US" sz="14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NOGRR174 </a:t>
            </a:r>
            <a:r>
              <a:rPr lang="en-US" sz="1400" dirty="0"/>
              <a:t>– AVR and PSS Testing Requirements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OBDRR010 </a:t>
            </a:r>
            <a:r>
              <a:rPr lang="en-US" sz="1400" dirty="0"/>
              <a:t>– </a:t>
            </a:r>
            <a:r>
              <a:rPr lang="en-US" sz="1200" dirty="0" smtClean="0"/>
              <a:t>Related </a:t>
            </a:r>
            <a:r>
              <a:rPr lang="en-US" sz="1200" dirty="0"/>
              <a:t>to NPRR910, Clarify Treatment of RUC Resource that has a </a:t>
            </a:r>
            <a:r>
              <a:rPr lang="en-US" sz="1200" dirty="0" smtClean="0"/>
              <a:t>DAM </a:t>
            </a:r>
            <a:r>
              <a:rPr lang="en-US" sz="1200" dirty="0"/>
              <a:t>Three-Part Supply Award</a:t>
            </a:r>
          </a:p>
          <a:p>
            <a:pPr lvl="1">
              <a:tabLst>
                <a:tab pos="7199313" algn="l"/>
              </a:tabLst>
            </a:pPr>
            <a:endParaRPr lang="en-US" sz="10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</a:t>
            </a:r>
            <a:r>
              <a:rPr lang="en-US" sz="1800" dirty="0" smtClean="0"/>
              <a:t>Release – CMM Release 1b – 6/2/2019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NPRR519 </a:t>
            </a:r>
            <a:r>
              <a:rPr lang="en-US" sz="1400" dirty="0"/>
              <a:t>– Exemption of ERS-Only QSEs from Collateral and Capitalization Requirements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NPRR620 </a:t>
            </a:r>
            <a:r>
              <a:rPr lang="en-US" sz="1400" dirty="0"/>
              <a:t>– Collateral Requirements for Counter-Parties with No Load or Generation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NPRR741 </a:t>
            </a:r>
            <a:r>
              <a:rPr lang="en-US" sz="1400" dirty="0"/>
              <a:t>– Clarifications to TPE and EAL Credit Exposure Calculations</a:t>
            </a:r>
          </a:p>
          <a:p>
            <a:pPr lvl="1">
              <a:tabLst>
                <a:tab pos="7199313" algn="l"/>
              </a:tabLst>
            </a:pPr>
            <a:endParaRPr lang="en-US" sz="10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Release – CMM Release 1b </a:t>
            </a:r>
            <a:r>
              <a:rPr lang="en-US" sz="1800" dirty="0" smtClean="0"/>
              <a:t>– 6/15/2019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NPRR755 </a:t>
            </a:r>
            <a:r>
              <a:rPr lang="en-US" sz="1400" dirty="0"/>
              <a:t>– Data Agent-Only QSE </a:t>
            </a:r>
            <a:r>
              <a:rPr lang="en-US" sz="1400" dirty="0" smtClean="0"/>
              <a:t>Registration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/>
              <a:t>NOGRR154 – </a:t>
            </a:r>
            <a:r>
              <a:rPr lang="en-US" sz="1100" dirty="0"/>
              <a:t>Alignment w/NPRR755 and Req. for ERCOT WAN Installation and Exchange of Resource-Specific XML Data</a:t>
            </a:r>
          </a:p>
          <a:p>
            <a:pPr>
              <a:tabLst>
                <a:tab pos="7199313" algn="l"/>
              </a:tabLst>
            </a:pPr>
            <a:endParaRPr lang="en-US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402602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RRGRR018/019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46770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SCR781(a) – View / Edit capability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4809" y="403860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8468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64232"/>
            <a:ext cx="370549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2935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981516"/>
                <a:gridCol w="823889"/>
                <a:gridCol w="1415313"/>
                <a:gridCol w="5586644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PGRR066, NPRR841,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NPRR863 Ph1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en-US" sz="800" b="0" strike="sngStrike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536" y="2852470"/>
            <a:ext cx="15244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Date TBD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4740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442181" y="3267589"/>
            <a:ext cx="3147043" cy="691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627455" y="1676400"/>
            <a:ext cx="299705" cy="170828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237982" y="1516053"/>
            <a:ext cx="389473" cy="14586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261843" y="3040493"/>
            <a:ext cx="635989" cy="16688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471555"/>
              </p:ext>
            </p:extLst>
          </p:nvPr>
        </p:nvGraphicFramePr>
        <p:xfrm>
          <a:off x="76200" y="885906"/>
          <a:ext cx="8991599" cy="220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NPRR877 Phase 2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Actual Interval Data for IDR ESI IDs for Initial Settlement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NPRR914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Controllable Load Resources to 60-Day Reports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769568"/>
              </p:ext>
            </p:extLst>
          </p:nvPr>
        </p:nvGraphicFramePr>
        <p:xfrm>
          <a:off x="152401" y="887766"/>
          <a:ext cx="8840750" cy="4457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5/2/2019, ERCOT filed NPRR940 (and VCMRR023) to remove remaining grey boxes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Candidates for next 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Potential Q3 2019 start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Treatment of OFFQS Status in Day-Ahead Make Whole and RUC Settlements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8/7/2018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targeted to start in Q3 2019 bundled with NPRR884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 Generation Resources</a:t>
                      </a:r>
                      <a:endParaRPr lang="en-US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63752" y="6079980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63752" y="6352828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0" y="872704"/>
            <a:ext cx="9014353" cy="51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646986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$1.11M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$2.28M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0.42M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0.63M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1.30M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3.37M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4/30/2019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00508"/>
              </p:ext>
            </p:extLst>
          </p:nvPr>
        </p:nvGraphicFramePr>
        <p:xfrm>
          <a:off x="228600" y="1215233"/>
          <a:ext cx="8686799" cy="2366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0404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Real-Time On-Line Reliability Deployment Price Adder for ERCOT-Directed Actions Related to DC Ties and to Correct Design Flaws</a:t>
                      </a:r>
                      <a:endParaRPr lang="en-US" sz="9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input requested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 Analysis still in progress at time of mailing – IA expected to be available at June PRS</a:t>
                      </a: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All Wind and Solar Forecasts</a:t>
                      </a:r>
                      <a:endParaRPr lang="en-US" sz="9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19222"/>
              </p:ext>
            </p:extLst>
          </p:nvPr>
        </p:nvGraphicFramePr>
        <p:xfrm>
          <a:off x="4729051" y="91680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14929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2810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1492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135228</TotalTime>
  <Words>1062</Words>
  <Application>Microsoft Office PowerPoint</Application>
  <PresentationFormat>On-screen Show (4:3)</PresentationFormat>
  <Paragraphs>458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1532</cp:revision>
  <cp:lastPrinted>2019-06-05T21:39:40Z</cp:lastPrinted>
  <dcterms:created xsi:type="dcterms:W3CDTF">2016-01-21T15:20:31Z</dcterms:created>
  <dcterms:modified xsi:type="dcterms:W3CDTF">2019-06-07T18:14:14Z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