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5"/>
  </p:notesMasterIdLst>
  <p:handoutMasterIdLst>
    <p:handoutMasterId r:id="rId16"/>
  </p:handoutMasterIdLst>
  <p:sldIdLst>
    <p:sldId id="260" r:id="rId6"/>
    <p:sldId id="285" r:id="rId7"/>
    <p:sldId id="288" r:id="rId8"/>
    <p:sldId id="287" r:id="rId9"/>
    <p:sldId id="293" r:id="rId10"/>
    <p:sldId id="291" r:id="rId11"/>
    <p:sldId id="292" r:id="rId12"/>
    <p:sldId id="294" r:id="rId13"/>
    <p:sldId id="295"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4" d="100"/>
          <a:sy n="64" d="100"/>
        </p:scale>
        <p:origin x="1344" y="60"/>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6/6/2019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6/6/2019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ercot.com/about/governance/index.html"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657600" y="2286000"/>
            <a:ext cx="5029200" cy="2062103"/>
          </a:xfrm>
          <a:prstGeom prst="rect">
            <a:avLst/>
          </a:prstGeom>
          <a:noFill/>
        </p:spPr>
        <p:txBody>
          <a:bodyPr wrap="square" rtlCol="0">
            <a:spAutoFit/>
          </a:bodyPr>
          <a:lstStyle/>
          <a:p>
            <a:r>
              <a:rPr lang="en-US" sz="2000" b="1" dirty="0">
                <a:solidFill>
                  <a:schemeClr val="tx2"/>
                </a:solidFill>
              </a:rPr>
              <a:t>RTC Task Force General Information</a:t>
            </a:r>
            <a:endParaRPr lang="en-US" sz="2400" dirty="0" smtClean="0">
              <a:solidFill>
                <a:schemeClr val="tx2"/>
              </a:solidFill>
            </a:endParaRPr>
          </a:p>
          <a:p>
            <a:endParaRPr lang="en-US" dirty="0" smtClean="0">
              <a:solidFill>
                <a:schemeClr val="tx2"/>
              </a:solidFill>
            </a:endParaRPr>
          </a:p>
          <a:p>
            <a:endParaRPr lang="en-US" dirty="0">
              <a:solidFill>
                <a:schemeClr val="tx2"/>
              </a:solidFill>
            </a:endParaRPr>
          </a:p>
          <a:p>
            <a:endParaRPr lang="en-US" dirty="0">
              <a:solidFill>
                <a:schemeClr val="tx2"/>
              </a:solidFill>
            </a:endParaRPr>
          </a:p>
          <a:p>
            <a:r>
              <a:rPr lang="en-US" dirty="0" smtClean="0">
                <a:solidFill>
                  <a:schemeClr val="tx2"/>
                </a:solidFill>
              </a:rPr>
              <a:t>Matt </a:t>
            </a:r>
            <a:r>
              <a:rPr lang="en-US" dirty="0" err="1" smtClean="0">
                <a:solidFill>
                  <a:schemeClr val="tx2"/>
                </a:solidFill>
              </a:rPr>
              <a:t>Mereness</a:t>
            </a:r>
            <a:r>
              <a:rPr lang="en-US" dirty="0" smtClean="0">
                <a:solidFill>
                  <a:schemeClr val="tx2"/>
                </a:solidFill>
              </a:rPr>
              <a:t>	</a:t>
            </a:r>
            <a:endParaRPr lang="en-US" dirty="0">
              <a:solidFill>
                <a:schemeClr val="tx2"/>
              </a:solidFill>
            </a:endParaRPr>
          </a:p>
          <a:p>
            <a:endParaRPr lang="en-US" dirty="0">
              <a:solidFill>
                <a:schemeClr val="tx2"/>
              </a:solidFill>
            </a:endParaRPr>
          </a:p>
          <a:p>
            <a:r>
              <a:rPr lang="en-US" dirty="0" smtClean="0">
                <a:solidFill>
                  <a:schemeClr val="tx2"/>
                </a:solidFill>
              </a:rPr>
              <a:t>June 7, 2019</a:t>
            </a:r>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Antitrust Admonition</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
        <p:nvSpPr>
          <p:cNvPr id="6" name="Rectangle 5"/>
          <p:cNvSpPr/>
          <p:nvPr/>
        </p:nvSpPr>
        <p:spPr>
          <a:xfrm>
            <a:off x="609600" y="990600"/>
            <a:ext cx="7162800" cy="4585871"/>
          </a:xfrm>
          <a:prstGeom prst="rect">
            <a:avLst/>
          </a:prstGeom>
        </p:spPr>
        <p:txBody>
          <a:bodyPr wrap="square">
            <a:spAutoFit/>
          </a:bodyPr>
          <a:lstStyle/>
          <a:p>
            <a:endParaRPr lang="en-US" dirty="0">
              <a:solidFill>
                <a:srgbClr val="000000"/>
              </a:solidFill>
              <a:latin typeface="Times New Roman" panose="02020603050405020304" pitchFamily="18" charset="0"/>
            </a:endParaRPr>
          </a:p>
          <a:p>
            <a:r>
              <a:rPr lang="en-US" dirty="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			</a:t>
            </a:r>
            <a:r>
              <a:rPr lang="en-US" sz="1600" dirty="0" smtClean="0">
                <a:solidFill>
                  <a:schemeClr val="tx2"/>
                </a:solidFill>
              </a:rPr>
              <a:t>Antitrust </a:t>
            </a:r>
            <a:r>
              <a:rPr lang="en-US" sz="1600" dirty="0">
                <a:solidFill>
                  <a:schemeClr val="tx2"/>
                </a:solidFill>
              </a:rPr>
              <a:t>Admonition </a:t>
            </a:r>
          </a:p>
          <a:p>
            <a:r>
              <a:rPr lang="en-US" sz="1600" dirty="0">
                <a:solidFill>
                  <a:schemeClr val="tx2"/>
                </a:solidFill>
              </a:rPr>
              <a:t>To avoid raising concerns about antitrust liability, participants in ERCOT activities should refrain from proposing any action or measure that would exceed ERCOT’s authority under federal or state law. For additional information, stakeholders should consult the </a:t>
            </a:r>
            <a:r>
              <a:rPr lang="en-US" sz="1600" i="1" dirty="0">
                <a:solidFill>
                  <a:schemeClr val="tx2"/>
                </a:solidFill>
              </a:rPr>
              <a:t>Statement of Position on Antitrust Issues for Members of ERCOT Committees, Subcommittees, and Working Groups</a:t>
            </a:r>
            <a:r>
              <a:rPr lang="en-US" sz="1600" dirty="0">
                <a:solidFill>
                  <a:schemeClr val="tx2"/>
                </a:solidFill>
              </a:rPr>
              <a:t>, which is posted on the ERCOT website.</a:t>
            </a:r>
            <a:r>
              <a:rPr lang="en-US" sz="1000" dirty="0">
                <a:solidFill>
                  <a:schemeClr val="tx2"/>
                </a:solidFill>
              </a:rPr>
              <a:t>1 </a:t>
            </a:r>
            <a:endParaRPr lang="en-US" sz="1000" dirty="0" smtClean="0">
              <a:solidFill>
                <a:schemeClr val="tx2"/>
              </a:solidFill>
            </a:endParaRPr>
          </a:p>
          <a:p>
            <a:endParaRPr lang="en-US" sz="1000" dirty="0">
              <a:solidFill>
                <a:schemeClr val="tx2"/>
              </a:solidFill>
            </a:endParaRPr>
          </a:p>
          <a:p>
            <a:r>
              <a:rPr lang="en-US" sz="1600" dirty="0" smtClean="0">
                <a:solidFill>
                  <a:schemeClr val="tx2"/>
                </a:solidFill>
              </a:rPr>
              <a:t>			   Disclaimer </a:t>
            </a:r>
            <a:endParaRPr lang="en-US" sz="1600" dirty="0">
              <a:solidFill>
                <a:schemeClr val="tx2"/>
              </a:solidFill>
            </a:endParaRPr>
          </a:p>
          <a:p>
            <a:r>
              <a:rPr lang="en-US" sz="1600" dirty="0">
                <a:solidFill>
                  <a:schemeClr val="tx2"/>
                </a:solidFill>
              </a:rPr>
              <a:t>All presentations and materials submitted by Market Participants or any other Entity to ERCOT staff for this meeting are received and posted with the acknowledgement that the information will be considered public in accordance with the ERCOT Websites Content Management Operating Procedure. </a:t>
            </a:r>
            <a:endParaRPr lang="en-US" sz="1600" dirty="0" smtClean="0">
              <a:solidFill>
                <a:schemeClr val="tx2"/>
              </a:solidFill>
            </a:endParaRPr>
          </a:p>
          <a:p>
            <a:endParaRPr lang="en-US" sz="1600" dirty="0">
              <a:solidFill>
                <a:schemeClr val="tx2"/>
              </a:solidFill>
            </a:endParaRPr>
          </a:p>
          <a:p>
            <a:endParaRPr lang="en-US" sz="2400" dirty="0">
              <a:solidFill>
                <a:schemeClr val="tx2"/>
              </a:solidFill>
            </a:endParaRPr>
          </a:p>
          <a:p>
            <a:r>
              <a:rPr lang="en-US" sz="1200" dirty="0">
                <a:solidFill>
                  <a:schemeClr val="tx2"/>
                </a:solidFill>
              </a:rPr>
              <a:t> 1 </a:t>
            </a:r>
            <a:r>
              <a:rPr lang="en-US" sz="1400" dirty="0">
                <a:solidFill>
                  <a:schemeClr val="tx2"/>
                </a:solidFill>
              </a:rPr>
              <a:t>The document is available at </a:t>
            </a:r>
            <a:r>
              <a:rPr lang="en-US" sz="1400" dirty="0">
                <a:solidFill>
                  <a:schemeClr val="tx2"/>
                </a:solidFill>
                <a:hlinkClick r:id="rId2"/>
              </a:rPr>
              <a:t>http://</a:t>
            </a:r>
            <a:r>
              <a:rPr lang="en-US" sz="1400" dirty="0" smtClean="0">
                <a:solidFill>
                  <a:schemeClr val="tx2"/>
                </a:solidFill>
                <a:hlinkClick r:id="rId2"/>
              </a:rPr>
              <a:t>www.ercot.com/about/governance/index.html</a:t>
            </a:r>
            <a:r>
              <a:rPr lang="en-US" sz="1400" dirty="0" smtClean="0">
                <a:solidFill>
                  <a:schemeClr val="tx2"/>
                </a:solidFill>
              </a:rPr>
              <a:t> . </a:t>
            </a:r>
            <a:endParaRPr lang="en-US" sz="1400" dirty="0">
              <a:solidFill>
                <a:schemeClr val="tx2"/>
              </a:solidFill>
            </a:endParaRPr>
          </a:p>
        </p:txBody>
      </p:sp>
    </p:spTree>
    <p:extLst>
      <p:ext uri="{BB962C8B-B14F-4D97-AF65-F5344CB8AC3E}">
        <p14:creationId xmlns:p14="http://schemas.microsoft.com/office/powerpoint/2010/main" val="1025792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Outline of RTCTF Update </a:t>
            </a:r>
            <a:endParaRPr lang="en-US" sz="2400" dirty="0"/>
          </a:p>
        </p:txBody>
      </p:sp>
      <p:sp>
        <p:nvSpPr>
          <p:cNvPr id="3" name="Content Placeholder 2"/>
          <p:cNvSpPr>
            <a:spLocks noGrp="1"/>
          </p:cNvSpPr>
          <p:nvPr>
            <p:ph idx="1"/>
          </p:nvPr>
        </p:nvSpPr>
        <p:spPr>
          <a:xfrm>
            <a:off x="397747" y="1121223"/>
            <a:ext cx="8534400" cy="5052221"/>
          </a:xfrm>
        </p:spPr>
        <p:txBody>
          <a:bodyPr/>
          <a:lstStyle/>
          <a:p>
            <a:pPr>
              <a:spcBef>
                <a:spcPts val="1000"/>
              </a:spcBef>
              <a:spcAft>
                <a:spcPts val="1000"/>
              </a:spcAft>
            </a:pPr>
            <a:r>
              <a:rPr lang="en-US" sz="2000" dirty="0" smtClean="0"/>
              <a:t>RTCTF meeting </a:t>
            </a:r>
            <a:r>
              <a:rPr lang="en-US" sz="2000" dirty="0"/>
              <a:t>s</a:t>
            </a:r>
            <a:r>
              <a:rPr lang="en-US" sz="2000" dirty="0" smtClean="0"/>
              <a:t>chedule</a:t>
            </a:r>
          </a:p>
          <a:p>
            <a:pPr>
              <a:spcBef>
                <a:spcPts val="1000"/>
              </a:spcBef>
              <a:spcAft>
                <a:spcPts val="1000"/>
              </a:spcAft>
            </a:pPr>
            <a:r>
              <a:rPr lang="en-US" sz="2000" dirty="0"/>
              <a:t>ISO </a:t>
            </a:r>
            <a:r>
              <a:rPr lang="en-US" sz="2000" dirty="0" smtClean="0"/>
              <a:t>lessons </a:t>
            </a:r>
            <a:r>
              <a:rPr lang="en-US" sz="2000" dirty="0"/>
              <a:t>l</a:t>
            </a:r>
            <a:r>
              <a:rPr lang="en-US" sz="2000" dirty="0" smtClean="0"/>
              <a:t>earned </a:t>
            </a:r>
            <a:r>
              <a:rPr lang="en-US" sz="2000" dirty="0"/>
              <a:t>u</a:t>
            </a:r>
            <a:r>
              <a:rPr lang="en-US" sz="2000" dirty="0" smtClean="0"/>
              <a:t>pdate</a:t>
            </a:r>
            <a:endParaRPr lang="en-US" sz="2000" dirty="0"/>
          </a:p>
          <a:p>
            <a:pPr>
              <a:spcBef>
                <a:spcPts val="1000"/>
              </a:spcBef>
              <a:spcAft>
                <a:spcPts val="1000"/>
              </a:spcAft>
            </a:pPr>
            <a:r>
              <a:rPr lang="en-US" sz="2000" dirty="0" smtClean="0"/>
              <a:t>Reminder of review </a:t>
            </a:r>
            <a:r>
              <a:rPr lang="en-US" sz="2000" dirty="0"/>
              <a:t>p</a:t>
            </a:r>
            <a:r>
              <a:rPr lang="en-US" sz="2000" dirty="0" smtClean="0"/>
              <a:t>rocess</a:t>
            </a:r>
          </a:p>
          <a:p>
            <a:pPr>
              <a:spcBef>
                <a:spcPts val="1000"/>
              </a:spcBef>
              <a:spcAft>
                <a:spcPts val="1000"/>
              </a:spcAft>
            </a:pPr>
            <a:r>
              <a:rPr lang="en-US" sz="2000" dirty="0" smtClean="0"/>
              <a:t>New template for approval process</a:t>
            </a:r>
          </a:p>
          <a:p>
            <a:pPr>
              <a:spcBef>
                <a:spcPts val="1000"/>
              </a:spcBef>
              <a:spcAft>
                <a:spcPts val="1000"/>
              </a:spcAft>
            </a:pPr>
            <a:r>
              <a:rPr lang="en-US" sz="2000" dirty="0"/>
              <a:t>Today’s Plan for Key Principles </a:t>
            </a:r>
            <a:endParaRPr lang="en-US" sz="20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17089274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RTCTF Meeting Schedule</a:t>
            </a:r>
            <a:endParaRPr lang="en-US" sz="2400" dirty="0"/>
          </a:p>
        </p:txBody>
      </p:sp>
      <p:sp>
        <p:nvSpPr>
          <p:cNvPr id="3" name="Content Placeholder 2"/>
          <p:cNvSpPr>
            <a:spLocks noGrp="1"/>
          </p:cNvSpPr>
          <p:nvPr>
            <p:ph idx="1"/>
          </p:nvPr>
        </p:nvSpPr>
        <p:spPr>
          <a:xfrm>
            <a:off x="304800" y="990600"/>
            <a:ext cx="8534400" cy="868163"/>
          </a:xfrm>
        </p:spPr>
        <p:txBody>
          <a:bodyPr/>
          <a:lstStyle/>
          <a:p>
            <a:r>
              <a:rPr lang="en-US" sz="2000" dirty="0"/>
              <a:t>S</a:t>
            </a:r>
            <a:r>
              <a:rPr lang="en-US" sz="2000" dirty="0" smtClean="0"/>
              <a:t>chedule of future meetings for principles/scope of RTC:</a:t>
            </a:r>
            <a:endParaRPr lang="en-US" sz="2000"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sp>
        <p:nvSpPr>
          <p:cNvPr id="5" name="TextBox 4"/>
          <p:cNvSpPr txBox="1"/>
          <p:nvPr/>
        </p:nvSpPr>
        <p:spPr>
          <a:xfrm>
            <a:off x="2133600" y="1656600"/>
            <a:ext cx="5334000" cy="3970318"/>
          </a:xfrm>
          <a:prstGeom prst="rect">
            <a:avLst/>
          </a:prstGeom>
          <a:noFill/>
          <a:ln>
            <a:solidFill>
              <a:schemeClr val="tx2"/>
            </a:solidFill>
          </a:ln>
        </p:spPr>
        <p:txBody>
          <a:bodyPr wrap="square" rtlCol="0">
            <a:spAutoFit/>
          </a:bodyPr>
          <a:lstStyle/>
          <a:p>
            <a:r>
              <a:rPr lang="en-US" strike="sngStrike" dirty="0" smtClean="0">
                <a:solidFill>
                  <a:schemeClr val="tx2"/>
                </a:solidFill>
              </a:rPr>
              <a:t>Tuesday, April 30</a:t>
            </a:r>
          </a:p>
          <a:p>
            <a:r>
              <a:rPr lang="en-US" strike="sngStrike" dirty="0" smtClean="0">
                <a:solidFill>
                  <a:schemeClr val="tx2"/>
                </a:solidFill>
              </a:rPr>
              <a:t>Monday, </a:t>
            </a:r>
            <a:r>
              <a:rPr lang="en-US" strike="sngStrike" dirty="0">
                <a:solidFill>
                  <a:schemeClr val="tx2"/>
                </a:solidFill>
              </a:rPr>
              <a:t>May </a:t>
            </a:r>
            <a:r>
              <a:rPr lang="en-US" strike="sngStrike" dirty="0" smtClean="0">
                <a:solidFill>
                  <a:schemeClr val="tx2"/>
                </a:solidFill>
              </a:rPr>
              <a:t>13</a:t>
            </a:r>
            <a:endParaRPr lang="en-US" strike="sngStrike" dirty="0">
              <a:solidFill>
                <a:schemeClr val="tx2"/>
              </a:solidFill>
            </a:endParaRPr>
          </a:p>
          <a:p>
            <a:r>
              <a:rPr lang="en-US" strike="sngStrike" dirty="0" smtClean="0">
                <a:solidFill>
                  <a:schemeClr val="tx2"/>
                </a:solidFill>
              </a:rPr>
              <a:t>Friday, </a:t>
            </a:r>
            <a:r>
              <a:rPr lang="en-US" strike="sngStrike" dirty="0">
                <a:solidFill>
                  <a:schemeClr val="tx2"/>
                </a:solidFill>
              </a:rPr>
              <a:t>June </a:t>
            </a:r>
            <a:r>
              <a:rPr lang="en-US" strike="sngStrike" dirty="0" smtClean="0">
                <a:solidFill>
                  <a:schemeClr val="tx2"/>
                </a:solidFill>
              </a:rPr>
              <a:t>7</a:t>
            </a:r>
            <a:endParaRPr lang="en-US" strike="sngStrike" dirty="0" smtClean="0">
              <a:solidFill>
                <a:srgbClr val="FF0000"/>
              </a:solidFill>
            </a:endParaRPr>
          </a:p>
          <a:p>
            <a:endParaRPr lang="en-US" dirty="0" smtClean="0">
              <a:solidFill>
                <a:schemeClr val="tx2"/>
              </a:solidFill>
            </a:endParaRPr>
          </a:p>
          <a:p>
            <a:r>
              <a:rPr lang="en-US" dirty="0" smtClean="0">
                <a:solidFill>
                  <a:schemeClr val="tx2"/>
                </a:solidFill>
              </a:rPr>
              <a:t>Friday, </a:t>
            </a:r>
            <a:r>
              <a:rPr lang="en-US" dirty="0">
                <a:solidFill>
                  <a:schemeClr val="tx2"/>
                </a:solidFill>
              </a:rPr>
              <a:t>June </a:t>
            </a:r>
            <a:r>
              <a:rPr lang="en-US" dirty="0" smtClean="0">
                <a:solidFill>
                  <a:schemeClr val="tx2"/>
                </a:solidFill>
              </a:rPr>
              <a:t>21</a:t>
            </a:r>
            <a:endParaRPr lang="en-US" dirty="0">
              <a:solidFill>
                <a:schemeClr val="tx2"/>
              </a:solidFill>
            </a:endParaRPr>
          </a:p>
          <a:p>
            <a:r>
              <a:rPr lang="en-US" dirty="0" smtClean="0">
                <a:solidFill>
                  <a:schemeClr val="tx2"/>
                </a:solidFill>
              </a:rPr>
              <a:t>Friday, </a:t>
            </a:r>
            <a:r>
              <a:rPr lang="en-US" dirty="0">
                <a:solidFill>
                  <a:schemeClr val="tx2"/>
                </a:solidFill>
              </a:rPr>
              <a:t>July 12 </a:t>
            </a:r>
            <a:r>
              <a:rPr lang="en-US" dirty="0" smtClean="0">
                <a:solidFill>
                  <a:schemeClr val="tx2"/>
                </a:solidFill>
              </a:rPr>
              <a:t>(Taylor site)</a:t>
            </a:r>
            <a:endParaRPr lang="en-US" dirty="0">
              <a:solidFill>
                <a:schemeClr val="tx2"/>
              </a:solidFill>
            </a:endParaRPr>
          </a:p>
          <a:p>
            <a:r>
              <a:rPr lang="en-US" dirty="0" smtClean="0">
                <a:solidFill>
                  <a:schemeClr val="tx2"/>
                </a:solidFill>
              </a:rPr>
              <a:t>Friday</a:t>
            </a:r>
            <a:r>
              <a:rPr lang="en-US" dirty="0">
                <a:solidFill>
                  <a:schemeClr val="tx2"/>
                </a:solidFill>
              </a:rPr>
              <a:t>, </a:t>
            </a:r>
            <a:r>
              <a:rPr lang="en-US" dirty="0" smtClean="0">
                <a:solidFill>
                  <a:schemeClr val="tx2"/>
                </a:solidFill>
              </a:rPr>
              <a:t>Aug. 9</a:t>
            </a:r>
            <a:endParaRPr lang="en-US" dirty="0">
              <a:solidFill>
                <a:schemeClr val="tx2"/>
              </a:solidFill>
            </a:endParaRPr>
          </a:p>
          <a:p>
            <a:r>
              <a:rPr lang="en-US" dirty="0">
                <a:solidFill>
                  <a:schemeClr val="tx2"/>
                </a:solidFill>
              </a:rPr>
              <a:t>Tuesday, </a:t>
            </a:r>
            <a:r>
              <a:rPr lang="en-US" dirty="0" smtClean="0">
                <a:solidFill>
                  <a:schemeClr val="tx2"/>
                </a:solidFill>
              </a:rPr>
              <a:t>Aug. 27</a:t>
            </a:r>
            <a:endParaRPr lang="en-US" dirty="0">
              <a:solidFill>
                <a:schemeClr val="tx2"/>
              </a:solidFill>
            </a:endParaRPr>
          </a:p>
          <a:p>
            <a:r>
              <a:rPr lang="en-US" dirty="0" smtClean="0">
                <a:solidFill>
                  <a:schemeClr val="tx2"/>
                </a:solidFill>
              </a:rPr>
              <a:t>Thursday, Sept. 19  (conflicts </a:t>
            </a:r>
            <a:r>
              <a:rPr lang="en-US" dirty="0">
                <a:solidFill>
                  <a:schemeClr val="tx2"/>
                </a:solidFill>
              </a:rPr>
              <a:t>with </a:t>
            </a:r>
            <a:r>
              <a:rPr lang="en-US" dirty="0" smtClean="0">
                <a:solidFill>
                  <a:schemeClr val="tx2"/>
                </a:solidFill>
              </a:rPr>
              <a:t>OWG)</a:t>
            </a:r>
            <a:endParaRPr lang="en-US" dirty="0">
              <a:solidFill>
                <a:schemeClr val="tx2"/>
              </a:solidFill>
            </a:endParaRPr>
          </a:p>
          <a:p>
            <a:r>
              <a:rPr lang="en-US" dirty="0" smtClean="0">
                <a:solidFill>
                  <a:schemeClr val="tx2"/>
                </a:solidFill>
              </a:rPr>
              <a:t>Monday</a:t>
            </a:r>
            <a:r>
              <a:rPr lang="en-US" dirty="0">
                <a:solidFill>
                  <a:schemeClr val="tx2"/>
                </a:solidFill>
              </a:rPr>
              <a:t>, </a:t>
            </a:r>
            <a:r>
              <a:rPr lang="en-US" dirty="0" smtClean="0">
                <a:solidFill>
                  <a:schemeClr val="tx2"/>
                </a:solidFill>
              </a:rPr>
              <a:t>Oct. 14</a:t>
            </a:r>
            <a:endParaRPr lang="en-US" dirty="0">
              <a:solidFill>
                <a:schemeClr val="tx2"/>
              </a:solidFill>
            </a:endParaRPr>
          </a:p>
          <a:p>
            <a:r>
              <a:rPr lang="en-US" dirty="0">
                <a:solidFill>
                  <a:schemeClr val="tx2"/>
                </a:solidFill>
              </a:rPr>
              <a:t>Wednesday, </a:t>
            </a:r>
            <a:r>
              <a:rPr lang="en-US" dirty="0" smtClean="0">
                <a:solidFill>
                  <a:schemeClr val="tx2"/>
                </a:solidFill>
              </a:rPr>
              <a:t>Oct. 30</a:t>
            </a:r>
            <a:endParaRPr lang="en-US" dirty="0">
              <a:solidFill>
                <a:schemeClr val="tx2"/>
              </a:solidFill>
            </a:endParaRPr>
          </a:p>
          <a:p>
            <a:r>
              <a:rPr lang="en-US" dirty="0" smtClean="0">
                <a:solidFill>
                  <a:schemeClr val="tx2"/>
                </a:solidFill>
              </a:rPr>
              <a:t>Tuesday, Nov. 19 (half of room 206)</a:t>
            </a:r>
            <a:endParaRPr lang="en-US" dirty="0">
              <a:solidFill>
                <a:schemeClr val="tx2"/>
              </a:solidFill>
            </a:endParaRPr>
          </a:p>
          <a:p>
            <a:r>
              <a:rPr lang="en-US" dirty="0" smtClean="0">
                <a:solidFill>
                  <a:schemeClr val="tx2"/>
                </a:solidFill>
              </a:rPr>
              <a:t>Tuesday</a:t>
            </a:r>
            <a:r>
              <a:rPr lang="en-US" dirty="0">
                <a:solidFill>
                  <a:schemeClr val="tx2"/>
                </a:solidFill>
              </a:rPr>
              <a:t>, </a:t>
            </a:r>
            <a:r>
              <a:rPr lang="en-US" dirty="0" smtClean="0">
                <a:solidFill>
                  <a:schemeClr val="tx2"/>
                </a:solidFill>
              </a:rPr>
              <a:t>Dec. 3 (half day after RMS)</a:t>
            </a:r>
            <a:endParaRPr lang="en-US" dirty="0">
              <a:solidFill>
                <a:schemeClr val="tx2"/>
              </a:solidFill>
            </a:endParaRPr>
          </a:p>
          <a:p>
            <a:r>
              <a:rPr lang="en-US" dirty="0">
                <a:solidFill>
                  <a:schemeClr val="tx2"/>
                </a:solidFill>
              </a:rPr>
              <a:t>Thursday, </a:t>
            </a:r>
            <a:r>
              <a:rPr lang="en-US" dirty="0" smtClean="0">
                <a:solidFill>
                  <a:schemeClr val="tx2"/>
                </a:solidFill>
              </a:rPr>
              <a:t>Dec. 19</a:t>
            </a:r>
            <a:endParaRPr lang="en-US" dirty="0">
              <a:solidFill>
                <a:schemeClr val="tx2"/>
              </a:solidFill>
            </a:endParaRPr>
          </a:p>
        </p:txBody>
      </p:sp>
    </p:spTree>
    <p:extLst>
      <p:ext uri="{BB962C8B-B14F-4D97-AF65-F5344CB8AC3E}">
        <p14:creationId xmlns:p14="http://schemas.microsoft.com/office/powerpoint/2010/main" val="26905957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ISO Lessons Learned Update</a:t>
            </a:r>
          </a:p>
        </p:txBody>
      </p:sp>
      <p:sp>
        <p:nvSpPr>
          <p:cNvPr id="3" name="Content Placeholder 2"/>
          <p:cNvSpPr>
            <a:spLocks noGrp="1"/>
          </p:cNvSpPr>
          <p:nvPr>
            <p:ph idx="1"/>
          </p:nvPr>
        </p:nvSpPr>
        <p:spPr>
          <a:xfrm>
            <a:off x="410361" y="990600"/>
            <a:ext cx="8534400" cy="5052221"/>
          </a:xfrm>
        </p:spPr>
        <p:txBody>
          <a:bodyPr/>
          <a:lstStyle/>
          <a:p>
            <a:pPr>
              <a:spcBef>
                <a:spcPts val="1000"/>
              </a:spcBef>
              <a:spcAft>
                <a:spcPts val="1000"/>
              </a:spcAft>
            </a:pPr>
            <a:r>
              <a:rPr lang="en-US" sz="1800" dirty="0" smtClean="0"/>
              <a:t>MP volunteers: Bill Barnes</a:t>
            </a:r>
            <a:r>
              <a:rPr lang="en-US" sz="1800" dirty="0"/>
              <a:t>, Ned </a:t>
            </a:r>
            <a:r>
              <a:rPr lang="en-US" sz="1800" dirty="0" err="1" smtClean="0"/>
              <a:t>Bonskowski</a:t>
            </a:r>
            <a:r>
              <a:rPr lang="en-US" sz="1800" dirty="0" smtClean="0"/>
              <a:t>, Clayton Greer, </a:t>
            </a:r>
            <a:r>
              <a:rPr lang="en-US" sz="1800" dirty="0"/>
              <a:t>Ian </a:t>
            </a:r>
            <a:r>
              <a:rPr lang="en-US" sz="1800" dirty="0" smtClean="0"/>
              <a:t>Haley, </a:t>
            </a:r>
            <a:r>
              <a:rPr lang="en-US" sz="1800" dirty="0" err="1" smtClean="0"/>
              <a:t>Marka</a:t>
            </a:r>
            <a:r>
              <a:rPr lang="en-US" sz="1800" dirty="0" smtClean="0"/>
              <a:t> Shaw and </a:t>
            </a:r>
            <a:r>
              <a:rPr lang="en-US" sz="1800" dirty="0" err="1" smtClean="0"/>
              <a:t>Resmi</a:t>
            </a:r>
            <a:r>
              <a:rPr lang="en-US" sz="1800" dirty="0" smtClean="0"/>
              <a:t> </a:t>
            </a:r>
            <a:r>
              <a:rPr lang="en-US" sz="1800" dirty="0" err="1" smtClean="0"/>
              <a:t>Surendran</a:t>
            </a:r>
            <a:endParaRPr lang="en-US" sz="1800" dirty="0" smtClean="0"/>
          </a:p>
          <a:p>
            <a:pPr>
              <a:spcBef>
                <a:spcPts val="1000"/>
              </a:spcBef>
              <a:spcAft>
                <a:spcPts val="1000"/>
              </a:spcAft>
            </a:pPr>
            <a:r>
              <a:rPr lang="en-US" sz="1800" dirty="0" smtClean="0"/>
              <a:t>Initial strawman below and meeting is tentatively June 25 (smaller group only).</a:t>
            </a:r>
          </a:p>
          <a:p>
            <a:pPr marL="400050" lvl="1" indent="0">
              <a:spcBef>
                <a:spcPts val="0"/>
              </a:spcBef>
              <a:buNone/>
            </a:pPr>
            <a:r>
              <a:rPr lang="en-US" sz="1400" dirty="0"/>
              <a:t>Propose two different ISOs to present (over the phone) at a regular </a:t>
            </a:r>
            <a:r>
              <a:rPr lang="en-US" sz="1400" dirty="0" smtClean="0"/>
              <a:t>RTCTF</a:t>
            </a:r>
          </a:p>
          <a:p>
            <a:pPr marL="400050" lvl="1" indent="0">
              <a:spcBef>
                <a:spcPts val="0"/>
              </a:spcBef>
              <a:buNone/>
            </a:pPr>
            <a:endParaRPr lang="en-US" sz="1400" u="sng" dirty="0"/>
          </a:p>
          <a:p>
            <a:pPr marL="400050" lvl="1" indent="0">
              <a:spcBef>
                <a:spcPts val="0"/>
              </a:spcBef>
              <a:buNone/>
            </a:pPr>
            <a:r>
              <a:rPr lang="en-US" sz="1400" u="sng" dirty="0" smtClean="0"/>
              <a:t>Outline </a:t>
            </a:r>
            <a:r>
              <a:rPr lang="en-US" sz="1400" u="sng" dirty="0"/>
              <a:t>of </a:t>
            </a:r>
            <a:r>
              <a:rPr lang="en-US" sz="1400" u="sng" dirty="0" smtClean="0"/>
              <a:t>discussion, 30-45 minutes</a:t>
            </a:r>
            <a:endParaRPr lang="en-US" sz="1400" u="sng" dirty="0"/>
          </a:p>
          <a:p>
            <a:pPr marL="685800" lvl="1">
              <a:spcBef>
                <a:spcPts val="0"/>
              </a:spcBef>
            </a:pPr>
            <a:r>
              <a:rPr lang="en-US" sz="1400" dirty="0" smtClean="0"/>
              <a:t>Intro </a:t>
            </a:r>
            <a:r>
              <a:rPr lang="en-US" sz="1400" dirty="0"/>
              <a:t>to your ISO market design (forward markets, day-ahead, intra-day, real-time) 3-4 </a:t>
            </a:r>
            <a:r>
              <a:rPr lang="en-US" sz="1400" dirty="0" smtClean="0"/>
              <a:t>slides</a:t>
            </a:r>
          </a:p>
          <a:p>
            <a:pPr marL="685800" lvl="1">
              <a:spcBef>
                <a:spcPts val="0"/>
              </a:spcBef>
            </a:pPr>
            <a:r>
              <a:rPr lang="en-US" sz="1400" dirty="0" smtClean="0"/>
              <a:t>Other </a:t>
            </a:r>
            <a:r>
              <a:rPr lang="en-US" sz="1400" dirty="0"/>
              <a:t>details of ISO design:</a:t>
            </a:r>
          </a:p>
          <a:p>
            <a:pPr marL="0" indent="0">
              <a:spcBef>
                <a:spcPts val="0"/>
              </a:spcBef>
              <a:buNone/>
            </a:pPr>
            <a:r>
              <a:rPr lang="en-US" sz="1400" dirty="0"/>
              <a:t>	</a:t>
            </a:r>
            <a:r>
              <a:rPr lang="en-US" sz="1400" dirty="0" smtClean="0"/>
              <a:t>   - What </a:t>
            </a:r>
            <a:r>
              <a:rPr lang="en-US" sz="1400" dirty="0"/>
              <a:t>A/S and Energy products are co-optimized?</a:t>
            </a:r>
          </a:p>
          <a:p>
            <a:pPr marL="0" indent="0">
              <a:spcBef>
                <a:spcPts val="0"/>
              </a:spcBef>
              <a:buNone/>
            </a:pPr>
            <a:r>
              <a:rPr lang="en-US" sz="1400" dirty="0"/>
              <a:t>	</a:t>
            </a:r>
            <a:r>
              <a:rPr lang="en-US" sz="1400" dirty="0" smtClean="0"/>
              <a:t>   - Any </a:t>
            </a:r>
            <a:r>
              <a:rPr lang="en-US" sz="1400" dirty="0"/>
              <a:t>products not co-optimized in Real-Time?</a:t>
            </a:r>
          </a:p>
          <a:p>
            <a:pPr marL="0" indent="0">
              <a:spcBef>
                <a:spcPts val="0"/>
              </a:spcBef>
              <a:buNone/>
            </a:pPr>
            <a:r>
              <a:rPr lang="en-US" sz="1400" dirty="0"/>
              <a:t>	</a:t>
            </a:r>
            <a:r>
              <a:rPr lang="en-US" sz="1400" dirty="0" smtClean="0"/>
              <a:t>   - Any </a:t>
            </a:r>
            <a:r>
              <a:rPr lang="en-US" sz="1400" dirty="0"/>
              <a:t>uplift issues presented by Real-Time Co-optimization?</a:t>
            </a:r>
          </a:p>
          <a:p>
            <a:pPr marL="0" indent="0">
              <a:spcBef>
                <a:spcPts val="0"/>
              </a:spcBef>
              <a:buNone/>
            </a:pPr>
            <a:r>
              <a:rPr lang="en-US" sz="1400" dirty="0"/>
              <a:t>	</a:t>
            </a:r>
            <a:r>
              <a:rPr lang="en-US" sz="1400" dirty="0" smtClean="0"/>
              <a:t>   - Are </a:t>
            </a:r>
            <a:r>
              <a:rPr lang="en-US" sz="1400" dirty="0"/>
              <a:t>there virtual offers for </a:t>
            </a:r>
            <a:r>
              <a:rPr lang="en-US" sz="1400" dirty="0" smtClean="0"/>
              <a:t>Ancillary </a:t>
            </a:r>
            <a:r>
              <a:rPr lang="en-US" sz="1400" dirty="0"/>
              <a:t>S</a:t>
            </a:r>
            <a:r>
              <a:rPr lang="en-US" sz="1400" dirty="0" smtClean="0"/>
              <a:t>ervices</a:t>
            </a:r>
            <a:r>
              <a:rPr lang="en-US" sz="1400" dirty="0"/>
              <a:t>?</a:t>
            </a:r>
          </a:p>
          <a:p>
            <a:pPr marL="0" indent="0">
              <a:spcBef>
                <a:spcPts val="0"/>
              </a:spcBef>
              <a:buNone/>
            </a:pPr>
            <a:r>
              <a:rPr lang="en-US" sz="1400" dirty="0"/>
              <a:t>	</a:t>
            </a:r>
            <a:r>
              <a:rPr lang="en-US" sz="1400" dirty="0" smtClean="0"/>
              <a:t>   - Are </a:t>
            </a:r>
            <a:r>
              <a:rPr lang="en-US" sz="1400" dirty="0"/>
              <a:t>A/S </a:t>
            </a:r>
            <a:r>
              <a:rPr lang="en-US" sz="1400" dirty="0" smtClean="0"/>
              <a:t>demand </a:t>
            </a:r>
            <a:r>
              <a:rPr lang="en-US" sz="1400" dirty="0"/>
              <a:t>curves part of the </a:t>
            </a:r>
            <a:r>
              <a:rPr lang="en-US" sz="1400" dirty="0" smtClean="0"/>
              <a:t>optimizations?</a:t>
            </a:r>
          </a:p>
          <a:p>
            <a:pPr marL="0" indent="0">
              <a:spcBef>
                <a:spcPts val="0"/>
              </a:spcBef>
              <a:buNone/>
            </a:pPr>
            <a:r>
              <a:rPr lang="en-US" sz="1400" dirty="0" smtClean="0"/>
              <a:t>	         If yes, can you describe/compare the offer caps and AS demand curves?</a:t>
            </a:r>
          </a:p>
          <a:p>
            <a:pPr marL="0" indent="0">
              <a:spcBef>
                <a:spcPts val="0"/>
              </a:spcBef>
              <a:buNone/>
            </a:pPr>
            <a:r>
              <a:rPr lang="en-US" sz="1400" dirty="0"/>
              <a:t>	</a:t>
            </a:r>
            <a:r>
              <a:rPr lang="en-US" sz="1400" dirty="0" smtClean="0"/>
              <a:t>   - How do you </a:t>
            </a:r>
            <a:r>
              <a:rPr lang="en-US" sz="1400" dirty="0"/>
              <a:t>ensure adequate capacity available in real-time (RUC or other </a:t>
            </a:r>
            <a:r>
              <a:rPr lang="en-US" sz="1400" dirty="0" smtClean="0"/>
              <a:t>market tool)?</a:t>
            </a:r>
            <a:endParaRPr lang="en-US" sz="1400" dirty="0"/>
          </a:p>
          <a:p>
            <a:pPr lvl="1">
              <a:spcBef>
                <a:spcPts val="0"/>
              </a:spcBef>
              <a:buFont typeface="Arial" panose="020B0604020202020204" pitchFamily="34" charset="0"/>
              <a:buChar char="‒"/>
            </a:pPr>
            <a:r>
              <a:rPr lang="en-US" sz="1400" dirty="0" smtClean="0"/>
              <a:t>Describe </a:t>
            </a:r>
            <a:r>
              <a:rPr lang="en-US" sz="1400" dirty="0"/>
              <a:t>when/why Real-Time Co-optimization implemented </a:t>
            </a:r>
            <a:endParaRPr lang="en-US" sz="1400" dirty="0" smtClean="0"/>
          </a:p>
          <a:p>
            <a:pPr lvl="1">
              <a:spcBef>
                <a:spcPts val="0"/>
              </a:spcBef>
              <a:buFont typeface="Arial" panose="020B0604020202020204" pitchFamily="34" charset="0"/>
              <a:buChar char="‒"/>
            </a:pPr>
            <a:r>
              <a:rPr lang="en-US" sz="1400" dirty="0" smtClean="0"/>
              <a:t>Any </a:t>
            </a:r>
            <a:r>
              <a:rPr lang="en-US" sz="1400" dirty="0"/>
              <a:t>issues that you had to address from implementation (or still need to address)?</a:t>
            </a:r>
          </a:p>
          <a:p>
            <a:pPr marL="0" indent="0">
              <a:spcBef>
                <a:spcPts val="0"/>
              </a:spcBef>
              <a:buNone/>
            </a:pPr>
            <a:r>
              <a:rPr lang="en-US" sz="1400" dirty="0" smtClean="0"/>
              <a:t> 	   - Operational </a:t>
            </a:r>
            <a:r>
              <a:rPr lang="en-US" sz="1400" dirty="0"/>
              <a:t>issues encountered and actions taken to address them </a:t>
            </a:r>
          </a:p>
          <a:p>
            <a:pPr lvl="1">
              <a:spcBef>
                <a:spcPts val="0"/>
              </a:spcBef>
              <a:buFont typeface="Arial" panose="020B0604020202020204" pitchFamily="34" charset="0"/>
              <a:buChar char="‒"/>
            </a:pPr>
            <a:r>
              <a:rPr lang="en-US" sz="1400" dirty="0" smtClean="0"/>
              <a:t>Any </a:t>
            </a:r>
            <a:r>
              <a:rPr lang="en-US" sz="1400" dirty="0"/>
              <a:t>tips/advice for ERCOT in implementing RTC?</a:t>
            </a:r>
          </a:p>
          <a:p>
            <a:pPr marL="0" indent="0">
              <a:spcBef>
                <a:spcPts val="0"/>
              </a:spcBef>
              <a:buNone/>
            </a:pPr>
            <a:endParaRPr lang="en-US" sz="14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33649177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Arrow Connector 15"/>
          <p:cNvCxnSpPr/>
          <p:nvPr/>
        </p:nvCxnSpPr>
        <p:spPr>
          <a:xfrm flipV="1">
            <a:off x="1346010" y="3997845"/>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7" name="Straight Arrow Connector 16"/>
          <p:cNvCxnSpPr/>
          <p:nvPr/>
        </p:nvCxnSpPr>
        <p:spPr>
          <a:xfrm flipV="1">
            <a:off x="4038600" y="3997275"/>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1" name="Straight Arrow Connector 20"/>
          <p:cNvCxnSpPr/>
          <p:nvPr/>
        </p:nvCxnSpPr>
        <p:spPr>
          <a:xfrm flipV="1">
            <a:off x="6553200" y="3975951"/>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3" name="Straight Arrow Connector 22"/>
          <p:cNvCxnSpPr/>
          <p:nvPr/>
        </p:nvCxnSpPr>
        <p:spPr>
          <a:xfrm flipV="1">
            <a:off x="7596117" y="3997275"/>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5" name="Straight Arrow Connector 14"/>
          <p:cNvCxnSpPr/>
          <p:nvPr/>
        </p:nvCxnSpPr>
        <p:spPr>
          <a:xfrm>
            <a:off x="762000" y="3099651"/>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8" name="Straight Arrow Connector 17"/>
          <p:cNvCxnSpPr/>
          <p:nvPr/>
        </p:nvCxnSpPr>
        <p:spPr>
          <a:xfrm>
            <a:off x="4953000" y="3099651"/>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0" name="Straight Arrow Connector 19"/>
          <p:cNvCxnSpPr/>
          <p:nvPr/>
        </p:nvCxnSpPr>
        <p:spPr>
          <a:xfrm>
            <a:off x="2514600" y="3091431"/>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2" name="Straight Arrow Connector 21"/>
          <p:cNvCxnSpPr/>
          <p:nvPr/>
        </p:nvCxnSpPr>
        <p:spPr>
          <a:xfrm>
            <a:off x="7543800" y="3099651"/>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4" name="Straight Arrow Connector 23"/>
          <p:cNvCxnSpPr/>
          <p:nvPr/>
        </p:nvCxnSpPr>
        <p:spPr>
          <a:xfrm>
            <a:off x="6553200" y="3099651"/>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 name="Title 1"/>
          <p:cNvSpPr>
            <a:spLocks noGrp="1"/>
          </p:cNvSpPr>
          <p:nvPr>
            <p:ph type="title"/>
          </p:nvPr>
        </p:nvSpPr>
        <p:spPr/>
        <p:txBody>
          <a:bodyPr/>
          <a:lstStyle/>
          <a:p>
            <a:r>
              <a:rPr lang="en-US" sz="2400" dirty="0"/>
              <a:t>RTCTF </a:t>
            </a:r>
            <a:r>
              <a:rPr lang="en-US" sz="2400" dirty="0" smtClean="0"/>
              <a:t>Review Process </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sp>
        <p:nvSpPr>
          <p:cNvPr id="5" name="Rectangle 4"/>
          <p:cNvSpPr/>
          <p:nvPr/>
        </p:nvSpPr>
        <p:spPr>
          <a:xfrm>
            <a:off x="381000" y="998363"/>
            <a:ext cx="18288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smtClean="0"/>
              <a:t>Internal ERCOT Draft Principles and Principle Concepts (elements)</a:t>
            </a:r>
            <a:endParaRPr lang="en-US" sz="1400" i="1" dirty="0"/>
          </a:p>
        </p:txBody>
      </p:sp>
      <p:sp>
        <p:nvSpPr>
          <p:cNvPr id="8" name="Rectangle 7"/>
          <p:cNvSpPr/>
          <p:nvPr/>
        </p:nvSpPr>
        <p:spPr>
          <a:xfrm>
            <a:off x="381000" y="1994750"/>
            <a:ext cx="1828800" cy="14477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ERCOT presents concepts for meeting in presentation format</a:t>
            </a:r>
            <a:endParaRPr lang="en-US" sz="1600" dirty="0"/>
          </a:p>
        </p:txBody>
      </p:sp>
      <p:sp>
        <p:nvSpPr>
          <p:cNvPr id="9" name="Rectangle 8"/>
          <p:cNvSpPr/>
          <p:nvPr/>
        </p:nvSpPr>
        <p:spPr>
          <a:xfrm>
            <a:off x="2217577" y="1994751"/>
            <a:ext cx="1625219" cy="14477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ERCOT takes feedback and posts in 2 days as initial document for MP edits</a:t>
            </a:r>
            <a:endParaRPr lang="en-US" sz="1600" dirty="0"/>
          </a:p>
        </p:txBody>
      </p:sp>
      <p:sp>
        <p:nvSpPr>
          <p:cNvPr id="10" name="Rectangle 9"/>
          <p:cNvSpPr/>
          <p:nvPr/>
        </p:nvSpPr>
        <p:spPr>
          <a:xfrm>
            <a:off x="3352800" y="4280751"/>
            <a:ext cx="2819400" cy="1333500"/>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MPs submit feedback as edits to document and any </a:t>
            </a:r>
          </a:p>
          <a:p>
            <a:pPr algn="ctr"/>
            <a:r>
              <a:rPr lang="en-US" sz="1600" dirty="0" smtClean="0"/>
              <a:t>-   Concerns  </a:t>
            </a:r>
            <a:endParaRPr lang="en-US" sz="1600" dirty="0"/>
          </a:p>
          <a:p>
            <a:pPr marL="285750" indent="-285750" algn="ctr">
              <a:buFontTx/>
              <a:buChar char="-"/>
            </a:pPr>
            <a:r>
              <a:rPr lang="en-US" sz="1600" dirty="0" smtClean="0"/>
              <a:t>Alternatives</a:t>
            </a:r>
            <a:endParaRPr lang="en-US" sz="1600" dirty="0"/>
          </a:p>
        </p:txBody>
      </p:sp>
      <p:sp>
        <p:nvSpPr>
          <p:cNvPr id="11" name="Rectangle 10"/>
          <p:cNvSpPr/>
          <p:nvPr/>
        </p:nvSpPr>
        <p:spPr>
          <a:xfrm>
            <a:off x="381000" y="4280751"/>
            <a:ext cx="1836577" cy="1333500"/>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MPs share initial feedback, concern, request for additional </a:t>
            </a:r>
            <a:r>
              <a:rPr lang="en-US" sz="1600" dirty="0" smtClean="0"/>
              <a:t>information</a:t>
            </a:r>
            <a:endParaRPr lang="en-US" sz="1600" dirty="0"/>
          </a:p>
        </p:txBody>
      </p:sp>
      <p:sp>
        <p:nvSpPr>
          <p:cNvPr id="12" name="Rectangle 11"/>
          <p:cNvSpPr/>
          <p:nvPr/>
        </p:nvSpPr>
        <p:spPr>
          <a:xfrm>
            <a:off x="6349622" y="4280751"/>
            <a:ext cx="2515168" cy="1358049"/>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MPs must document concerns or alternative approach prior to meeting and be prepared to discuss</a:t>
            </a:r>
          </a:p>
        </p:txBody>
      </p:sp>
      <p:sp>
        <p:nvSpPr>
          <p:cNvPr id="13" name="Rectangle 12"/>
          <p:cNvSpPr/>
          <p:nvPr/>
        </p:nvSpPr>
        <p:spPr>
          <a:xfrm>
            <a:off x="6349621" y="1994750"/>
            <a:ext cx="2489580" cy="14477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ERCOT provides responses to finalize supporting principle concept</a:t>
            </a:r>
            <a:endParaRPr lang="en-US" sz="1600" dirty="0"/>
          </a:p>
        </p:txBody>
      </p:sp>
      <p:sp>
        <p:nvSpPr>
          <p:cNvPr id="14" name="Right Arrow 13"/>
          <p:cNvSpPr/>
          <p:nvPr/>
        </p:nvSpPr>
        <p:spPr>
          <a:xfrm>
            <a:off x="304800" y="3518751"/>
            <a:ext cx="8686800" cy="609600"/>
          </a:xfrm>
          <a:prstGeom prst="right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Meeting #1                                 Meeting #2                             Meeting #3</a:t>
            </a:r>
            <a:endParaRPr lang="en-US" dirty="0"/>
          </a:p>
        </p:txBody>
      </p:sp>
      <p:sp>
        <p:nvSpPr>
          <p:cNvPr id="25" name="TextBox 24"/>
          <p:cNvSpPr txBox="1"/>
          <p:nvPr/>
        </p:nvSpPr>
        <p:spPr>
          <a:xfrm>
            <a:off x="6629400" y="5658140"/>
            <a:ext cx="2209800" cy="857328"/>
          </a:xfrm>
          <a:prstGeom prst="rect">
            <a:avLst/>
          </a:prstGeom>
          <a:solidFill>
            <a:schemeClr val="bg1"/>
          </a:solidFill>
          <a:ln>
            <a:solidFill>
              <a:srgbClr val="FF0000"/>
            </a:solidFill>
          </a:ln>
        </p:spPr>
        <p:txBody>
          <a:bodyPr wrap="square" rtlCol="0">
            <a:spAutoFit/>
          </a:bodyPr>
          <a:lstStyle/>
          <a:p>
            <a:r>
              <a:rPr lang="en-US" sz="1600" dirty="0" smtClean="0">
                <a:solidFill>
                  <a:srgbClr val="FF0000"/>
                </a:solidFill>
              </a:rPr>
              <a:t>Take consensus and non-consensus items to TAC for vote</a:t>
            </a:r>
            <a:endParaRPr lang="en-US" sz="1600" dirty="0">
              <a:solidFill>
                <a:srgbClr val="FF0000"/>
              </a:solidFill>
            </a:endParaRPr>
          </a:p>
        </p:txBody>
      </p:sp>
      <p:sp>
        <p:nvSpPr>
          <p:cNvPr id="26" name="Rectangle 25"/>
          <p:cNvSpPr/>
          <p:nvPr/>
        </p:nvSpPr>
        <p:spPr>
          <a:xfrm>
            <a:off x="4013012" y="1988963"/>
            <a:ext cx="2159188" cy="14535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ERCOT posts all MP feedback and responds to MP redlines, concerns, alternatives</a:t>
            </a:r>
            <a:endParaRPr lang="en-US" sz="1600" dirty="0"/>
          </a:p>
        </p:txBody>
      </p:sp>
    </p:spTree>
    <p:extLst>
      <p:ext uri="{BB962C8B-B14F-4D97-AF65-F5344CB8AC3E}">
        <p14:creationId xmlns:p14="http://schemas.microsoft.com/office/powerpoint/2010/main" val="302759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New Template for Approval Process</a:t>
            </a:r>
          </a:p>
        </p:txBody>
      </p:sp>
      <p:sp>
        <p:nvSpPr>
          <p:cNvPr id="3" name="Content Placeholder 2"/>
          <p:cNvSpPr>
            <a:spLocks noGrp="1"/>
          </p:cNvSpPr>
          <p:nvPr>
            <p:ph idx="1"/>
          </p:nvPr>
        </p:nvSpPr>
        <p:spPr>
          <a:xfrm>
            <a:off x="381000" y="990600"/>
            <a:ext cx="8534400" cy="5052221"/>
          </a:xfrm>
        </p:spPr>
        <p:txBody>
          <a:bodyPr/>
          <a:lstStyle/>
          <a:p>
            <a:pPr>
              <a:spcBef>
                <a:spcPts val="1000"/>
              </a:spcBef>
              <a:spcAft>
                <a:spcPts val="1000"/>
              </a:spcAft>
            </a:pPr>
            <a:r>
              <a:rPr lang="en-US" sz="2000" dirty="0" smtClean="0"/>
              <a:t>ERCOT staff and legal recognized the need for “bundling” the supporting information for the Key Principle Concepts</a:t>
            </a:r>
          </a:p>
          <a:p>
            <a:pPr lvl="1">
              <a:spcBef>
                <a:spcPts val="300"/>
              </a:spcBef>
              <a:spcAft>
                <a:spcPts val="300"/>
              </a:spcAft>
            </a:pPr>
            <a:r>
              <a:rPr lang="en-US" sz="1800" dirty="0" smtClean="0"/>
              <a:t>Principle </a:t>
            </a:r>
            <a:r>
              <a:rPr lang="en-US" sz="1800" dirty="0"/>
              <a:t>number and short name</a:t>
            </a:r>
          </a:p>
          <a:p>
            <a:pPr lvl="1">
              <a:spcBef>
                <a:spcPts val="300"/>
              </a:spcBef>
              <a:spcAft>
                <a:spcPts val="300"/>
              </a:spcAft>
            </a:pPr>
            <a:r>
              <a:rPr lang="en-US" sz="1800" dirty="0" smtClean="0"/>
              <a:t>Executive summary </a:t>
            </a:r>
            <a:r>
              <a:rPr lang="en-US" sz="1800" dirty="0"/>
              <a:t>of the issue (why </a:t>
            </a:r>
            <a:r>
              <a:rPr lang="en-US" sz="1800" dirty="0" smtClean="0"/>
              <a:t>it’s being </a:t>
            </a:r>
            <a:r>
              <a:rPr lang="en-US" sz="1800" dirty="0"/>
              <a:t>changed)</a:t>
            </a:r>
          </a:p>
          <a:p>
            <a:pPr lvl="1">
              <a:spcBef>
                <a:spcPts val="300"/>
              </a:spcBef>
              <a:spcAft>
                <a:spcPts val="300"/>
              </a:spcAft>
            </a:pPr>
            <a:r>
              <a:rPr lang="en-US" sz="1800" dirty="0"/>
              <a:t>Principle </a:t>
            </a:r>
            <a:r>
              <a:rPr lang="en-US" sz="1800" dirty="0" smtClean="0"/>
              <a:t>description</a:t>
            </a:r>
            <a:endParaRPr lang="en-US" sz="1800" dirty="0"/>
          </a:p>
          <a:p>
            <a:pPr lvl="1">
              <a:spcBef>
                <a:spcPts val="300"/>
              </a:spcBef>
              <a:spcAft>
                <a:spcPts val="300"/>
              </a:spcAft>
            </a:pPr>
            <a:r>
              <a:rPr lang="en-US" sz="1800" dirty="0"/>
              <a:t>RTCTF </a:t>
            </a:r>
            <a:r>
              <a:rPr lang="en-US" sz="1800" dirty="0" smtClean="0"/>
              <a:t>discussion (specify consensus/non-consensus items)</a:t>
            </a:r>
            <a:endParaRPr lang="en-US" sz="1800" dirty="0"/>
          </a:p>
          <a:p>
            <a:pPr lvl="1">
              <a:spcBef>
                <a:spcPts val="300"/>
              </a:spcBef>
              <a:spcAft>
                <a:spcPts val="300"/>
              </a:spcAft>
            </a:pPr>
            <a:r>
              <a:rPr lang="en-US" sz="1800" dirty="0"/>
              <a:t>TAC </a:t>
            </a:r>
            <a:r>
              <a:rPr lang="en-US" sz="1800" dirty="0" smtClean="0"/>
              <a:t>action </a:t>
            </a:r>
            <a:r>
              <a:rPr lang="en-US" sz="1800" dirty="0"/>
              <a:t>r</a:t>
            </a:r>
            <a:r>
              <a:rPr lang="en-US" sz="1800" dirty="0" smtClean="0"/>
              <a:t>equested / summary</a:t>
            </a:r>
            <a:endParaRPr lang="en-US" sz="1800" dirty="0"/>
          </a:p>
          <a:p>
            <a:pPr lvl="1">
              <a:spcBef>
                <a:spcPts val="300"/>
              </a:spcBef>
              <a:spcAft>
                <a:spcPts val="300"/>
              </a:spcAft>
            </a:pPr>
            <a:r>
              <a:rPr lang="en-US" sz="1800" dirty="0" smtClean="0"/>
              <a:t>ERCOT </a:t>
            </a:r>
            <a:r>
              <a:rPr lang="en-US" sz="1800" dirty="0"/>
              <a:t>o</a:t>
            </a:r>
            <a:r>
              <a:rPr lang="en-US" sz="1800" dirty="0" smtClean="0"/>
              <a:t>pinion</a:t>
            </a:r>
            <a:endParaRPr lang="en-US" sz="1800" dirty="0"/>
          </a:p>
          <a:p>
            <a:pPr lvl="1">
              <a:spcBef>
                <a:spcPts val="300"/>
              </a:spcBef>
              <a:spcAft>
                <a:spcPts val="300"/>
              </a:spcAft>
            </a:pPr>
            <a:r>
              <a:rPr lang="en-US" sz="1800" dirty="0"/>
              <a:t>Board </a:t>
            </a:r>
            <a:r>
              <a:rPr lang="en-US" sz="1800" dirty="0" smtClean="0"/>
              <a:t>action </a:t>
            </a:r>
            <a:r>
              <a:rPr lang="en-US" sz="1800" dirty="0"/>
              <a:t>r</a:t>
            </a:r>
            <a:r>
              <a:rPr lang="en-US" sz="1800" dirty="0" smtClean="0"/>
              <a:t>equested / summary</a:t>
            </a:r>
            <a:endParaRPr lang="en-US" sz="1800" dirty="0"/>
          </a:p>
          <a:p>
            <a:pPr lvl="1">
              <a:spcBef>
                <a:spcPts val="300"/>
              </a:spcBef>
              <a:spcAft>
                <a:spcPts val="300"/>
              </a:spcAft>
            </a:pPr>
            <a:r>
              <a:rPr lang="en-US" sz="1800" dirty="0"/>
              <a:t>Board </a:t>
            </a:r>
            <a:r>
              <a:rPr lang="en-US" sz="1800" dirty="0" smtClean="0"/>
              <a:t>action </a:t>
            </a:r>
            <a:r>
              <a:rPr lang="en-US" sz="1800" dirty="0"/>
              <a:t>s</a:t>
            </a:r>
            <a:r>
              <a:rPr lang="en-US" sz="1800" dirty="0" smtClean="0"/>
              <a:t>ummary</a:t>
            </a:r>
            <a:endParaRPr lang="en-US" sz="1800" dirty="0"/>
          </a:p>
          <a:p>
            <a:pPr lvl="1">
              <a:spcBef>
                <a:spcPts val="300"/>
              </a:spcBef>
              <a:spcAft>
                <a:spcPts val="300"/>
              </a:spcAft>
            </a:pPr>
            <a:r>
              <a:rPr lang="en-US" sz="1800" i="1" dirty="0" smtClean="0">
                <a:solidFill>
                  <a:srgbClr val="FF0000"/>
                </a:solidFill>
              </a:rPr>
              <a:t>Actual </a:t>
            </a:r>
            <a:r>
              <a:rPr lang="en-US" sz="1800" i="1" dirty="0">
                <a:solidFill>
                  <a:srgbClr val="FF0000"/>
                </a:solidFill>
              </a:rPr>
              <a:t>p</a:t>
            </a:r>
            <a:r>
              <a:rPr lang="en-US" sz="1800" i="1" dirty="0" smtClean="0">
                <a:solidFill>
                  <a:srgbClr val="FF0000"/>
                </a:solidFill>
              </a:rPr>
              <a:t>rinciple </a:t>
            </a:r>
            <a:r>
              <a:rPr lang="en-US" sz="1800" i="1" dirty="0">
                <a:solidFill>
                  <a:srgbClr val="FF0000"/>
                </a:solidFill>
              </a:rPr>
              <a:t>concepts and language</a:t>
            </a:r>
          </a:p>
          <a:p>
            <a:pPr lvl="1">
              <a:spcBef>
                <a:spcPts val="300"/>
              </a:spcBef>
              <a:spcAft>
                <a:spcPts val="300"/>
              </a:spcAft>
            </a:pPr>
            <a:r>
              <a:rPr lang="en-US" sz="1800" i="1" dirty="0">
                <a:solidFill>
                  <a:srgbClr val="FF0000"/>
                </a:solidFill>
              </a:rPr>
              <a:t>At bottom of </a:t>
            </a:r>
            <a:r>
              <a:rPr lang="en-US" sz="1800" i="1" dirty="0" smtClean="0">
                <a:solidFill>
                  <a:srgbClr val="FF0000"/>
                </a:solidFill>
              </a:rPr>
              <a:t>language, </a:t>
            </a:r>
            <a:r>
              <a:rPr lang="en-US" sz="1800" i="1" dirty="0">
                <a:solidFill>
                  <a:srgbClr val="FF0000"/>
                </a:solidFill>
              </a:rPr>
              <a:t>include previously approved items and future items</a:t>
            </a:r>
          </a:p>
          <a:p>
            <a:pPr lvl="1">
              <a:spcBef>
                <a:spcPts val="300"/>
              </a:spcBef>
              <a:spcAft>
                <a:spcPts val="300"/>
              </a:spcAft>
            </a:pPr>
            <a:r>
              <a:rPr lang="en-US" sz="1800" dirty="0" smtClean="0"/>
              <a:t>Applicable </a:t>
            </a:r>
            <a:r>
              <a:rPr lang="en-US" sz="1800" dirty="0"/>
              <a:t>p</a:t>
            </a:r>
            <a:r>
              <a:rPr lang="en-US" sz="1800" dirty="0" smtClean="0"/>
              <a:t>rotocol </a:t>
            </a:r>
            <a:r>
              <a:rPr lang="en-US" sz="1800" dirty="0"/>
              <a:t>s</a:t>
            </a:r>
            <a:r>
              <a:rPr lang="en-US" sz="1800" dirty="0" smtClean="0"/>
              <a:t>ections </a:t>
            </a:r>
            <a:r>
              <a:rPr lang="en-US" sz="1800" dirty="0"/>
              <a:t>to </a:t>
            </a:r>
            <a:r>
              <a:rPr lang="en-US" sz="1800" dirty="0" smtClean="0"/>
              <a:t>consider</a:t>
            </a:r>
            <a:endParaRPr lang="en-US" sz="1800" dirty="0"/>
          </a:p>
          <a:p>
            <a:pPr lvl="1">
              <a:spcBef>
                <a:spcPts val="300"/>
              </a:spcBef>
              <a:spcAft>
                <a:spcPts val="300"/>
              </a:spcAft>
            </a:pPr>
            <a:r>
              <a:rPr lang="en-US" sz="1800" dirty="0"/>
              <a:t>Impacted </a:t>
            </a:r>
            <a:r>
              <a:rPr lang="en-US" sz="1800" dirty="0" smtClean="0"/>
              <a:t>system/application </a:t>
            </a:r>
            <a:r>
              <a:rPr lang="en-US" sz="1800" dirty="0"/>
              <a:t>s</a:t>
            </a:r>
            <a:r>
              <a:rPr lang="en-US" sz="1800" dirty="0" smtClean="0"/>
              <a:t>ummary (</a:t>
            </a:r>
            <a:r>
              <a:rPr lang="en-US" sz="1800" dirty="0"/>
              <a:t>ERCOT and MP system)</a:t>
            </a:r>
          </a:p>
          <a:p>
            <a:pPr lvl="1">
              <a:spcBef>
                <a:spcPts val="0"/>
              </a:spcBef>
            </a:pPr>
            <a:endParaRPr lang="en-US" sz="22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a:p>
        </p:txBody>
      </p:sp>
    </p:spTree>
    <p:extLst>
      <p:ext uri="{BB962C8B-B14F-4D97-AF65-F5344CB8AC3E}">
        <p14:creationId xmlns:p14="http://schemas.microsoft.com/office/powerpoint/2010/main" val="36814659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Today’s Plan for Key Principles (KP)</a:t>
            </a:r>
            <a:endParaRPr lang="en-US" sz="2400" dirty="0"/>
          </a:p>
        </p:txBody>
      </p:sp>
      <p:sp>
        <p:nvSpPr>
          <p:cNvPr id="3" name="Content Placeholder 2"/>
          <p:cNvSpPr>
            <a:spLocks noGrp="1"/>
          </p:cNvSpPr>
          <p:nvPr>
            <p:ph idx="1"/>
          </p:nvPr>
        </p:nvSpPr>
        <p:spPr>
          <a:xfrm>
            <a:off x="381000" y="990600"/>
            <a:ext cx="8229600" cy="5052221"/>
          </a:xfrm>
        </p:spPr>
        <p:txBody>
          <a:bodyPr/>
          <a:lstStyle/>
          <a:p>
            <a:r>
              <a:rPr lang="en-US" sz="1800" dirty="0" smtClean="0"/>
              <a:t>Deep dive into draft </a:t>
            </a:r>
            <a:r>
              <a:rPr lang="en-US" sz="1800" dirty="0"/>
              <a:t>i</a:t>
            </a:r>
            <a:r>
              <a:rPr lang="en-US" sz="1800" dirty="0" smtClean="0"/>
              <a:t>ssues </a:t>
            </a:r>
            <a:r>
              <a:rPr lang="en-US" sz="1800" dirty="0"/>
              <a:t>l</a:t>
            </a:r>
            <a:r>
              <a:rPr lang="en-US" sz="1800" dirty="0" smtClean="0"/>
              <a:t>ist and schedule for KP (new item)</a:t>
            </a:r>
          </a:p>
          <a:p>
            <a:endParaRPr lang="en-US" sz="1000" dirty="0" smtClean="0"/>
          </a:p>
          <a:p>
            <a:r>
              <a:rPr lang="en-US" sz="1800" dirty="0" smtClean="0"/>
              <a:t>Third </a:t>
            </a:r>
            <a:r>
              <a:rPr lang="en-US" sz="1800" dirty="0"/>
              <a:t>set of meetings and possible consensus items</a:t>
            </a:r>
          </a:p>
          <a:p>
            <a:pPr lvl="1"/>
            <a:r>
              <a:rPr lang="en-US" sz="1600" dirty="0" smtClean="0"/>
              <a:t>KP 1.4 System Inputs into RTC</a:t>
            </a:r>
          </a:p>
          <a:p>
            <a:pPr lvl="2"/>
            <a:r>
              <a:rPr lang="en-US" sz="1400" dirty="0" smtClean="0"/>
              <a:t>Close to consensus?</a:t>
            </a:r>
          </a:p>
          <a:p>
            <a:pPr lvl="1"/>
            <a:r>
              <a:rPr lang="en-US" sz="1600" dirty="0" smtClean="0"/>
              <a:t>KP 1.5 Deploying Ancillary Services</a:t>
            </a:r>
          </a:p>
          <a:p>
            <a:pPr lvl="2"/>
            <a:r>
              <a:rPr lang="en-US" sz="1400" dirty="0" smtClean="0"/>
              <a:t>Shams input on Resource-specific deployment, other consensus items?</a:t>
            </a:r>
          </a:p>
          <a:p>
            <a:pPr lvl="1"/>
            <a:r>
              <a:rPr lang="en-US" sz="1600" dirty="0" smtClean="0"/>
              <a:t>KP 1.6 AS Imbalance Settlement</a:t>
            </a:r>
          </a:p>
          <a:p>
            <a:pPr lvl="2"/>
            <a:r>
              <a:rPr lang="en-US" sz="1400" dirty="0" smtClean="0"/>
              <a:t>Close to consensus?</a:t>
            </a:r>
          </a:p>
          <a:p>
            <a:pPr lvl="1"/>
            <a:r>
              <a:rPr lang="en-US" sz="1600" dirty="0" smtClean="0"/>
              <a:t>Note: </a:t>
            </a:r>
            <a:r>
              <a:rPr lang="en-US" sz="1600" dirty="0"/>
              <a:t>A</a:t>
            </a:r>
            <a:r>
              <a:rPr lang="en-US" sz="1600" dirty="0" smtClean="0"/>
              <a:t>fter this meeting, ERCOT will place in new format for June 21 final review</a:t>
            </a:r>
          </a:p>
          <a:p>
            <a:endParaRPr lang="en-US" sz="1000" dirty="0" smtClean="0"/>
          </a:p>
          <a:p>
            <a:r>
              <a:rPr lang="en-US" sz="1800" dirty="0" smtClean="0"/>
              <a:t>KP 3 RUC will be discussed with comments </a:t>
            </a:r>
            <a:r>
              <a:rPr lang="en-US" sz="1800" dirty="0"/>
              <a:t>(2</a:t>
            </a:r>
            <a:r>
              <a:rPr lang="en-US" sz="1800" baseline="30000" dirty="0"/>
              <a:t>nd</a:t>
            </a:r>
            <a:r>
              <a:rPr lang="en-US" sz="1800" dirty="0"/>
              <a:t> meeting)</a:t>
            </a:r>
          </a:p>
          <a:p>
            <a:pPr lvl="1"/>
            <a:r>
              <a:rPr lang="en-US" sz="1600" dirty="0" smtClean="0"/>
              <a:t>Market presentation and </a:t>
            </a:r>
            <a:r>
              <a:rPr lang="en-US" sz="1600" dirty="0" err="1" smtClean="0"/>
              <a:t>Sandip’s</a:t>
            </a:r>
            <a:r>
              <a:rPr lang="en-US" sz="1600" dirty="0" smtClean="0"/>
              <a:t> action item on NERC </a:t>
            </a:r>
            <a:r>
              <a:rPr lang="en-US" sz="1600" smtClean="0"/>
              <a:t>reserve requirements</a:t>
            </a:r>
            <a:endParaRPr lang="en-US" sz="1600" dirty="0" smtClean="0"/>
          </a:p>
          <a:p>
            <a:endParaRPr lang="en-US" sz="1000" dirty="0" smtClean="0"/>
          </a:p>
          <a:p>
            <a:r>
              <a:rPr lang="en-US" sz="1800" dirty="0" smtClean="0"/>
              <a:t>KP 4 SASM will be discussed (2</a:t>
            </a:r>
            <a:r>
              <a:rPr lang="en-US" sz="1800" baseline="30000" dirty="0" smtClean="0"/>
              <a:t>nd</a:t>
            </a:r>
            <a:r>
              <a:rPr lang="en-US" sz="1800" dirty="0" smtClean="0"/>
              <a:t> meeting)</a:t>
            </a:r>
          </a:p>
          <a:p>
            <a:endParaRPr lang="en-US" sz="1000" dirty="0" smtClean="0"/>
          </a:p>
          <a:p>
            <a:r>
              <a:rPr lang="en-US" sz="1800" dirty="0" smtClean="0"/>
              <a:t>KP 1.3 AS Offer Update discussion</a:t>
            </a:r>
          </a:p>
          <a:p>
            <a:endParaRPr lang="en-US" sz="2200" dirty="0"/>
          </a:p>
          <a:p>
            <a:pPr lvl="2"/>
            <a:endParaRPr lang="en-US" sz="1800" dirty="0" smtClean="0"/>
          </a:p>
          <a:p>
            <a:pPr lvl="1"/>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154942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Summary and Questions</a:t>
            </a:r>
            <a:endParaRPr lang="en-US" sz="2400" dirty="0"/>
          </a:p>
        </p:txBody>
      </p:sp>
      <p:sp>
        <p:nvSpPr>
          <p:cNvPr id="3" name="Content Placeholder 2"/>
          <p:cNvSpPr>
            <a:spLocks noGrp="1"/>
          </p:cNvSpPr>
          <p:nvPr>
            <p:ph idx="1"/>
          </p:nvPr>
        </p:nvSpPr>
        <p:spPr>
          <a:xfrm>
            <a:off x="381000" y="990600"/>
            <a:ext cx="8458200" cy="5052221"/>
          </a:xfrm>
        </p:spPr>
        <p:txBody>
          <a:bodyPr/>
          <a:lstStyle/>
          <a:p>
            <a:r>
              <a:rPr lang="en-US" sz="2000" dirty="0" smtClean="0"/>
              <a:t>No voting items planned for the June TAC meeting</a:t>
            </a:r>
          </a:p>
          <a:p>
            <a:endParaRPr lang="en-US" sz="2000" dirty="0"/>
          </a:p>
          <a:p>
            <a:r>
              <a:rPr lang="en-US" sz="2000" dirty="0" smtClean="0"/>
              <a:t>Seeking consensus for some items and documenting alternatives</a:t>
            </a:r>
          </a:p>
          <a:p>
            <a:endParaRPr lang="en-US" sz="2000" dirty="0"/>
          </a:p>
          <a:p>
            <a:r>
              <a:rPr lang="en-US" sz="2000" dirty="0" smtClean="0"/>
              <a:t>Placing into new forms for next meeting</a:t>
            </a:r>
          </a:p>
          <a:p>
            <a:endParaRPr lang="en-US" sz="2000" dirty="0" smtClean="0"/>
          </a:p>
          <a:p>
            <a:r>
              <a:rPr lang="en-US" sz="2000" dirty="0" smtClean="0"/>
              <a:t>Any questions or concerns?</a:t>
            </a:r>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3485872035"/>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63A2377AB110F42B7B372FB8EF4570B" ma:contentTypeVersion="0" ma:contentTypeDescription="Create a new document." ma:contentTypeScope="" ma:versionID="673c3b80bdd78f53d029ffa560b18dd8">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E4AA658A-C103-45C1-832E-B28E7F58B3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E9AA12-8AF9-4AA6-90FE-24669859CDF3}">
  <ds:schemaRefs>
    <ds:schemaRef ds:uri="http://schemas.microsoft.com/office/2006/documentManagement/types"/>
    <ds:schemaRef ds:uri="http://schemas.microsoft.com/office/2006/metadata/properties"/>
    <ds:schemaRef ds:uri="http://purl.org/dc/terms/"/>
    <ds:schemaRef ds:uri="http://schemas.openxmlformats.org/package/2006/metadata/core-properties"/>
    <ds:schemaRef ds:uri="http://purl.org/dc/dcmitype/"/>
    <ds:schemaRef ds:uri="c34af464-7aa1-4edd-9be4-83dffc1cb926"/>
    <ds:schemaRef ds:uri="http://schemas.microsoft.com/office/infopath/2007/PartnerControl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1496</TotalTime>
  <Words>578</Words>
  <Application>Microsoft Office PowerPoint</Application>
  <PresentationFormat>On-screen Show (4:3)</PresentationFormat>
  <Paragraphs>120</Paragraphs>
  <Slides>9</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9</vt:i4>
      </vt:variant>
    </vt:vector>
  </HeadingPairs>
  <TitlesOfParts>
    <vt:vector size="14" baseType="lpstr">
      <vt:lpstr>Arial</vt:lpstr>
      <vt:lpstr>Calibri</vt:lpstr>
      <vt:lpstr>Times New Roman</vt:lpstr>
      <vt:lpstr>1_Custom Design</vt:lpstr>
      <vt:lpstr>Office Theme</vt:lpstr>
      <vt:lpstr>PowerPoint Presentation</vt:lpstr>
      <vt:lpstr>Antitrust Admonition</vt:lpstr>
      <vt:lpstr>Outline of RTCTF Update </vt:lpstr>
      <vt:lpstr>RTCTF Meeting Schedule</vt:lpstr>
      <vt:lpstr>ISO Lessons Learned Update</vt:lpstr>
      <vt:lpstr>RTCTF Review Process </vt:lpstr>
      <vt:lpstr>New Template for Approval Process</vt:lpstr>
      <vt:lpstr>Today’s Plan for Key Principles (KP)</vt:lpstr>
      <vt:lpstr>Summary and Questions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Mereness, Matt</cp:lastModifiedBy>
  <cp:revision>157</cp:revision>
  <cp:lastPrinted>2016-01-21T20:53:15Z</cp:lastPrinted>
  <dcterms:created xsi:type="dcterms:W3CDTF">2016-01-21T15:20:31Z</dcterms:created>
  <dcterms:modified xsi:type="dcterms:W3CDTF">2019-06-06T16:52:57Z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0x010100E63A2377AB110F42B7B372FB8EF4570B</vt:lpwstr>
  </property>
</Properties>
</file>