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85" r:id="rId7"/>
    <p:sldId id="288" r:id="rId8"/>
    <p:sldId id="287" r:id="rId9"/>
    <p:sldId id="293" r:id="rId10"/>
    <p:sldId id="291" r:id="rId11"/>
    <p:sldId id="292" r:id="rId12"/>
    <p:sldId id="294" r:id="rId13"/>
    <p:sldId id="29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4" d="100"/>
          <a:sy n="64" d="100"/>
        </p:scale>
        <p:origin x="1344"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June 7,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a:t>
            </a:r>
            <a:r>
              <a:rPr lang="en-US" sz="2000" dirty="0"/>
              <a:t>s</a:t>
            </a:r>
            <a:r>
              <a:rPr lang="en-US" sz="2000" dirty="0" smtClean="0"/>
              <a:t>chedule</a:t>
            </a:r>
          </a:p>
          <a:p>
            <a:pPr>
              <a:spcBef>
                <a:spcPts val="1000"/>
              </a:spcBef>
              <a:spcAft>
                <a:spcPts val="1000"/>
              </a:spcAft>
            </a:pPr>
            <a:r>
              <a:rPr lang="en-US" sz="2000" dirty="0"/>
              <a:t>ISO </a:t>
            </a:r>
            <a:r>
              <a:rPr lang="en-US" sz="2000" dirty="0" smtClean="0"/>
              <a:t>lessons </a:t>
            </a:r>
            <a:r>
              <a:rPr lang="en-US" sz="2000" dirty="0"/>
              <a:t>l</a:t>
            </a:r>
            <a:r>
              <a:rPr lang="en-US" sz="2000" dirty="0" smtClean="0"/>
              <a:t>earned </a:t>
            </a:r>
            <a:r>
              <a:rPr lang="en-US" sz="2000" dirty="0"/>
              <a:t>u</a:t>
            </a:r>
            <a:r>
              <a:rPr lang="en-US" sz="2000" dirty="0" smtClean="0"/>
              <a:t>pdate</a:t>
            </a:r>
            <a:endParaRPr lang="en-US" sz="2000" dirty="0"/>
          </a:p>
          <a:p>
            <a:pPr>
              <a:spcBef>
                <a:spcPts val="1000"/>
              </a:spcBef>
              <a:spcAft>
                <a:spcPts val="1000"/>
              </a:spcAft>
            </a:pPr>
            <a:r>
              <a:rPr lang="en-US" sz="2000" dirty="0" smtClean="0"/>
              <a:t>Reminder of review </a:t>
            </a:r>
            <a:r>
              <a:rPr lang="en-US" sz="2000" dirty="0"/>
              <a:t>p</a:t>
            </a:r>
            <a:r>
              <a:rPr lang="en-US" sz="2000" dirty="0" smtClean="0"/>
              <a:t>rocess</a:t>
            </a:r>
          </a:p>
          <a:p>
            <a:pPr>
              <a:spcBef>
                <a:spcPts val="1000"/>
              </a:spcBef>
              <a:spcAft>
                <a:spcPts val="1000"/>
              </a:spcAft>
            </a:pPr>
            <a:r>
              <a:rPr lang="en-US" sz="2000" dirty="0" smtClean="0"/>
              <a:t>New template for approval process</a:t>
            </a:r>
          </a:p>
          <a:p>
            <a:pPr>
              <a:spcBef>
                <a:spcPts val="1000"/>
              </a:spcBef>
              <a:spcAft>
                <a:spcPts val="1000"/>
              </a:spcAft>
            </a:pPr>
            <a:r>
              <a:rPr lang="en-US" sz="2000" dirty="0"/>
              <a:t>Today’s Plan for Key Principles </a:t>
            </a: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990600"/>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2133600" y="1656600"/>
            <a:ext cx="5334000" cy="3970318"/>
          </a:xfrm>
          <a:prstGeom prst="rect">
            <a:avLst/>
          </a:prstGeom>
          <a:noFill/>
          <a:ln>
            <a:solidFill>
              <a:schemeClr val="tx2"/>
            </a:solidFill>
          </a:ln>
        </p:spPr>
        <p:txBody>
          <a:bodyPr wrap="square" rtlCol="0">
            <a:spAutoFit/>
          </a:bodyPr>
          <a:lstStyle/>
          <a:p>
            <a:r>
              <a:rPr lang="en-US" strike="sngStrike" dirty="0" smtClean="0">
                <a:solidFill>
                  <a:schemeClr val="tx2"/>
                </a:solidFill>
              </a:rPr>
              <a:t>Tuesday, April 30</a:t>
            </a:r>
          </a:p>
          <a:p>
            <a:r>
              <a:rPr lang="en-US" strike="sngStrike" dirty="0" smtClean="0">
                <a:solidFill>
                  <a:schemeClr val="tx2"/>
                </a:solidFill>
              </a:rPr>
              <a:t>Monday, </a:t>
            </a:r>
            <a:r>
              <a:rPr lang="en-US" strike="sngStrike" dirty="0">
                <a:solidFill>
                  <a:schemeClr val="tx2"/>
                </a:solidFill>
              </a:rPr>
              <a:t>May </a:t>
            </a:r>
            <a:r>
              <a:rPr lang="en-US" strike="sngStrike" dirty="0" smtClean="0">
                <a:solidFill>
                  <a:schemeClr val="tx2"/>
                </a:solidFill>
              </a:rPr>
              <a:t>13</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7</a:t>
            </a:r>
            <a:endParaRPr lang="en-US" strike="sngStrike" dirty="0" smtClean="0">
              <a:solidFill>
                <a:srgbClr val="FF0000"/>
              </a:solidFill>
            </a:endParaRPr>
          </a:p>
          <a:p>
            <a:endParaRPr lang="en-US" dirty="0" smtClean="0">
              <a:solidFill>
                <a:schemeClr val="tx2"/>
              </a:solidFill>
            </a:endParaRPr>
          </a:p>
          <a:p>
            <a:r>
              <a:rPr lang="en-US" dirty="0" smtClean="0">
                <a:solidFill>
                  <a:schemeClr val="tx2"/>
                </a:solidFill>
              </a:rPr>
              <a:t>Friday, </a:t>
            </a:r>
            <a:r>
              <a:rPr lang="en-US" dirty="0">
                <a:solidFill>
                  <a:schemeClr val="tx2"/>
                </a:solidFill>
              </a:rPr>
              <a:t>June </a:t>
            </a:r>
            <a:r>
              <a:rPr lang="en-US" dirty="0" smtClean="0">
                <a:solidFill>
                  <a:schemeClr val="tx2"/>
                </a:solidFill>
              </a:rPr>
              <a:t>21</a:t>
            </a:r>
            <a:endParaRPr lang="en-US" dirty="0">
              <a:solidFill>
                <a:schemeClr val="tx2"/>
              </a:solidFill>
            </a:endParaRPr>
          </a:p>
          <a:p>
            <a:r>
              <a:rPr lang="en-US" dirty="0" smtClean="0">
                <a:solidFill>
                  <a:schemeClr val="tx2"/>
                </a:solidFill>
              </a:rPr>
              <a:t>Friday, </a:t>
            </a:r>
            <a:r>
              <a:rPr lang="en-US" dirty="0">
                <a:solidFill>
                  <a:schemeClr val="tx2"/>
                </a:solidFill>
              </a:rPr>
              <a:t>July 12 </a:t>
            </a:r>
            <a:r>
              <a:rPr lang="en-US" dirty="0" smtClean="0">
                <a:solidFill>
                  <a:schemeClr val="tx2"/>
                </a:solidFill>
              </a:rPr>
              <a:t>(Taylor site)</a:t>
            </a:r>
            <a:endParaRPr lang="en-US" dirty="0">
              <a:solidFill>
                <a:schemeClr val="tx2"/>
              </a:solidFill>
            </a:endParaRPr>
          </a:p>
          <a:p>
            <a:r>
              <a:rPr lang="en-US" dirty="0" smtClean="0">
                <a:solidFill>
                  <a:schemeClr val="tx2"/>
                </a:solidFill>
              </a:rPr>
              <a:t>Friday</a:t>
            </a:r>
            <a:r>
              <a:rPr lang="en-US" dirty="0">
                <a:solidFill>
                  <a:schemeClr val="tx2"/>
                </a:solidFill>
              </a:rPr>
              <a:t>, </a:t>
            </a:r>
            <a:r>
              <a:rPr lang="en-US" dirty="0" smtClean="0">
                <a:solidFill>
                  <a:schemeClr val="tx2"/>
                </a:solidFill>
              </a:rPr>
              <a:t>Aug. 9</a:t>
            </a:r>
            <a:endParaRPr lang="en-US" dirty="0">
              <a:solidFill>
                <a:schemeClr val="tx2"/>
              </a:solidFill>
            </a:endParaRPr>
          </a:p>
          <a:p>
            <a:r>
              <a:rPr lang="en-US" dirty="0">
                <a:solidFill>
                  <a:schemeClr val="tx2"/>
                </a:solidFill>
              </a:rPr>
              <a:t>Tuesday, </a:t>
            </a:r>
            <a:r>
              <a:rPr lang="en-US" dirty="0" smtClean="0">
                <a:solidFill>
                  <a:schemeClr val="tx2"/>
                </a:solidFill>
              </a:rPr>
              <a:t>Aug. 27</a:t>
            </a:r>
            <a:endParaRPr lang="en-US" dirty="0">
              <a:solidFill>
                <a:schemeClr val="tx2"/>
              </a:solidFill>
            </a:endParaRPr>
          </a:p>
          <a:p>
            <a:r>
              <a:rPr lang="en-US" dirty="0" smtClean="0">
                <a:solidFill>
                  <a:schemeClr val="tx2"/>
                </a:solidFill>
              </a:rPr>
              <a:t>Thursday, Sept. 19  (conflicts </a:t>
            </a:r>
            <a:r>
              <a:rPr lang="en-US" dirty="0">
                <a:solidFill>
                  <a:schemeClr val="tx2"/>
                </a:solidFill>
              </a:rPr>
              <a:t>with </a:t>
            </a:r>
            <a:r>
              <a:rPr lang="en-US" dirty="0" smtClean="0">
                <a:solidFill>
                  <a:schemeClr val="tx2"/>
                </a:solidFill>
              </a:rPr>
              <a:t>OWG)</a:t>
            </a:r>
            <a:endParaRPr lang="en-US" dirty="0">
              <a:solidFill>
                <a:schemeClr val="tx2"/>
              </a:solidFill>
            </a:endParaRPr>
          </a:p>
          <a:p>
            <a:r>
              <a:rPr lang="en-US" dirty="0" smtClean="0">
                <a:solidFill>
                  <a:schemeClr val="tx2"/>
                </a:solidFill>
              </a:rPr>
              <a:t>Monday</a:t>
            </a:r>
            <a:r>
              <a:rPr lang="en-US" dirty="0">
                <a:solidFill>
                  <a:schemeClr val="tx2"/>
                </a:solidFill>
              </a:rPr>
              <a:t>, </a:t>
            </a:r>
            <a:r>
              <a:rPr lang="en-US" dirty="0" smtClean="0">
                <a:solidFill>
                  <a:schemeClr val="tx2"/>
                </a:solidFill>
              </a:rPr>
              <a:t>Oct. 14</a:t>
            </a:r>
            <a:endParaRPr lang="en-US" dirty="0">
              <a:solidFill>
                <a:schemeClr val="tx2"/>
              </a:solidFill>
            </a:endParaRPr>
          </a:p>
          <a:p>
            <a:r>
              <a:rPr lang="en-US" dirty="0">
                <a:solidFill>
                  <a:schemeClr val="tx2"/>
                </a:solidFill>
              </a:rPr>
              <a:t>Wednesday, </a:t>
            </a:r>
            <a:r>
              <a:rPr lang="en-US" dirty="0" smtClean="0">
                <a:solidFill>
                  <a:schemeClr val="tx2"/>
                </a:solidFill>
              </a:rPr>
              <a:t>Oct. 30</a:t>
            </a:r>
            <a:endParaRPr lang="en-US" dirty="0">
              <a:solidFill>
                <a:schemeClr val="tx2"/>
              </a:solidFill>
            </a:endParaRPr>
          </a:p>
          <a:p>
            <a:r>
              <a:rPr lang="en-US" dirty="0" smtClean="0">
                <a:solidFill>
                  <a:schemeClr val="tx2"/>
                </a:solidFill>
              </a:rPr>
              <a:t>Tuesday, Nov. 19 (half of room 206)</a:t>
            </a:r>
            <a:endParaRPr lang="en-US" dirty="0">
              <a:solidFill>
                <a:schemeClr val="tx2"/>
              </a:solidFill>
            </a:endParaRPr>
          </a:p>
          <a:p>
            <a:r>
              <a:rPr lang="en-US" dirty="0" smtClean="0">
                <a:solidFill>
                  <a:schemeClr val="tx2"/>
                </a:solidFill>
              </a:rPr>
              <a:t>Tuesday</a:t>
            </a:r>
            <a:r>
              <a:rPr lang="en-US" dirty="0">
                <a:solidFill>
                  <a:schemeClr val="tx2"/>
                </a:solidFill>
              </a:rPr>
              <a:t>, </a:t>
            </a:r>
            <a:r>
              <a:rPr lang="en-US" dirty="0" smtClean="0">
                <a:solidFill>
                  <a:schemeClr val="tx2"/>
                </a:solidFill>
              </a:rPr>
              <a:t>Dec. 3 (half day after RMS)</a:t>
            </a:r>
            <a:endParaRPr lang="en-US" dirty="0">
              <a:solidFill>
                <a:schemeClr val="tx2"/>
              </a:solidFill>
            </a:endParaRPr>
          </a:p>
          <a:p>
            <a:r>
              <a:rPr lang="en-US" dirty="0">
                <a:solidFill>
                  <a:schemeClr val="tx2"/>
                </a:solidFill>
              </a:rPr>
              <a:t>Thursday, </a:t>
            </a:r>
            <a:r>
              <a:rPr lang="en-US" dirty="0" smtClean="0">
                <a:solidFill>
                  <a:schemeClr val="tx2"/>
                </a:solidFill>
              </a:rPr>
              <a:t>Dec. 19</a:t>
            </a:r>
            <a:endParaRPr lang="en-US" dirty="0">
              <a:solidFill>
                <a:schemeClr val="tx2"/>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ISO Lessons Learned Update</a:t>
            </a:r>
          </a:p>
        </p:txBody>
      </p:sp>
      <p:sp>
        <p:nvSpPr>
          <p:cNvPr id="3" name="Content Placeholder 2"/>
          <p:cNvSpPr>
            <a:spLocks noGrp="1"/>
          </p:cNvSpPr>
          <p:nvPr>
            <p:ph idx="1"/>
          </p:nvPr>
        </p:nvSpPr>
        <p:spPr>
          <a:xfrm>
            <a:off x="410361" y="990600"/>
            <a:ext cx="8534400" cy="5052221"/>
          </a:xfrm>
        </p:spPr>
        <p:txBody>
          <a:bodyPr/>
          <a:lstStyle/>
          <a:p>
            <a:pPr>
              <a:spcBef>
                <a:spcPts val="1000"/>
              </a:spcBef>
              <a:spcAft>
                <a:spcPts val="1000"/>
              </a:spcAft>
            </a:pPr>
            <a:r>
              <a:rPr lang="en-US" sz="1800" dirty="0" smtClean="0"/>
              <a:t>MP volunteers: Bill Barnes</a:t>
            </a:r>
            <a:r>
              <a:rPr lang="en-US" sz="1800" dirty="0"/>
              <a:t>, Ned </a:t>
            </a:r>
            <a:r>
              <a:rPr lang="en-US" sz="1800" dirty="0" err="1" smtClean="0"/>
              <a:t>Bonskowski</a:t>
            </a:r>
            <a:r>
              <a:rPr lang="en-US" sz="1800" dirty="0" smtClean="0"/>
              <a:t>, Clayton Greer, </a:t>
            </a:r>
            <a:r>
              <a:rPr lang="en-US" sz="1800" dirty="0"/>
              <a:t>Ian </a:t>
            </a:r>
            <a:r>
              <a:rPr lang="en-US" sz="1800" dirty="0" smtClean="0"/>
              <a:t>Haley, </a:t>
            </a:r>
            <a:r>
              <a:rPr lang="en-US" sz="1800" dirty="0" err="1" smtClean="0"/>
              <a:t>Marka</a:t>
            </a:r>
            <a:r>
              <a:rPr lang="en-US" sz="1800" dirty="0" smtClean="0"/>
              <a:t> Shaw and </a:t>
            </a:r>
            <a:r>
              <a:rPr lang="en-US" sz="1800" dirty="0" err="1" smtClean="0"/>
              <a:t>Resmi</a:t>
            </a:r>
            <a:r>
              <a:rPr lang="en-US" sz="1800" dirty="0" smtClean="0"/>
              <a:t> </a:t>
            </a:r>
            <a:r>
              <a:rPr lang="en-US" sz="1800" dirty="0" err="1" smtClean="0"/>
              <a:t>Surendran</a:t>
            </a:r>
            <a:endParaRPr lang="en-US" sz="1800" dirty="0" smtClean="0"/>
          </a:p>
          <a:p>
            <a:pPr>
              <a:spcBef>
                <a:spcPts val="1000"/>
              </a:spcBef>
              <a:spcAft>
                <a:spcPts val="1000"/>
              </a:spcAft>
            </a:pPr>
            <a:r>
              <a:rPr lang="en-US" sz="1800" dirty="0" smtClean="0"/>
              <a:t>Initial strawman below and meeting is tentatively June 25 (smaller group only).</a:t>
            </a:r>
          </a:p>
          <a:p>
            <a:pPr marL="400050" lvl="1" indent="0">
              <a:spcBef>
                <a:spcPts val="0"/>
              </a:spcBef>
              <a:buNone/>
            </a:pPr>
            <a:r>
              <a:rPr lang="en-US" sz="1400" dirty="0"/>
              <a:t>Propose two different ISOs to present (over the phone) at a regular </a:t>
            </a:r>
            <a:r>
              <a:rPr lang="en-US" sz="1400" dirty="0" smtClean="0"/>
              <a:t>RTCTF</a:t>
            </a:r>
          </a:p>
          <a:p>
            <a:pPr marL="400050" lvl="1" indent="0">
              <a:spcBef>
                <a:spcPts val="0"/>
              </a:spcBef>
              <a:buNone/>
            </a:pPr>
            <a:endParaRPr lang="en-US" sz="1400" u="sng" dirty="0"/>
          </a:p>
          <a:p>
            <a:pPr marL="400050" lvl="1" indent="0">
              <a:spcBef>
                <a:spcPts val="0"/>
              </a:spcBef>
              <a:buNone/>
            </a:pPr>
            <a:r>
              <a:rPr lang="en-US" sz="1400" u="sng" dirty="0" smtClean="0"/>
              <a:t>Outline </a:t>
            </a:r>
            <a:r>
              <a:rPr lang="en-US" sz="1400" u="sng" dirty="0"/>
              <a:t>of </a:t>
            </a:r>
            <a:r>
              <a:rPr lang="en-US" sz="1400" u="sng" dirty="0" smtClean="0"/>
              <a:t>discussion, 30-45 minutes</a:t>
            </a:r>
            <a:endParaRPr lang="en-US" sz="1400" u="sng" dirty="0"/>
          </a:p>
          <a:p>
            <a:pPr marL="685800" lvl="1">
              <a:spcBef>
                <a:spcPts val="0"/>
              </a:spcBef>
            </a:pPr>
            <a:r>
              <a:rPr lang="en-US" sz="1400" dirty="0" smtClean="0"/>
              <a:t>Intro </a:t>
            </a:r>
            <a:r>
              <a:rPr lang="en-US" sz="1400" dirty="0"/>
              <a:t>to your ISO market design (forward markets, day-ahead, intra-day, real-time) 3-4 </a:t>
            </a:r>
            <a:r>
              <a:rPr lang="en-US" sz="1400" dirty="0" smtClean="0"/>
              <a:t>slides</a:t>
            </a:r>
          </a:p>
          <a:p>
            <a:pPr marL="685800" lvl="1">
              <a:spcBef>
                <a:spcPts val="0"/>
              </a:spcBef>
            </a:pPr>
            <a:r>
              <a:rPr lang="en-US" sz="1400" dirty="0" smtClean="0"/>
              <a:t>Other </a:t>
            </a:r>
            <a:r>
              <a:rPr lang="en-US" sz="1400" dirty="0"/>
              <a:t>details of ISO design:</a:t>
            </a:r>
          </a:p>
          <a:p>
            <a:pPr marL="0" indent="0">
              <a:spcBef>
                <a:spcPts val="0"/>
              </a:spcBef>
              <a:buNone/>
            </a:pPr>
            <a:r>
              <a:rPr lang="en-US" sz="1400" dirty="0"/>
              <a:t>	</a:t>
            </a:r>
            <a:r>
              <a:rPr lang="en-US" sz="1400" dirty="0" smtClean="0"/>
              <a:t>   - What </a:t>
            </a:r>
            <a:r>
              <a:rPr lang="en-US" sz="1400" dirty="0"/>
              <a:t>A/S and Energy products are co-optimized?</a:t>
            </a:r>
          </a:p>
          <a:p>
            <a:pPr marL="0" indent="0">
              <a:spcBef>
                <a:spcPts val="0"/>
              </a:spcBef>
              <a:buNone/>
            </a:pPr>
            <a:r>
              <a:rPr lang="en-US" sz="1400" dirty="0"/>
              <a:t>	</a:t>
            </a:r>
            <a:r>
              <a:rPr lang="en-US" sz="1400" dirty="0" smtClean="0"/>
              <a:t>   - Any </a:t>
            </a:r>
            <a:r>
              <a:rPr lang="en-US" sz="1400" dirty="0"/>
              <a:t>products not co-optimized in Real-Time?</a:t>
            </a:r>
          </a:p>
          <a:p>
            <a:pPr marL="0" indent="0">
              <a:spcBef>
                <a:spcPts val="0"/>
              </a:spcBef>
              <a:buNone/>
            </a:pPr>
            <a:r>
              <a:rPr lang="en-US" sz="1400" dirty="0"/>
              <a:t>	</a:t>
            </a:r>
            <a:r>
              <a:rPr lang="en-US" sz="1400" dirty="0" smtClean="0"/>
              <a:t>   - Any </a:t>
            </a:r>
            <a:r>
              <a:rPr lang="en-US" sz="1400" dirty="0"/>
              <a:t>uplift issues presented by Real-Time Co-optimization?</a:t>
            </a:r>
          </a:p>
          <a:p>
            <a:pPr marL="0" indent="0">
              <a:spcBef>
                <a:spcPts val="0"/>
              </a:spcBef>
              <a:buNone/>
            </a:pPr>
            <a:r>
              <a:rPr lang="en-US" sz="1400" dirty="0"/>
              <a:t>	</a:t>
            </a:r>
            <a:r>
              <a:rPr lang="en-US" sz="1400" dirty="0" smtClean="0"/>
              <a:t>   - Are </a:t>
            </a:r>
            <a:r>
              <a:rPr lang="en-US" sz="1400" dirty="0"/>
              <a:t>there virtual offers for </a:t>
            </a:r>
            <a:r>
              <a:rPr lang="en-US" sz="1400" dirty="0" smtClean="0"/>
              <a:t>Ancillary </a:t>
            </a:r>
            <a:r>
              <a:rPr lang="en-US" sz="1400" dirty="0"/>
              <a:t>S</a:t>
            </a:r>
            <a:r>
              <a:rPr lang="en-US" sz="1400" dirty="0" smtClean="0"/>
              <a:t>ervices</a:t>
            </a:r>
            <a:r>
              <a:rPr lang="en-US" sz="1400" dirty="0"/>
              <a:t>?</a:t>
            </a:r>
          </a:p>
          <a:p>
            <a:pPr marL="0" indent="0">
              <a:spcBef>
                <a:spcPts val="0"/>
              </a:spcBef>
              <a:buNone/>
            </a:pPr>
            <a:r>
              <a:rPr lang="en-US" sz="1400" dirty="0"/>
              <a:t>	</a:t>
            </a:r>
            <a:r>
              <a:rPr lang="en-US" sz="1400" dirty="0" smtClean="0"/>
              <a:t>   - Are </a:t>
            </a:r>
            <a:r>
              <a:rPr lang="en-US" sz="1400" dirty="0"/>
              <a:t>A/S </a:t>
            </a:r>
            <a:r>
              <a:rPr lang="en-US" sz="1400" dirty="0" smtClean="0"/>
              <a:t>demand </a:t>
            </a:r>
            <a:r>
              <a:rPr lang="en-US" sz="1400" dirty="0"/>
              <a:t>curves part of the </a:t>
            </a:r>
            <a:r>
              <a:rPr lang="en-US" sz="1400" dirty="0" smtClean="0"/>
              <a:t>optimizations?</a:t>
            </a:r>
          </a:p>
          <a:p>
            <a:pPr marL="0" indent="0">
              <a:spcBef>
                <a:spcPts val="0"/>
              </a:spcBef>
              <a:buNone/>
            </a:pPr>
            <a:r>
              <a:rPr lang="en-US" sz="1400" dirty="0" smtClean="0"/>
              <a:t>	         If yes, can you describe/compare the offer caps and AS demand curves?</a:t>
            </a:r>
          </a:p>
          <a:p>
            <a:pPr marL="0" indent="0">
              <a:spcBef>
                <a:spcPts val="0"/>
              </a:spcBef>
              <a:buNone/>
            </a:pPr>
            <a:r>
              <a:rPr lang="en-US" sz="1400" dirty="0"/>
              <a:t>	</a:t>
            </a:r>
            <a:r>
              <a:rPr lang="en-US" sz="1400" dirty="0" smtClean="0"/>
              <a:t>   - How do you </a:t>
            </a:r>
            <a:r>
              <a:rPr lang="en-US" sz="1400" dirty="0"/>
              <a:t>ensure adequate capacity available in real-time (RUC or other </a:t>
            </a:r>
            <a:r>
              <a:rPr lang="en-US" sz="1400" dirty="0" smtClean="0"/>
              <a:t>market tool)?</a:t>
            </a:r>
            <a:endParaRPr lang="en-US" sz="1400" dirty="0"/>
          </a:p>
          <a:p>
            <a:pPr lvl="1">
              <a:spcBef>
                <a:spcPts val="0"/>
              </a:spcBef>
              <a:buFont typeface="Arial" panose="020B0604020202020204" pitchFamily="34" charset="0"/>
              <a:buChar char="‒"/>
            </a:pPr>
            <a:r>
              <a:rPr lang="en-US" sz="1400" dirty="0" smtClean="0"/>
              <a:t>Describe </a:t>
            </a:r>
            <a:r>
              <a:rPr lang="en-US" sz="1400" dirty="0"/>
              <a:t>when/why Real-Time Co-optimization implemented </a:t>
            </a:r>
            <a:endParaRPr lang="en-US" sz="1400" dirty="0" smtClean="0"/>
          </a:p>
          <a:p>
            <a:pPr lvl="1">
              <a:spcBef>
                <a:spcPts val="0"/>
              </a:spcBef>
              <a:buFont typeface="Arial" panose="020B0604020202020204" pitchFamily="34" charset="0"/>
              <a:buChar char="‒"/>
            </a:pPr>
            <a:r>
              <a:rPr lang="en-US" sz="1400" dirty="0" smtClean="0"/>
              <a:t>Any </a:t>
            </a:r>
            <a:r>
              <a:rPr lang="en-US" sz="1400" dirty="0"/>
              <a:t>issues that you had to address from implementation (or still need to address)?</a:t>
            </a:r>
          </a:p>
          <a:p>
            <a:pPr marL="0" indent="0">
              <a:spcBef>
                <a:spcPts val="0"/>
              </a:spcBef>
              <a:buNone/>
            </a:pPr>
            <a:r>
              <a:rPr lang="en-US" sz="1400" dirty="0" smtClean="0"/>
              <a:t> 	   - Operational </a:t>
            </a:r>
            <a:r>
              <a:rPr lang="en-US" sz="1400" dirty="0"/>
              <a:t>issues encountered and actions taken to address them </a:t>
            </a:r>
          </a:p>
          <a:p>
            <a:pPr lvl="1">
              <a:spcBef>
                <a:spcPts val="0"/>
              </a:spcBef>
              <a:buFont typeface="Arial" panose="020B0604020202020204" pitchFamily="34" charset="0"/>
              <a:buChar char="‒"/>
            </a:pPr>
            <a:r>
              <a:rPr lang="en-US" sz="1400" dirty="0" smtClean="0"/>
              <a:t>Any </a:t>
            </a:r>
            <a:r>
              <a:rPr lang="en-US" sz="1400" dirty="0"/>
              <a:t>tips/advice for ERCOT in implementing RTC?</a:t>
            </a:r>
          </a:p>
          <a:p>
            <a:pPr marL="0" indent="0">
              <a:spcBef>
                <a:spcPts val="0"/>
              </a:spcBef>
              <a:buNone/>
            </a:pP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364917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or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New Template for Approval Process</a:t>
            </a:r>
          </a:p>
        </p:txBody>
      </p:sp>
      <p:sp>
        <p:nvSpPr>
          <p:cNvPr id="3" name="Content Placeholder 2"/>
          <p:cNvSpPr>
            <a:spLocks noGrp="1"/>
          </p:cNvSpPr>
          <p:nvPr>
            <p:ph idx="1"/>
          </p:nvPr>
        </p:nvSpPr>
        <p:spPr>
          <a:xfrm>
            <a:off x="381000" y="990600"/>
            <a:ext cx="8534400" cy="5052221"/>
          </a:xfrm>
        </p:spPr>
        <p:txBody>
          <a:bodyPr/>
          <a:lstStyle/>
          <a:p>
            <a:pPr>
              <a:spcBef>
                <a:spcPts val="1000"/>
              </a:spcBef>
              <a:spcAft>
                <a:spcPts val="1000"/>
              </a:spcAft>
            </a:pPr>
            <a:r>
              <a:rPr lang="en-US" sz="2000" dirty="0" smtClean="0"/>
              <a:t>ERCOT staff and legal recognized the need for “bundling” the supporting information for the Key Principle Concepts</a:t>
            </a:r>
          </a:p>
          <a:p>
            <a:pPr lvl="1">
              <a:spcBef>
                <a:spcPts val="300"/>
              </a:spcBef>
              <a:spcAft>
                <a:spcPts val="300"/>
              </a:spcAft>
            </a:pPr>
            <a:r>
              <a:rPr lang="en-US" sz="1800" dirty="0" smtClean="0"/>
              <a:t>Principle </a:t>
            </a:r>
            <a:r>
              <a:rPr lang="en-US" sz="1800" dirty="0"/>
              <a:t>number and short name</a:t>
            </a:r>
          </a:p>
          <a:p>
            <a:pPr lvl="1">
              <a:spcBef>
                <a:spcPts val="300"/>
              </a:spcBef>
              <a:spcAft>
                <a:spcPts val="300"/>
              </a:spcAft>
            </a:pPr>
            <a:r>
              <a:rPr lang="en-US" sz="1800" dirty="0" smtClean="0"/>
              <a:t>Executive summary </a:t>
            </a:r>
            <a:r>
              <a:rPr lang="en-US" sz="1800" dirty="0"/>
              <a:t>of the issue (why </a:t>
            </a:r>
            <a:r>
              <a:rPr lang="en-US" sz="1800" dirty="0" smtClean="0"/>
              <a:t>it’s being </a:t>
            </a:r>
            <a:r>
              <a:rPr lang="en-US" sz="1800" dirty="0"/>
              <a:t>changed)</a:t>
            </a:r>
          </a:p>
          <a:p>
            <a:pPr lvl="1">
              <a:spcBef>
                <a:spcPts val="300"/>
              </a:spcBef>
              <a:spcAft>
                <a:spcPts val="300"/>
              </a:spcAft>
            </a:pPr>
            <a:r>
              <a:rPr lang="en-US" sz="1800" dirty="0"/>
              <a:t>Principle </a:t>
            </a:r>
            <a:r>
              <a:rPr lang="en-US" sz="1800" dirty="0" smtClean="0"/>
              <a:t>description</a:t>
            </a:r>
            <a:endParaRPr lang="en-US" sz="1800" dirty="0"/>
          </a:p>
          <a:p>
            <a:pPr lvl="1">
              <a:spcBef>
                <a:spcPts val="300"/>
              </a:spcBef>
              <a:spcAft>
                <a:spcPts val="300"/>
              </a:spcAft>
            </a:pPr>
            <a:r>
              <a:rPr lang="en-US" sz="1800" dirty="0"/>
              <a:t>RTCTF </a:t>
            </a:r>
            <a:r>
              <a:rPr lang="en-US" sz="1800" dirty="0" smtClean="0"/>
              <a:t>discussion (specify consensus/non-consensus items)</a:t>
            </a:r>
            <a:endParaRPr lang="en-US" sz="1800" dirty="0"/>
          </a:p>
          <a:p>
            <a:pPr lvl="1">
              <a:spcBef>
                <a:spcPts val="300"/>
              </a:spcBef>
              <a:spcAft>
                <a:spcPts val="300"/>
              </a:spcAft>
            </a:pPr>
            <a:r>
              <a:rPr lang="en-US" sz="1800" dirty="0"/>
              <a:t>TAC </a:t>
            </a:r>
            <a:r>
              <a:rPr lang="en-US" sz="1800" dirty="0" smtClean="0"/>
              <a:t>action </a:t>
            </a:r>
            <a:r>
              <a:rPr lang="en-US" sz="1800" dirty="0"/>
              <a:t>r</a:t>
            </a:r>
            <a:r>
              <a:rPr lang="en-US" sz="1800" dirty="0" smtClean="0"/>
              <a:t>equested / summary</a:t>
            </a:r>
            <a:endParaRPr lang="en-US" sz="1800" dirty="0"/>
          </a:p>
          <a:p>
            <a:pPr lvl="1">
              <a:spcBef>
                <a:spcPts val="300"/>
              </a:spcBef>
              <a:spcAft>
                <a:spcPts val="300"/>
              </a:spcAft>
            </a:pPr>
            <a:r>
              <a:rPr lang="en-US" sz="1800" dirty="0" smtClean="0"/>
              <a:t>ERCOT </a:t>
            </a:r>
            <a:r>
              <a:rPr lang="en-US" sz="1800" dirty="0"/>
              <a:t>o</a:t>
            </a:r>
            <a:r>
              <a:rPr lang="en-US" sz="1800" dirty="0" smtClean="0"/>
              <a:t>pinion</a:t>
            </a:r>
            <a:endParaRPr lang="en-US" sz="1800" dirty="0"/>
          </a:p>
          <a:p>
            <a:pPr lvl="1">
              <a:spcBef>
                <a:spcPts val="300"/>
              </a:spcBef>
              <a:spcAft>
                <a:spcPts val="300"/>
              </a:spcAft>
            </a:pPr>
            <a:r>
              <a:rPr lang="en-US" sz="1800" dirty="0"/>
              <a:t>Board </a:t>
            </a:r>
            <a:r>
              <a:rPr lang="en-US" sz="1800" dirty="0" smtClean="0"/>
              <a:t>action </a:t>
            </a:r>
            <a:r>
              <a:rPr lang="en-US" sz="1800" dirty="0"/>
              <a:t>r</a:t>
            </a:r>
            <a:r>
              <a:rPr lang="en-US" sz="1800" dirty="0" smtClean="0"/>
              <a:t>equested / summary</a:t>
            </a:r>
            <a:endParaRPr lang="en-US" sz="1800" dirty="0"/>
          </a:p>
          <a:p>
            <a:pPr lvl="1">
              <a:spcBef>
                <a:spcPts val="300"/>
              </a:spcBef>
              <a:spcAft>
                <a:spcPts val="300"/>
              </a:spcAft>
            </a:pPr>
            <a:r>
              <a:rPr lang="en-US" sz="1800" dirty="0"/>
              <a:t>Board </a:t>
            </a:r>
            <a:r>
              <a:rPr lang="en-US" sz="1800" dirty="0" smtClean="0"/>
              <a:t>action </a:t>
            </a:r>
            <a:r>
              <a:rPr lang="en-US" sz="1800" dirty="0"/>
              <a:t>s</a:t>
            </a:r>
            <a:r>
              <a:rPr lang="en-US" sz="1800" dirty="0" smtClean="0"/>
              <a:t>ummary</a:t>
            </a:r>
            <a:endParaRPr lang="en-US" sz="1800" dirty="0"/>
          </a:p>
          <a:p>
            <a:pPr lvl="1">
              <a:spcBef>
                <a:spcPts val="300"/>
              </a:spcBef>
              <a:spcAft>
                <a:spcPts val="300"/>
              </a:spcAft>
            </a:pPr>
            <a:r>
              <a:rPr lang="en-US" sz="1800" i="1" dirty="0" smtClean="0">
                <a:solidFill>
                  <a:srgbClr val="FF0000"/>
                </a:solidFill>
              </a:rPr>
              <a:t>Actual </a:t>
            </a:r>
            <a:r>
              <a:rPr lang="en-US" sz="1800" i="1" dirty="0">
                <a:solidFill>
                  <a:srgbClr val="FF0000"/>
                </a:solidFill>
              </a:rPr>
              <a:t>p</a:t>
            </a:r>
            <a:r>
              <a:rPr lang="en-US" sz="1800" i="1" dirty="0" smtClean="0">
                <a:solidFill>
                  <a:srgbClr val="FF0000"/>
                </a:solidFill>
              </a:rPr>
              <a:t>rinciple </a:t>
            </a:r>
            <a:r>
              <a:rPr lang="en-US" sz="1800" i="1" dirty="0">
                <a:solidFill>
                  <a:srgbClr val="FF0000"/>
                </a:solidFill>
              </a:rPr>
              <a:t>concepts and language</a:t>
            </a:r>
          </a:p>
          <a:p>
            <a:pPr lvl="1">
              <a:spcBef>
                <a:spcPts val="300"/>
              </a:spcBef>
              <a:spcAft>
                <a:spcPts val="300"/>
              </a:spcAft>
            </a:pPr>
            <a:r>
              <a:rPr lang="en-US" sz="1800" i="1" dirty="0">
                <a:solidFill>
                  <a:srgbClr val="FF0000"/>
                </a:solidFill>
              </a:rPr>
              <a:t>At bottom of </a:t>
            </a:r>
            <a:r>
              <a:rPr lang="en-US" sz="1800" i="1" dirty="0" smtClean="0">
                <a:solidFill>
                  <a:srgbClr val="FF0000"/>
                </a:solidFill>
              </a:rPr>
              <a:t>language, </a:t>
            </a:r>
            <a:r>
              <a:rPr lang="en-US" sz="1800" i="1" dirty="0">
                <a:solidFill>
                  <a:srgbClr val="FF0000"/>
                </a:solidFill>
              </a:rPr>
              <a:t>include previously approved items and future items</a:t>
            </a:r>
          </a:p>
          <a:p>
            <a:pPr lvl="1">
              <a:spcBef>
                <a:spcPts val="300"/>
              </a:spcBef>
              <a:spcAft>
                <a:spcPts val="300"/>
              </a:spcAft>
            </a:pPr>
            <a:r>
              <a:rPr lang="en-US" sz="1800" dirty="0" smtClean="0"/>
              <a:t>Applicable </a:t>
            </a:r>
            <a:r>
              <a:rPr lang="en-US" sz="1800" dirty="0"/>
              <a:t>p</a:t>
            </a:r>
            <a:r>
              <a:rPr lang="en-US" sz="1800" dirty="0" smtClean="0"/>
              <a:t>rotocol </a:t>
            </a:r>
            <a:r>
              <a:rPr lang="en-US" sz="1800" dirty="0"/>
              <a:t>s</a:t>
            </a:r>
            <a:r>
              <a:rPr lang="en-US" sz="1800" dirty="0" smtClean="0"/>
              <a:t>ections </a:t>
            </a:r>
            <a:r>
              <a:rPr lang="en-US" sz="1800" dirty="0"/>
              <a:t>to </a:t>
            </a:r>
            <a:r>
              <a:rPr lang="en-US" sz="1800" dirty="0" smtClean="0"/>
              <a:t>consider</a:t>
            </a:r>
            <a:endParaRPr lang="en-US" sz="1800" dirty="0"/>
          </a:p>
          <a:p>
            <a:pPr lvl="1">
              <a:spcBef>
                <a:spcPts val="300"/>
              </a:spcBef>
              <a:spcAft>
                <a:spcPts val="300"/>
              </a:spcAft>
            </a:pPr>
            <a:r>
              <a:rPr lang="en-US" sz="1800" dirty="0"/>
              <a:t>Impacted </a:t>
            </a:r>
            <a:r>
              <a:rPr lang="en-US" sz="1800" dirty="0" smtClean="0"/>
              <a:t>system/application </a:t>
            </a:r>
            <a:r>
              <a:rPr lang="en-US" sz="1800" dirty="0"/>
              <a:t>s</a:t>
            </a:r>
            <a:r>
              <a:rPr lang="en-US" sz="1800" dirty="0" smtClean="0"/>
              <a:t>ummary (</a:t>
            </a:r>
            <a:r>
              <a:rPr lang="en-US" sz="1800" dirty="0"/>
              <a:t>ERCOT and MP system)</a:t>
            </a:r>
          </a:p>
          <a:p>
            <a:pPr lvl="1">
              <a:spcBef>
                <a:spcPts val="0"/>
              </a:spcBef>
            </a:pPr>
            <a:endParaRPr lang="en-US" sz="2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681465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990600"/>
            <a:ext cx="8229600" cy="5052221"/>
          </a:xfrm>
        </p:spPr>
        <p:txBody>
          <a:bodyPr/>
          <a:lstStyle/>
          <a:p>
            <a:r>
              <a:rPr lang="en-US" sz="1800" dirty="0" smtClean="0"/>
              <a:t>Deep dive into draft </a:t>
            </a:r>
            <a:r>
              <a:rPr lang="en-US" sz="1800" dirty="0"/>
              <a:t>i</a:t>
            </a:r>
            <a:r>
              <a:rPr lang="en-US" sz="1800" dirty="0" smtClean="0"/>
              <a:t>ssues </a:t>
            </a:r>
            <a:r>
              <a:rPr lang="en-US" sz="1800" dirty="0"/>
              <a:t>l</a:t>
            </a:r>
            <a:r>
              <a:rPr lang="en-US" sz="1800" dirty="0" smtClean="0"/>
              <a:t>ist and schedule for KP (new item)</a:t>
            </a:r>
          </a:p>
          <a:p>
            <a:endParaRPr lang="en-US" sz="1000" dirty="0" smtClean="0"/>
          </a:p>
          <a:p>
            <a:r>
              <a:rPr lang="en-US" sz="1800" dirty="0" smtClean="0"/>
              <a:t>Third </a:t>
            </a:r>
            <a:r>
              <a:rPr lang="en-US" sz="1800" dirty="0"/>
              <a:t>set of meetings and possible consensus items</a:t>
            </a:r>
          </a:p>
          <a:p>
            <a:pPr lvl="1"/>
            <a:r>
              <a:rPr lang="en-US" sz="1600" dirty="0" smtClean="0"/>
              <a:t>KP 1.4 System Inputs into RTC</a:t>
            </a:r>
          </a:p>
          <a:p>
            <a:pPr lvl="2"/>
            <a:r>
              <a:rPr lang="en-US" sz="1400" dirty="0" smtClean="0"/>
              <a:t>Close to consensus?</a:t>
            </a:r>
          </a:p>
          <a:p>
            <a:pPr lvl="1"/>
            <a:r>
              <a:rPr lang="en-US" sz="1600" dirty="0" smtClean="0"/>
              <a:t>KP 1.5 Deploying Ancillary Services</a:t>
            </a:r>
          </a:p>
          <a:p>
            <a:pPr lvl="2"/>
            <a:r>
              <a:rPr lang="en-US" sz="1400" dirty="0" smtClean="0"/>
              <a:t>Shams input on Resource-specific deployment, other consensus items?</a:t>
            </a:r>
          </a:p>
          <a:p>
            <a:pPr lvl="1"/>
            <a:r>
              <a:rPr lang="en-US" sz="1600" dirty="0" smtClean="0"/>
              <a:t>KP 1.6 AS Imbalance Settlement</a:t>
            </a:r>
          </a:p>
          <a:p>
            <a:pPr lvl="2"/>
            <a:r>
              <a:rPr lang="en-US" sz="1400" dirty="0" smtClean="0"/>
              <a:t>Close to consensus?</a:t>
            </a:r>
          </a:p>
          <a:p>
            <a:pPr lvl="1"/>
            <a:r>
              <a:rPr lang="en-US" sz="1600" dirty="0" smtClean="0"/>
              <a:t>Note: </a:t>
            </a:r>
            <a:r>
              <a:rPr lang="en-US" sz="1600" dirty="0"/>
              <a:t>A</a:t>
            </a:r>
            <a:r>
              <a:rPr lang="en-US" sz="1600" dirty="0" smtClean="0"/>
              <a:t>fter this meeting, ERCOT will place in new format for June 21 final review</a:t>
            </a:r>
          </a:p>
          <a:p>
            <a:endParaRPr lang="en-US" sz="1000" dirty="0" smtClean="0"/>
          </a:p>
          <a:p>
            <a:r>
              <a:rPr lang="en-US" sz="1800" dirty="0" smtClean="0"/>
              <a:t>KP 3 RUC will be discussed with comments </a:t>
            </a:r>
            <a:r>
              <a:rPr lang="en-US" sz="1800" dirty="0"/>
              <a:t>(2</a:t>
            </a:r>
            <a:r>
              <a:rPr lang="en-US" sz="1800" baseline="30000" dirty="0"/>
              <a:t>nd</a:t>
            </a:r>
            <a:r>
              <a:rPr lang="en-US" sz="1800" dirty="0"/>
              <a:t> meeting)</a:t>
            </a:r>
          </a:p>
          <a:p>
            <a:pPr lvl="1"/>
            <a:r>
              <a:rPr lang="en-US" sz="1600" dirty="0" smtClean="0"/>
              <a:t>Market presentation and </a:t>
            </a:r>
            <a:r>
              <a:rPr lang="en-US" sz="1600" dirty="0" err="1" smtClean="0"/>
              <a:t>Sandip’s</a:t>
            </a:r>
            <a:r>
              <a:rPr lang="en-US" sz="1600" dirty="0" smtClean="0"/>
              <a:t> action item on NERC </a:t>
            </a:r>
            <a:r>
              <a:rPr lang="en-US" sz="1600" smtClean="0"/>
              <a:t>reserve requirements</a:t>
            </a:r>
            <a:endParaRPr lang="en-US" sz="1600" dirty="0" smtClean="0"/>
          </a:p>
          <a:p>
            <a:endParaRPr lang="en-US" sz="1000" dirty="0" smtClean="0"/>
          </a:p>
          <a:p>
            <a:r>
              <a:rPr lang="en-US" sz="1800" dirty="0" smtClean="0"/>
              <a:t>KP 4 SASM will be discussed (2</a:t>
            </a:r>
            <a:r>
              <a:rPr lang="en-US" sz="1800" baseline="30000" dirty="0" smtClean="0"/>
              <a:t>nd</a:t>
            </a:r>
            <a:r>
              <a:rPr lang="en-US" sz="1800" dirty="0" smtClean="0"/>
              <a:t> meeting)</a:t>
            </a:r>
          </a:p>
          <a:p>
            <a:endParaRPr lang="en-US" sz="1000" dirty="0" smtClean="0"/>
          </a:p>
          <a:p>
            <a:r>
              <a:rPr lang="en-US" sz="1800" dirty="0" smtClean="0"/>
              <a:t>KP 1.3 AS Offer Update discussion</a:t>
            </a:r>
          </a:p>
          <a:p>
            <a:endParaRPr lang="en-US" sz="2200" dirty="0"/>
          </a:p>
          <a:p>
            <a:pPr lvl="2"/>
            <a:endParaRPr lang="en-US" sz="1800" dirty="0" smtClean="0"/>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494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Summary and Questions</a:t>
            </a:r>
            <a:endParaRPr lang="en-US" sz="2400" dirty="0"/>
          </a:p>
        </p:txBody>
      </p:sp>
      <p:sp>
        <p:nvSpPr>
          <p:cNvPr id="3" name="Content Placeholder 2"/>
          <p:cNvSpPr>
            <a:spLocks noGrp="1"/>
          </p:cNvSpPr>
          <p:nvPr>
            <p:ph idx="1"/>
          </p:nvPr>
        </p:nvSpPr>
        <p:spPr>
          <a:xfrm>
            <a:off x="381000" y="990600"/>
            <a:ext cx="8458200" cy="5052221"/>
          </a:xfrm>
        </p:spPr>
        <p:txBody>
          <a:bodyPr/>
          <a:lstStyle/>
          <a:p>
            <a:r>
              <a:rPr lang="en-US" sz="2000" dirty="0" smtClean="0"/>
              <a:t>No voting items planned for the June TAC meeting</a:t>
            </a:r>
          </a:p>
          <a:p>
            <a:endParaRPr lang="en-US" sz="2000" dirty="0"/>
          </a:p>
          <a:p>
            <a:r>
              <a:rPr lang="en-US" sz="2000" dirty="0" smtClean="0"/>
              <a:t>Seeking consensus for some items and documenting alternatives</a:t>
            </a:r>
          </a:p>
          <a:p>
            <a:endParaRPr lang="en-US" sz="2000" dirty="0"/>
          </a:p>
          <a:p>
            <a:r>
              <a:rPr lang="en-US" sz="2000" dirty="0" smtClean="0"/>
              <a:t>Placing into new forms for next meeting</a:t>
            </a:r>
          </a:p>
          <a:p>
            <a:endParaRPr lang="en-US" sz="2000" dirty="0" smtClean="0"/>
          </a:p>
          <a:p>
            <a:r>
              <a:rPr lang="en-US" sz="2000" dirty="0" smtClean="0"/>
              <a:t>Any questions or concerns?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48587203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1496</TotalTime>
  <Words>578</Words>
  <Application>Microsoft Office PowerPoint</Application>
  <PresentationFormat>On-screen Show (4:3)</PresentationFormat>
  <Paragraphs>120</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ISO Lessons Learned Update</vt:lpstr>
      <vt:lpstr>RTCTF Review Process </vt:lpstr>
      <vt:lpstr>New Template for Approval Process</vt:lpstr>
      <vt:lpstr>Today’s Plan for Key Principles (KP)</vt:lpstr>
      <vt:lpstr>Summary and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157</cp:revision>
  <cp:lastPrinted>2016-01-21T20:53:15Z</cp:lastPrinted>
  <dcterms:created xsi:type="dcterms:W3CDTF">2016-01-21T15:20:31Z</dcterms:created>
  <dcterms:modified xsi:type="dcterms:W3CDTF">2019-06-06T16:52:57Z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