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312" r:id="rId7"/>
    <p:sldId id="311" r:id="rId8"/>
    <p:sldId id="286" r:id="rId9"/>
    <p:sldId id="308" r:id="rId10"/>
    <p:sldId id="301" r:id="rId11"/>
    <p:sldId id="309" r:id="rId12"/>
    <p:sldId id="310" r:id="rId13"/>
    <p:sldId id="30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362200"/>
            <a:ext cx="510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Follow Up Information Regarding AS Offer Structures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David Maggio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June 7, 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Acronyms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052221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Ancillary Service (AS)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Controllable Load Resource (CLR)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ERCOT Contingency Reserve Service (ECRS)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Nodal Protocol Revision Request (NPRR)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Non-Spinning Reserve Service (Non-Spin</a:t>
            </a:r>
            <a:r>
              <a:rPr lang="en-US" sz="1800" dirty="0" smtClean="0"/>
              <a:t>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Primary Frequency Response (PFR)</a:t>
            </a:r>
            <a:endParaRPr lang="en-US" sz="1800" dirty="0" smtClean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Qualified Scheduling Entity (QSE</a:t>
            </a:r>
            <a:r>
              <a:rPr lang="en-US" sz="1800" dirty="0" smtClean="0"/>
              <a:t>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Quick-Start Generation Resource (QSGR)</a:t>
            </a:r>
            <a:endParaRPr lang="en-US" sz="1800" dirty="0" smtClean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Real-Time Co-optimization (RTC)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Regulation Down Service (</a:t>
            </a:r>
            <a:r>
              <a:rPr lang="en-US" sz="1800" dirty="0" err="1" smtClean="0"/>
              <a:t>Reg</a:t>
            </a:r>
            <a:r>
              <a:rPr lang="en-US" sz="1800" dirty="0" smtClean="0"/>
              <a:t>-Down)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Regulation Up Service (</a:t>
            </a:r>
            <a:r>
              <a:rPr lang="en-US" sz="1800" dirty="0" err="1" smtClean="0"/>
              <a:t>Reg</a:t>
            </a:r>
            <a:r>
              <a:rPr lang="en-US" sz="1800" dirty="0" smtClean="0"/>
              <a:t>-Up)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Responsive Reserve Service (RRS)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Under-Frequency Relay (UFR)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8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391400" cy="4823621"/>
          </a:xfrm>
        </p:spPr>
        <p:txBody>
          <a:bodyPr/>
          <a:lstStyle/>
          <a:p>
            <a:r>
              <a:rPr lang="en-US" sz="2000" dirty="0" smtClean="0"/>
              <a:t>During previous meetings on the AS Offer structure, there was confusion on how NPRR 863 will affect the current structure.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Given the discussion and identified dependencies, we’re going to pause on development of the RTC principle concepts for AS Offer structure for now.</a:t>
            </a:r>
          </a:p>
          <a:p>
            <a:endParaRPr lang="en-US" sz="2000" dirty="0"/>
          </a:p>
          <a:p>
            <a:r>
              <a:rPr lang="en-US" sz="2000" dirty="0" smtClean="0"/>
              <a:t>This material should provide useful context for when the topic is reinitiated later in the year.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9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Today’s AS Offer Structure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62584"/>
            <a:ext cx="8236277" cy="5052221"/>
          </a:xfrm>
        </p:spPr>
        <p:txBody>
          <a:bodyPr/>
          <a:lstStyle/>
          <a:p>
            <a:r>
              <a:rPr lang="en-US" sz="1600" dirty="0" smtClean="0"/>
              <a:t>A </a:t>
            </a:r>
            <a:r>
              <a:rPr lang="en-US" sz="1600" dirty="0"/>
              <a:t>set of data applicable to </a:t>
            </a:r>
            <a:r>
              <a:rPr lang="en-US" sz="1600" dirty="0" smtClean="0"/>
              <a:t>the entire submission:</a:t>
            </a:r>
          </a:p>
          <a:p>
            <a:pPr lvl="1"/>
            <a:r>
              <a:rPr lang="en-US" sz="1400" dirty="0" smtClean="0"/>
              <a:t>QSE </a:t>
            </a:r>
            <a:r>
              <a:rPr lang="en-US" sz="1400" dirty="0"/>
              <a:t>s</a:t>
            </a:r>
            <a:r>
              <a:rPr lang="en-US" sz="1400" dirty="0" smtClean="0"/>
              <a:t>hort </a:t>
            </a:r>
            <a:r>
              <a:rPr lang="en-US" sz="1400" dirty="0"/>
              <a:t>n</a:t>
            </a:r>
            <a:r>
              <a:rPr lang="en-US" sz="1400" dirty="0" smtClean="0"/>
              <a:t>ame</a:t>
            </a:r>
            <a:endParaRPr lang="en-US" sz="1400" dirty="0"/>
          </a:p>
          <a:p>
            <a:pPr lvl="1"/>
            <a:r>
              <a:rPr lang="en-US" sz="1400" dirty="0" smtClean="0"/>
              <a:t>­Resource </a:t>
            </a:r>
            <a:r>
              <a:rPr lang="en-US" sz="1400" dirty="0"/>
              <a:t>ID (includes </a:t>
            </a:r>
            <a:r>
              <a:rPr lang="en-US" sz="1400" dirty="0" smtClean="0"/>
              <a:t>mode/configuration</a:t>
            </a:r>
            <a:r>
              <a:rPr lang="en-US" sz="1400" dirty="0"/>
              <a:t>)</a:t>
            </a:r>
          </a:p>
          <a:p>
            <a:pPr lvl="1"/>
            <a:r>
              <a:rPr lang="en-US" sz="1400" dirty="0" smtClean="0"/>
              <a:t>­Combined </a:t>
            </a:r>
            <a:r>
              <a:rPr lang="en-US" sz="1400" dirty="0"/>
              <a:t>c</a:t>
            </a:r>
            <a:r>
              <a:rPr lang="en-US" sz="1400" dirty="0" smtClean="0"/>
              <a:t>ycle plant </a:t>
            </a:r>
            <a:r>
              <a:rPr lang="en-US" sz="1400" dirty="0"/>
              <a:t>n</a:t>
            </a:r>
            <a:r>
              <a:rPr lang="en-US" sz="1400" dirty="0" smtClean="0"/>
              <a:t>ame </a:t>
            </a:r>
            <a:r>
              <a:rPr lang="en-US" sz="1400" dirty="0"/>
              <a:t>(required for </a:t>
            </a:r>
            <a:r>
              <a:rPr lang="en-US" sz="1400" dirty="0" smtClean="0"/>
              <a:t>combined </a:t>
            </a:r>
            <a:r>
              <a:rPr lang="en-US" sz="1400" dirty="0"/>
              <a:t>c</a:t>
            </a:r>
            <a:r>
              <a:rPr lang="en-US" sz="1400" dirty="0" smtClean="0"/>
              <a:t>ycle </a:t>
            </a:r>
            <a:r>
              <a:rPr lang="en-US" sz="1400" dirty="0"/>
              <a:t>Resources only)</a:t>
            </a:r>
          </a:p>
          <a:p>
            <a:pPr lvl="1"/>
            <a:r>
              <a:rPr lang="en-US" sz="1400" dirty="0" smtClean="0"/>
              <a:t>­Non-Controllable </a:t>
            </a:r>
            <a:r>
              <a:rPr lang="en-US" sz="1400" dirty="0"/>
              <a:t>Load flag (true/false indicating UFR or CLR, required for </a:t>
            </a:r>
            <a:r>
              <a:rPr lang="en-US" sz="1400" dirty="0" smtClean="0"/>
              <a:t>CLR only</a:t>
            </a:r>
            <a:r>
              <a:rPr lang="en-US" sz="1400" dirty="0"/>
              <a:t>)</a:t>
            </a:r>
          </a:p>
          <a:p>
            <a:pPr lvl="1"/>
            <a:r>
              <a:rPr lang="en-US" sz="1400" dirty="0" smtClean="0"/>
              <a:t>­Expiration date/time</a:t>
            </a:r>
            <a:endParaRPr lang="en-US" sz="1400" dirty="0"/>
          </a:p>
          <a:p>
            <a:pPr lvl="1"/>
            <a:endParaRPr lang="en-US" sz="1400" dirty="0"/>
          </a:p>
          <a:p>
            <a:pPr lvl="0"/>
            <a:r>
              <a:rPr lang="en-US" sz="1600" dirty="0"/>
              <a:t>One or more sets of data applicable to separate periods of time in the day:</a:t>
            </a:r>
          </a:p>
          <a:p>
            <a:pPr lvl="1"/>
            <a:r>
              <a:rPr lang="en-US" sz="1400" dirty="0"/>
              <a:t>Start </a:t>
            </a:r>
            <a:r>
              <a:rPr lang="en-US" sz="1400" dirty="0" smtClean="0"/>
              <a:t>date/hour</a:t>
            </a:r>
            <a:endParaRPr lang="en-US" sz="1400" dirty="0"/>
          </a:p>
          <a:p>
            <a:pPr lvl="1"/>
            <a:r>
              <a:rPr lang="en-US" sz="1400" dirty="0"/>
              <a:t>End </a:t>
            </a:r>
            <a:r>
              <a:rPr lang="en-US" sz="1400" dirty="0" smtClean="0"/>
              <a:t>date/hour</a:t>
            </a:r>
            <a:endParaRPr lang="en-US" sz="1400" dirty="0"/>
          </a:p>
          <a:p>
            <a:pPr lvl="1"/>
            <a:r>
              <a:rPr lang="en-US" sz="1400" dirty="0"/>
              <a:t>Up to </a:t>
            </a:r>
            <a:r>
              <a:rPr lang="en-US" sz="1400" b="1" dirty="0"/>
              <a:t>5</a:t>
            </a:r>
            <a:r>
              <a:rPr lang="en-US" sz="1400" dirty="0" smtClean="0"/>
              <a:t> </a:t>
            </a:r>
            <a:r>
              <a:rPr lang="en-US" sz="1400" dirty="0"/>
              <a:t>capacity amounts (in MW) for an AS category (</a:t>
            </a:r>
            <a:r>
              <a:rPr lang="en-US" sz="1400" b="1" dirty="0"/>
              <a:t>“</a:t>
            </a:r>
            <a:r>
              <a:rPr lang="en-US" sz="1400" b="1" dirty="0" smtClean="0"/>
              <a:t>Online </a:t>
            </a:r>
            <a:r>
              <a:rPr lang="en-US" sz="1400" b="1" dirty="0"/>
              <a:t>Reserves</a:t>
            </a:r>
            <a:r>
              <a:rPr lang="en-US" sz="1400" b="1" dirty="0" smtClean="0"/>
              <a:t>” </a:t>
            </a:r>
            <a:r>
              <a:rPr lang="en-US" sz="1400" dirty="0" smtClean="0"/>
              <a:t>- includes </a:t>
            </a:r>
            <a:r>
              <a:rPr lang="en-US" sz="1400" dirty="0"/>
              <a:t>RRS, </a:t>
            </a:r>
            <a:r>
              <a:rPr lang="en-US" sz="1400" dirty="0" err="1"/>
              <a:t>Reg</a:t>
            </a:r>
            <a:r>
              <a:rPr lang="en-US" sz="1400" dirty="0"/>
              <a:t>-Up, </a:t>
            </a:r>
            <a:r>
              <a:rPr lang="en-US" sz="1400" dirty="0" smtClean="0"/>
              <a:t>Online </a:t>
            </a:r>
            <a:r>
              <a:rPr lang="en-US" sz="1400" dirty="0"/>
              <a:t>Non-spin; </a:t>
            </a:r>
            <a:r>
              <a:rPr lang="en-US" sz="1400" b="1" dirty="0"/>
              <a:t>“Regulation-Down”</a:t>
            </a:r>
            <a:r>
              <a:rPr lang="en-US" sz="1400" dirty="0"/>
              <a:t>; and </a:t>
            </a:r>
            <a:r>
              <a:rPr lang="en-US" sz="1400" b="1" dirty="0"/>
              <a:t>“Non-Spin Offline”</a:t>
            </a:r>
            <a:r>
              <a:rPr lang="en-US" sz="1400" dirty="0"/>
              <a:t> – Resources must be qualified to provide the AS </a:t>
            </a:r>
            <a:r>
              <a:rPr lang="en-US" sz="1400" dirty="0" smtClean="0"/>
              <a:t>type, </a:t>
            </a:r>
            <a:r>
              <a:rPr lang="en-US" sz="1400" dirty="0"/>
              <a:t>and Load Resources qualified for </a:t>
            </a:r>
            <a:r>
              <a:rPr lang="en-US" sz="1400" dirty="0" smtClean="0"/>
              <a:t>Non-Spin </a:t>
            </a:r>
            <a:r>
              <a:rPr lang="en-US" sz="1400" dirty="0"/>
              <a:t>cannot submit </a:t>
            </a:r>
            <a:r>
              <a:rPr lang="en-US" sz="1400" dirty="0" smtClean="0"/>
              <a:t>Non-Spin Offline)</a:t>
            </a:r>
            <a:endParaRPr lang="en-US" sz="1400" dirty="0"/>
          </a:p>
          <a:p>
            <a:pPr lvl="1"/>
            <a:r>
              <a:rPr lang="en-US" sz="1400" dirty="0"/>
              <a:t>A price associated with each AS type for each capacity amount, if offered for that capacity</a:t>
            </a:r>
          </a:p>
          <a:p>
            <a:pPr lvl="1"/>
            <a:r>
              <a:rPr lang="en-US" sz="1400" dirty="0" smtClean="0"/>
              <a:t>Fixed/variable </a:t>
            </a:r>
            <a:r>
              <a:rPr lang="en-US" sz="1400" dirty="0"/>
              <a:t>quantity block indicator, for each capacity amount </a:t>
            </a:r>
            <a:r>
              <a:rPr lang="en-US" sz="1400" dirty="0" smtClean="0"/>
              <a:t>(only Load Resources can </a:t>
            </a:r>
            <a:r>
              <a:rPr lang="en-US" sz="1400" dirty="0"/>
              <a:t>indicate </a:t>
            </a:r>
            <a:r>
              <a:rPr lang="en-US" sz="1400" dirty="0" smtClean="0"/>
              <a:t>fixed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Multi-hour </a:t>
            </a:r>
            <a:r>
              <a:rPr lang="en-US" sz="1400" dirty="0" smtClean="0"/>
              <a:t>indicator</a:t>
            </a:r>
            <a:endParaRPr lang="en-US" sz="14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59328" y="6215390"/>
            <a:ext cx="5084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Market Submission Validation Rules V1.0 (ERCOT MIS Secure Area)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589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895600"/>
            <a:ext cx="1828800" cy="15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1312" y="838200"/>
            <a:ext cx="1979007" cy="30777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cap="small" dirty="0">
                <a:solidFill>
                  <a:prstClr val="black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Current </a:t>
            </a:r>
            <a:r>
              <a:rPr lang="en-US" sz="1100" b="1" cap="small" dirty="0">
                <a:solidFill>
                  <a:prstClr val="black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Framework</a:t>
            </a:r>
            <a:endParaRPr lang="en-US" sz="1400" b="1" cap="small" dirty="0">
              <a:solidFill>
                <a:prstClr val="black"/>
              </a:solidFill>
              <a:ea typeface="TradeGothic LT Bold" panose="020B0706030503020504" pitchFamily="34" charset="0"/>
              <a:cs typeface="Arial" panose="020B0604020202020204" pitchFamily="34" charset="0"/>
            </a:endParaRPr>
          </a:p>
        </p:txBody>
      </p:sp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AS Framework </a:t>
            </a:r>
            <a:r>
              <a:rPr lang="en-US" sz="2400" dirty="0"/>
              <a:t>Changes </a:t>
            </a:r>
            <a:r>
              <a:rPr lang="en-US" sz="2400" dirty="0" smtClean="0"/>
              <a:t>under NPRR 863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407637" y="1165174"/>
            <a:ext cx="6526090" cy="4778425"/>
          </a:xfrm>
          <a:prstGeom prst="rect">
            <a:avLst/>
          </a:prstGeom>
          <a:solidFill>
            <a:srgbClr val="CC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209800" y="1230180"/>
            <a:ext cx="0" cy="458319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082860" y="1784450"/>
            <a:ext cx="3756340" cy="1931404"/>
          </a:xfrm>
          <a:prstGeom prst="rect">
            <a:avLst/>
          </a:prstGeom>
          <a:noFill/>
          <a:ln w="444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41148" rIns="75438" bIns="41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u="sng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FFR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Triggered at 59.85 Hz and full response in 15 cycles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Once deployed, sustain for up to 15 mins. Once recalled, restore within 15 </a:t>
            </a:r>
            <a:r>
              <a:rPr lang="en-US" sz="900" dirty="0" smtClean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mins</a:t>
            </a:r>
            <a:endParaRPr lang="en-US" sz="400" b="1" u="sng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900" b="1" u="sng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PFR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PFR capable capacity reserved on generators or Controllable Load Resources (CLR)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Minimum 1,150 MW must be provided by resources capable of </a:t>
            </a:r>
            <a:r>
              <a:rPr lang="en-US" sz="900" kern="0" dirty="0" smtClean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PFR</a:t>
            </a:r>
            <a:endParaRPr lang="en-US" sz="400" kern="0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900" b="1" u="sng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Load Resources on UFR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Triggered at 59.70 Hz and full response in 30 cycles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Sustain until recalled. Once recalled, restore within 3 hours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Beyond the minimum PFR, up to 60% of total RRS can come from Load Resources on UFR or FFR.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079982" y="3784532"/>
            <a:ext cx="3759218" cy="1244668"/>
          </a:xfrm>
          <a:prstGeom prst="rect">
            <a:avLst/>
          </a:prstGeom>
          <a:noFill/>
          <a:ln w="444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41148" rIns="75438" bIns="41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b="1" u="sng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Generation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Online or offline capacity that can be converted to energy within 10 minutes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Dispatched by </a:t>
            </a:r>
            <a:r>
              <a:rPr lang="en-US" sz="900" dirty="0" smtClean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SCED</a:t>
            </a:r>
            <a:endParaRPr lang="en-US" sz="500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Load Resources (UFR not required)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Up to 50% of ECRS capacity can come from Load Resources with or without UFR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en-US" sz="900" kern="0" dirty="0" smtClean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Must </a:t>
            </a: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respond within 10 minutes. Restoration within 3 hours</a:t>
            </a:r>
            <a:endParaRPr lang="en-US" sz="600" b="1" u="sng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Connector 73"/>
          <p:cNvCxnSpPr>
            <a:endCxn id="49" idx="1"/>
          </p:cNvCxnSpPr>
          <p:nvPr/>
        </p:nvCxnSpPr>
        <p:spPr>
          <a:xfrm flipV="1">
            <a:off x="4760037" y="2750152"/>
            <a:ext cx="322823" cy="26146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648200" y="4478473"/>
            <a:ext cx="397031" cy="20747"/>
          </a:xfrm>
          <a:prstGeom prst="line">
            <a:avLst/>
          </a:prstGeom>
          <a:ln w="34925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609902" y="2514720"/>
            <a:ext cx="2115419" cy="1048488"/>
          </a:xfrm>
          <a:prstGeom prst="rect">
            <a:avLst/>
          </a:prstGeom>
          <a:solidFill>
            <a:schemeClr val="bg1"/>
          </a:solidFill>
          <a:ln w="952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8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83425" y="2870296"/>
            <a:ext cx="1989809" cy="253007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38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Load Resources on UFR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680832" y="3143243"/>
            <a:ext cx="1992636" cy="2530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Primary Frequency Response (PFR)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682159" y="2590800"/>
            <a:ext cx="1989809" cy="2530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38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Fast Frequency Response (FFR)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12898" y="4121312"/>
            <a:ext cx="2105406" cy="819048"/>
          </a:xfrm>
          <a:prstGeom prst="rect">
            <a:avLst/>
          </a:prstGeom>
          <a:solidFill>
            <a:schemeClr val="bg1"/>
          </a:solidFill>
          <a:ln w="952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8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75185" y="3784532"/>
            <a:ext cx="2177870" cy="336115"/>
          </a:xfrm>
          <a:prstGeom prst="rect">
            <a:avLst/>
          </a:prstGeom>
          <a:solidFill>
            <a:srgbClr val="FF8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cap="small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ERCOT Contingency Reserve Service (ECRS)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677339" y="4473730"/>
            <a:ext cx="1991132" cy="284633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Load Resources </a:t>
            </a:r>
            <a:br>
              <a:rPr lang="en-US" sz="900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may or may not be on UFR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680834" y="4183839"/>
            <a:ext cx="1991132" cy="2530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38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10 minute ramp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2438401"/>
            <a:ext cx="1828800" cy="457200"/>
          </a:xfrm>
          <a:prstGeom prst="rect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Responsive Reserve </a:t>
            </a:r>
            <a:r>
              <a:rPr lang="en-US" sz="1200" b="1" cap="small" dirty="0" smtClean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Service (RRS)</a:t>
            </a:r>
            <a:endParaRPr lang="en-US" sz="1200" b="1" cap="small" dirty="0">
              <a:solidFill>
                <a:srgbClr val="FFFFFF"/>
              </a:solidFill>
              <a:ea typeface="TradeGothic LT Bold" panose="020B07060305030205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2971800"/>
            <a:ext cx="1676399" cy="12157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28582" indent="-128582">
              <a:buFontTx/>
              <a:buAutoNum type="arabicPeriod"/>
            </a:pPr>
            <a:r>
              <a:rPr lang="en-US" sz="10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Primary Frequency Response</a:t>
            </a:r>
          </a:p>
          <a:p>
            <a:pPr marL="257162" indent="-257162">
              <a:buFontTx/>
              <a:buAutoNum type="arabicPeriod"/>
            </a:pPr>
            <a:endParaRPr lang="en-US" sz="400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128582" indent="-128582">
              <a:buFontTx/>
              <a:buAutoNum type="arabicPeriod"/>
            </a:pPr>
            <a:r>
              <a:rPr lang="en-US" sz="10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Load Resources on Under Frequency Relay (UFR)</a:t>
            </a:r>
          </a:p>
          <a:p>
            <a:pPr marL="257162" indent="-257162">
              <a:buFontTx/>
              <a:buAutoNum type="arabicPeriod"/>
            </a:pPr>
            <a:endParaRPr lang="en-US" sz="400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pPr marL="128582" indent="-128582">
              <a:buFontTx/>
              <a:buAutoNum type="arabicPeriod"/>
            </a:pPr>
            <a:r>
              <a:rPr lang="en-US" sz="100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10 minute ramp</a:t>
            </a:r>
          </a:p>
          <a:p>
            <a:pPr marL="257162" indent="-257162">
              <a:buFontTx/>
              <a:buAutoNum type="arabicPeriod"/>
            </a:pPr>
            <a:endParaRPr lang="en-US" sz="500" dirty="0">
              <a:solidFill>
                <a:prstClr val="black"/>
              </a:solidFill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63621" y="4191000"/>
            <a:ext cx="1765773" cy="17388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i="1" dirty="0">
                <a:solidFill>
                  <a:srgbClr val="FFFFFF"/>
                </a:solidFill>
              </a:rPr>
              <a:t>2,300 to 3,200 </a:t>
            </a:r>
            <a:r>
              <a:rPr lang="en-US" sz="1000" b="1" i="1" dirty="0" smtClean="0">
                <a:solidFill>
                  <a:srgbClr val="FFFFFF"/>
                </a:solidFill>
              </a:rPr>
              <a:t>MW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80174" y="1350347"/>
            <a:ext cx="3759026" cy="303878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solidFill>
                  <a:srgbClr val="00ACC8"/>
                </a:solidFill>
                <a:ea typeface="TradeGothic LT Bold" panose="020B0706030503020504" pitchFamily="34" charset="0"/>
              </a:rPr>
              <a:t>No Change</a:t>
            </a:r>
          </a:p>
        </p:txBody>
      </p:sp>
      <p:cxnSp>
        <p:nvCxnSpPr>
          <p:cNvPr id="28" name="Straight Connector 27"/>
          <p:cNvCxnSpPr>
            <a:endCxn id="20" idx="1"/>
          </p:cNvCxnSpPr>
          <p:nvPr/>
        </p:nvCxnSpPr>
        <p:spPr>
          <a:xfrm flipV="1">
            <a:off x="4449535" y="1502286"/>
            <a:ext cx="630639" cy="3572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90800" y="1295400"/>
            <a:ext cx="2173986" cy="3394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>
                <a:solidFill>
                  <a:srgbClr val="FFFFFF"/>
                </a:solidFill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447800"/>
            <a:ext cx="1828800" cy="4167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>
                <a:solidFill>
                  <a:srgbClr val="FFFFFF"/>
                </a:solidFill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28600" y="1788316"/>
            <a:ext cx="18288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i="1" dirty="0">
                <a:solidFill>
                  <a:srgbClr val="FFFFFF"/>
                </a:solidFill>
              </a:rPr>
              <a:t>157 to 687 </a:t>
            </a:r>
            <a:r>
              <a:rPr lang="en-US" sz="1000" b="1" i="1" dirty="0" smtClean="0">
                <a:solidFill>
                  <a:srgbClr val="FFFFFF"/>
                </a:solidFill>
              </a:rPr>
              <a:t>MW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590800" y="1600200"/>
            <a:ext cx="2173986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b="1" i="1" dirty="0">
                <a:solidFill>
                  <a:srgbClr val="FFFFFF"/>
                </a:solidFill>
              </a:rPr>
              <a:t>157 to 687 </a:t>
            </a:r>
            <a:r>
              <a:rPr lang="en-US" sz="1050" b="1" i="1" dirty="0" smtClean="0">
                <a:solidFill>
                  <a:srgbClr val="FFFFFF"/>
                </a:solidFill>
              </a:rPr>
              <a:t>MW</a:t>
            </a:r>
            <a:endParaRPr lang="en-US" sz="1050" b="1" i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591049" y="3407519"/>
            <a:ext cx="2159933" cy="17388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i="1" dirty="0">
                <a:solidFill>
                  <a:srgbClr val="FFFFFF"/>
                </a:solidFill>
              </a:rPr>
              <a:t>2,300 to 3,200 </a:t>
            </a:r>
            <a:r>
              <a:rPr lang="en-US" sz="1000" b="1" i="1" dirty="0" smtClean="0">
                <a:solidFill>
                  <a:srgbClr val="FFFFFF"/>
                </a:solidFill>
              </a:rPr>
              <a:t>MW 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609901" y="4779119"/>
            <a:ext cx="2116576" cy="173881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438" tIns="41148" rIns="75438" bIns="41148" rtlCol="0" anchor="t"/>
          <a:lstStyle/>
          <a:p>
            <a:pPr algn="ctr"/>
            <a:r>
              <a:rPr lang="en-US" sz="1000" b="1" i="1" dirty="0">
                <a:solidFill>
                  <a:srgbClr val="FFFFFF"/>
                </a:solidFill>
              </a:rPr>
              <a:t>508 to 1,644 </a:t>
            </a:r>
            <a:r>
              <a:rPr lang="en-US" sz="1000" b="1" i="1" dirty="0" smtClean="0">
                <a:solidFill>
                  <a:srgbClr val="FFFFFF"/>
                </a:solidFill>
              </a:rPr>
              <a:t>MW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70868" y="2063932"/>
            <a:ext cx="2215018" cy="446280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cap="small" dirty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Responsive Reserve </a:t>
            </a:r>
            <a:r>
              <a:rPr lang="en-US" sz="1100" b="1" cap="small" dirty="0" smtClean="0">
                <a:solidFill>
                  <a:srgbClr val="FFFFFF"/>
                </a:solidFill>
                <a:ea typeface="TradeGothic LT Bold" panose="020B0706030503020504" pitchFamily="34" charset="0"/>
                <a:cs typeface="Arial" panose="020B0604020202020204" pitchFamily="34" charset="0"/>
              </a:rPr>
              <a:t>Service</a:t>
            </a:r>
            <a:endParaRPr lang="en-US" sz="1100" b="1" cap="small" dirty="0">
              <a:solidFill>
                <a:srgbClr val="FFFFFF"/>
              </a:solidFill>
              <a:ea typeface="TradeGothic LT Bold" panose="020B07060305030205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033" y="4800600"/>
            <a:ext cx="1663354" cy="2466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>
                <a:solidFill>
                  <a:srgbClr val="FFFFFF"/>
                </a:solidFill>
              </a:rPr>
              <a:t>Non-Spin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105400" y="5105400"/>
            <a:ext cx="3759218" cy="609600"/>
          </a:xfrm>
          <a:prstGeom prst="rect">
            <a:avLst/>
          </a:pr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rgbClr val="6650B1"/>
                </a:solidFill>
                <a:ea typeface="TradeGothic LT Bold" panose="020B0706030503020504" pitchFamily="34" charset="0"/>
              </a:rPr>
              <a:t>No protocol changes.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kern="0" dirty="0">
                <a:solidFill>
                  <a:prstClr val="black"/>
                </a:solidFill>
                <a:ea typeface="TradeGothic LT" panose="020B0506030503020504" pitchFamily="34" charset="0"/>
                <a:cs typeface="Arial" panose="020B0604020202020204" pitchFamily="34" charset="0"/>
              </a:rPr>
              <a:t>Proposed methodology for Non-Spin Reserve Service quantities in this framework -  quantities computed using 2018 A/S Methodology are reduced by ECRS quantities.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4648200" y="5448693"/>
            <a:ext cx="457200" cy="1"/>
          </a:xfrm>
          <a:prstGeom prst="line">
            <a:avLst/>
          </a:prstGeom>
          <a:ln w="349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250033" y="5034832"/>
            <a:ext cx="1661686" cy="292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i="1" dirty="0">
                <a:solidFill>
                  <a:srgbClr val="FFFFFF"/>
                </a:solidFill>
              </a:rPr>
              <a:t>967 to 2,361 </a:t>
            </a:r>
            <a:r>
              <a:rPr lang="en-US" sz="1000" b="1" i="1" dirty="0" smtClean="0">
                <a:solidFill>
                  <a:srgbClr val="FFFFFF"/>
                </a:solidFill>
              </a:rPr>
              <a:t>MW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362200" y="5943600"/>
            <a:ext cx="6553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Quantities are estimates based on historical procurements and projections.</a:t>
            </a:r>
            <a:endParaRPr lang="en-US" sz="900" dirty="0">
              <a:solidFill>
                <a:prstClr val="black"/>
              </a:solidFill>
            </a:endParaRPr>
          </a:p>
          <a:p>
            <a:r>
              <a:rPr lang="en-US" sz="900" dirty="0">
                <a:solidFill>
                  <a:prstClr val="black"/>
                </a:solidFill>
              </a:rPr>
              <a:t>For Discussion Purposes Only. The intent of this slide is to represent NPRR 863 (with STEC comments from 10/1/2018). Protocol language prevails to the extent of any inconsistency with this one page summary.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228600" y="5486400"/>
            <a:ext cx="1663355" cy="528682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i="1" dirty="0">
                <a:solidFill>
                  <a:prstClr val="black"/>
                </a:solidFill>
              </a:rPr>
              <a:t>Overall A/S: </a:t>
            </a:r>
            <a:endParaRPr lang="en-US" sz="1100" b="1" i="1" dirty="0" smtClean="0">
              <a:solidFill>
                <a:prstClr val="black"/>
              </a:solidFill>
            </a:endParaRPr>
          </a:p>
          <a:p>
            <a:pPr algn="ctr"/>
            <a:r>
              <a:rPr lang="en-US" sz="1100" b="1" i="1" dirty="0" smtClean="0">
                <a:solidFill>
                  <a:prstClr val="black"/>
                </a:solidFill>
              </a:rPr>
              <a:t>3,807 </a:t>
            </a:r>
            <a:r>
              <a:rPr lang="en-US" sz="1100" b="1" i="1" dirty="0">
                <a:solidFill>
                  <a:prstClr val="black"/>
                </a:solidFill>
              </a:rPr>
              <a:t>to 5,958 </a:t>
            </a:r>
            <a:r>
              <a:rPr lang="en-US" sz="1100" b="1" i="1" dirty="0" smtClean="0">
                <a:solidFill>
                  <a:prstClr val="black"/>
                </a:solidFill>
              </a:rPr>
              <a:t>MW</a:t>
            </a:r>
            <a:endParaRPr lang="en-US" sz="1100" b="1" i="1" dirty="0">
              <a:solidFill>
                <a:srgbClr val="FF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591049" y="5792826"/>
            <a:ext cx="6122656" cy="15077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i="1" dirty="0">
                <a:solidFill>
                  <a:prstClr val="black"/>
                </a:solidFill>
              </a:rPr>
              <a:t>Overall A/S: 3,807 to 5,958 </a:t>
            </a:r>
            <a:r>
              <a:rPr lang="en-US" sz="1100" b="1" i="1" dirty="0" smtClean="0">
                <a:solidFill>
                  <a:prstClr val="black"/>
                </a:solidFill>
              </a:rPr>
              <a:t>MW</a:t>
            </a:r>
            <a:endParaRPr lang="en-US" sz="1100" b="1" i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00400" y="866001"/>
            <a:ext cx="4445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cap="small" dirty="0">
                <a:solidFill>
                  <a:prstClr val="black"/>
                </a:solidFill>
                <a:ea typeface="TradeGothic LT Bold" panose="020B0706030503020504" pitchFamily="34" charset="0"/>
              </a:rPr>
              <a:t>NPRR </a:t>
            </a:r>
            <a:r>
              <a:rPr lang="en-US" sz="1200" b="1" cap="small" dirty="0" smtClean="0">
                <a:solidFill>
                  <a:prstClr val="black"/>
                </a:solidFill>
                <a:ea typeface="TradeGothic LT Bold" panose="020B0706030503020504" pitchFamily="34" charset="0"/>
              </a:rPr>
              <a:t>863 (approved by ERCOT Board Feb. 12, 2019)</a:t>
            </a:r>
            <a:endParaRPr lang="en-US" sz="1200" b="1" cap="small" dirty="0">
              <a:solidFill>
                <a:prstClr val="black"/>
              </a:solidFill>
              <a:ea typeface="TradeGothic LT Bold" panose="020B07060305030205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590800" y="5188418"/>
            <a:ext cx="2196754" cy="2466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>
                <a:solidFill>
                  <a:srgbClr val="FFFFFF"/>
                </a:solidFill>
              </a:rPr>
              <a:t>Non-Spin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590800" y="5422650"/>
            <a:ext cx="2195086" cy="292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i="1" dirty="0" smtClean="0">
                <a:solidFill>
                  <a:srgbClr val="FFFFFF"/>
                </a:solidFill>
              </a:rPr>
              <a:t>0 to 1,180 MW</a:t>
            </a:r>
            <a:endParaRPr lang="en-US" sz="10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AS Offers </a:t>
            </a:r>
            <a:r>
              <a:rPr lang="en-US" sz="2400" dirty="0" smtClean="0"/>
              <a:t>Structure Change under NPRR 863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68" y="1070769"/>
            <a:ext cx="7467600" cy="5181600"/>
          </a:xfrm>
        </p:spPr>
        <p:txBody>
          <a:bodyPr/>
          <a:lstStyle/>
          <a:p>
            <a:r>
              <a:rPr lang="en-US" sz="2000" dirty="0"/>
              <a:t>Follow today’s linked AS Offer structure to minimize system changes</a:t>
            </a:r>
          </a:p>
          <a:p>
            <a:endParaRPr lang="en-US" sz="2000" dirty="0" smtClean="0"/>
          </a:p>
          <a:p>
            <a:r>
              <a:rPr lang="en-US" sz="2000" dirty="0" smtClean="0"/>
              <a:t>Change to today’s </a:t>
            </a:r>
            <a:r>
              <a:rPr lang="en-US" sz="2000" b="1" dirty="0" smtClean="0"/>
              <a:t>“</a:t>
            </a:r>
            <a:r>
              <a:rPr lang="en-US" sz="2000" b="1" dirty="0"/>
              <a:t>Online Reserves” </a:t>
            </a:r>
            <a:r>
              <a:rPr lang="en-US" sz="2000" dirty="0" smtClean="0"/>
              <a:t>category</a:t>
            </a:r>
          </a:p>
          <a:p>
            <a:pPr lvl="1"/>
            <a:r>
              <a:rPr lang="en-US" sz="1800" dirty="0" smtClean="0"/>
              <a:t>Add </a:t>
            </a:r>
            <a:r>
              <a:rPr lang="en-US" sz="1800" dirty="0"/>
              <a:t>ECRS in </a:t>
            </a:r>
            <a:r>
              <a:rPr lang="en-US" sz="1800" dirty="0" smtClean="0"/>
              <a:t>this category and link it </a:t>
            </a:r>
            <a:r>
              <a:rPr lang="en-US" sz="1800" dirty="0"/>
              <a:t>with </a:t>
            </a:r>
            <a:r>
              <a:rPr lang="en-US" sz="1800" dirty="0" err="1" smtClean="0"/>
              <a:t>Reg</a:t>
            </a:r>
            <a:r>
              <a:rPr lang="en-US" sz="1800" dirty="0" smtClean="0"/>
              <a:t>-Up, </a:t>
            </a:r>
            <a:r>
              <a:rPr lang="en-US" sz="1800" dirty="0"/>
              <a:t>RRS and Online </a:t>
            </a:r>
            <a:r>
              <a:rPr lang="en-US" sz="1800" dirty="0" smtClean="0"/>
              <a:t>Non-Spin</a:t>
            </a:r>
          </a:p>
          <a:p>
            <a:endParaRPr lang="en-US" sz="2000" dirty="0"/>
          </a:p>
          <a:p>
            <a:r>
              <a:rPr lang="en-US" sz="2000" dirty="0"/>
              <a:t>Change </a:t>
            </a:r>
            <a:r>
              <a:rPr lang="en-US" sz="2000" dirty="0" smtClean="0"/>
              <a:t>to today’s </a:t>
            </a:r>
            <a:r>
              <a:rPr lang="en-US" sz="2000" b="1" dirty="0"/>
              <a:t>“Non-Spin Offline” </a:t>
            </a:r>
            <a:r>
              <a:rPr lang="en-US" sz="2000" dirty="0"/>
              <a:t>category </a:t>
            </a:r>
            <a:endParaRPr lang="en-US" sz="2000" dirty="0" smtClean="0"/>
          </a:p>
          <a:p>
            <a:pPr lvl="1"/>
            <a:r>
              <a:rPr lang="en-US" sz="1800" dirty="0" smtClean="0"/>
              <a:t>Change the category name </a:t>
            </a:r>
            <a:r>
              <a:rPr lang="en-US" sz="1800" dirty="0"/>
              <a:t>to </a:t>
            </a:r>
            <a:r>
              <a:rPr lang="en-US" sz="1800" b="1" dirty="0"/>
              <a:t>“Offline </a:t>
            </a:r>
            <a:r>
              <a:rPr lang="en-US" sz="1800" b="1" dirty="0" smtClean="0"/>
              <a:t>Reserves”</a:t>
            </a:r>
            <a:endParaRPr lang="en-US" sz="1800" dirty="0"/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dd </a:t>
            </a:r>
            <a:r>
              <a:rPr lang="en-US" sz="1800" dirty="0"/>
              <a:t>“OFFQS ECRS” in this category and link it with offline </a:t>
            </a:r>
            <a:r>
              <a:rPr lang="en-US" sz="1800" dirty="0" smtClean="0"/>
              <a:t>Non-Spin</a:t>
            </a:r>
          </a:p>
          <a:p>
            <a:endParaRPr lang="en-US" sz="2000" dirty="0"/>
          </a:p>
          <a:p>
            <a:r>
              <a:rPr lang="en-US" sz="2000" dirty="0" smtClean="0"/>
              <a:t>No change to today’s </a:t>
            </a:r>
            <a:r>
              <a:rPr lang="en-US" sz="2000" b="1" dirty="0" smtClean="0"/>
              <a:t>“Regulation-Down” </a:t>
            </a:r>
            <a:r>
              <a:rPr lang="en-US" sz="2000" dirty="0" smtClean="0"/>
              <a:t>category</a:t>
            </a:r>
            <a:endParaRPr lang="en-US" sz="2000" dirty="0"/>
          </a:p>
          <a:p>
            <a:pPr lvl="1"/>
            <a:endParaRPr lang="en-US" sz="1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AS Offers for Generation Resources under NPRR 863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467600" cy="5181600"/>
          </a:xfrm>
        </p:spPr>
        <p:txBody>
          <a:bodyPr/>
          <a:lstStyle/>
          <a:p>
            <a:r>
              <a:rPr lang="en-US" sz="1800" b="1" dirty="0"/>
              <a:t>“Online Reserves” </a:t>
            </a:r>
            <a:r>
              <a:rPr lang="en-US" sz="1800" dirty="0"/>
              <a:t>category</a:t>
            </a:r>
          </a:p>
          <a:p>
            <a:pPr lvl="1"/>
            <a:r>
              <a:rPr lang="en-US" sz="1600" dirty="0" err="1"/>
              <a:t>Reg</a:t>
            </a:r>
            <a:r>
              <a:rPr lang="en-US" sz="1600" dirty="0"/>
              <a:t>-Up</a:t>
            </a:r>
          </a:p>
          <a:p>
            <a:pPr lvl="2"/>
            <a:r>
              <a:rPr lang="en-US" sz="1400" dirty="0" smtClean="0"/>
              <a:t>5-minute ramp from online Generation Resources</a:t>
            </a:r>
            <a:endParaRPr lang="en-US" sz="1400" dirty="0"/>
          </a:p>
          <a:p>
            <a:pPr lvl="1"/>
            <a:r>
              <a:rPr lang="en-US" sz="1600" dirty="0"/>
              <a:t>RRS</a:t>
            </a:r>
          </a:p>
          <a:p>
            <a:pPr lvl="2"/>
            <a:r>
              <a:rPr lang="en-US" sz="1400" dirty="0"/>
              <a:t>C</a:t>
            </a:r>
            <a:r>
              <a:rPr lang="en-US" sz="1400" dirty="0" smtClean="0"/>
              <a:t>apable </a:t>
            </a:r>
            <a:r>
              <a:rPr lang="en-US" sz="1400" dirty="0"/>
              <a:t>of providing </a:t>
            </a:r>
            <a:r>
              <a:rPr lang="en-US" sz="1400" dirty="0" smtClean="0"/>
              <a:t>PFR from </a:t>
            </a:r>
            <a:r>
              <a:rPr lang="en-US" sz="1400" dirty="0"/>
              <a:t>online Generation Resources</a:t>
            </a:r>
          </a:p>
          <a:p>
            <a:pPr lvl="1"/>
            <a:r>
              <a:rPr lang="en-US" sz="1600" dirty="0" smtClean="0"/>
              <a:t>ECRS</a:t>
            </a:r>
            <a:endParaRPr lang="en-US" sz="1600" dirty="0"/>
          </a:p>
          <a:p>
            <a:pPr lvl="2"/>
            <a:r>
              <a:rPr lang="en-US" sz="1400" dirty="0" smtClean="0"/>
              <a:t>10-minute ramp from </a:t>
            </a:r>
            <a:r>
              <a:rPr lang="en-US" sz="1400" dirty="0"/>
              <a:t>online Generation Resources</a:t>
            </a:r>
          </a:p>
          <a:p>
            <a:pPr lvl="1"/>
            <a:r>
              <a:rPr lang="en-US" sz="1600" dirty="0" smtClean="0"/>
              <a:t>Online </a:t>
            </a:r>
            <a:r>
              <a:rPr lang="en-US" sz="1600" dirty="0"/>
              <a:t>Non-Spin</a:t>
            </a:r>
          </a:p>
          <a:p>
            <a:pPr lvl="2"/>
            <a:r>
              <a:rPr lang="en-US" sz="1400" dirty="0" smtClean="0"/>
              <a:t>30-minute ramp from </a:t>
            </a:r>
            <a:r>
              <a:rPr lang="en-US" sz="1400" dirty="0"/>
              <a:t>online Generation </a:t>
            </a:r>
            <a:r>
              <a:rPr lang="en-US" sz="1400" dirty="0" smtClean="0"/>
              <a:t>Resources</a:t>
            </a:r>
            <a:endParaRPr lang="en-US" sz="1400" dirty="0"/>
          </a:p>
          <a:p>
            <a:r>
              <a:rPr lang="en-US" sz="1800" b="1" dirty="0"/>
              <a:t>“Regulation-Down” </a:t>
            </a:r>
            <a:r>
              <a:rPr lang="en-US" sz="1800" dirty="0"/>
              <a:t>category</a:t>
            </a:r>
          </a:p>
          <a:p>
            <a:pPr lvl="1"/>
            <a:r>
              <a:rPr lang="en-US" sz="1600" dirty="0" err="1" smtClean="0"/>
              <a:t>Reg</a:t>
            </a:r>
            <a:r>
              <a:rPr lang="en-US" sz="1600" dirty="0" smtClean="0"/>
              <a:t>-Down</a:t>
            </a:r>
            <a:endParaRPr lang="en-US" sz="1600" dirty="0"/>
          </a:p>
          <a:p>
            <a:pPr lvl="2"/>
            <a:r>
              <a:rPr lang="en-US" sz="1400" dirty="0" smtClean="0"/>
              <a:t>5-minute ramp from </a:t>
            </a:r>
            <a:r>
              <a:rPr lang="en-US" sz="1400" dirty="0"/>
              <a:t>online Generation </a:t>
            </a:r>
            <a:r>
              <a:rPr lang="en-US" sz="1400" dirty="0" smtClean="0"/>
              <a:t>Resources</a:t>
            </a:r>
            <a:endParaRPr lang="en-US" sz="1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“Offline Reserves” </a:t>
            </a:r>
            <a:r>
              <a:rPr lang="en-US" sz="1800" dirty="0"/>
              <a:t>category</a:t>
            </a:r>
            <a:endParaRPr lang="en-US" sz="2000" dirty="0"/>
          </a:p>
          <a:p>
            <a:pPr lvl="1"/>
            <a:r>
              <a:rPr lang="en-US" sz="1600" dirty="0" smtClean="0"/>
              <a:t>OFFQS ECRS</a:t>
            </a:r>
          </a:p>
          <a:p>
            <a:pPr lvl="2"/>
            <a:r>
              <a:rPr lang="en-US" sz="1400" dirty="0" smtClean="0"/>
              <a:t>10-minute ramp from offline QSGR</a:t>
            </a:r>
            <a:endParaRPr lang="en-US" sz="1400" dirty="0"/>
          </a:p>
          <a:p>
            <a:pPr lvl="1"/>
            <a:r>
              <a:rPr lang="en-US" sz="1600" dirty="0"/>
              <a:t>Offline Non-Spin</a:t>
            </a:r>
          </a:p>
          <a:p>
            <a:pPr lvl="2"/>
            <a:r>
              <a:rPr lang="en-US" sz="1400" dirty="0" smtClean="0"/>
              <a:t>30-minute </a:t>
            </a:r>
            <a:r>
              <a:rPr lang="en-US" sz="1400" dirty="0"/>
              <a:t>ramp </a:t>
            </a:r>
            <a:r>
              <a:rPr lang="en-US" sz="1400" dirty="0" smtClean="0"/>
              <a:t>from </a:t>
            </a:r>
            <a:r>
              <a:rPr lang="en-US" sz="1400" dirty="0"/>
              <a:t>offline generation Resources</a:t>
            </a:r>
          </a:p>
          <a:p>
            <a:pPr lvl="2"/>
            <a:endParaRPr lang="en-US" sz="1200" dirty="0"/>
          </a:p>
          <a:p>
            <a:endParaRPr lang="en-US" sz="16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AS Offers for Load Resources under NPRR863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467600" cy="5181600"/>
          </a:xfrm>
        </p:spPr>
        <p:txBody>
          <a:bodyPr/>
          <a:lstStyle/>
          <a:p>
            <a:r>
              <a:rPr lang="en-US" sz="1800" b="1" dirty="0"/>
              <a:t>“Online Reserves” </a:t>
            </a:r>
            <a:r>
              <a:rPr lang="en-US" sz="1800" dirty="0"/>
              <a:t>category</a:t>
            </a:r>
          </a:p>
          <a:p>
            <a:pPr lvl="1"/>
            <a:r>
              <a:rPr lang="en-US" sz="1600" dirty="0" err="1" smtClean="0"/>
              <a:t>Reg</a:t>
            </a:r>
            <a:r>
              <a:rPr lang="en-US" sz="1600" dirty="0" smtClean="0"/>
              <a:t>-Up</a:t>
            </a:r>
            <a:endParaRPr lang="en-US" sz="1600" dirty="0"/>
          </a:p>
          <a:p>
            <a:pPr lvl="2"/>
            <a:r>
              <a:rPr lang="en-US" sz="1400" dirty="0" smtClean="0"/>
              <a:t>CLR capable of providing PFR</a:t>
            </a:r>
          </a:p>
          <a:p>
            <a:pPr lvl="1"/>
            <a:r>
              <a:rPr lang="en-US" sz="1600" dirty="0" smtClean="0"/>
              <a:t>RRS</a:t>
            </a:r>
            <a:endParaRPr lang="en-US" sz="1600" dirty="0"/>
          </a:p>
          <a:p>
            <a:pPr lvl="2"/>
            <a:r>
              <a:rPr lang="en-US" sz="1400" dirty="0"/>
              <a:t>CLR </a:t>
            </a:r>
            <a:r>
              <a:rPr lang="en-US" sz="1400" dirty="0" smtClean="0"/>
              <a:t>qualified for SCED dispatch and capable </a:t>
            </a:r>
            <a:r>
              <a:rPr lang="en-US" sz="1400" dirty="0"/>
              <a:t>of providing </a:t>
            </a:r>
            <a:r>
              <a:rPr lang="en-US" sz="1400" dirty="0" smtClean="0"/>
              <a:t>PFR</a:t>
            </a:r>
          </a:p>
          <a:p>
            <a:pPr lvl="2"/>
            <a:r>
              <a:rPr lang="en-US" sz="1400" dirty="0" smtClean="0"/>
              <a:t>Load Resource on UFR</a:t>
            </a:r>
          </a:p>
          <a:p>
            <a:pPr lvl="1"/>
            <a:r>
              <a:rPr lang="en-US" sz="1600" dirty="0"/>
              <a:t>ECRS</a:t>
            </a:r>
          </a:p>
          <a:p>
            <a:pPr lvl="2"/>
            <a:r>
              <a:rPr lang="en-US" sz="1400" dirty="0"/>
              <a:t>CLR qualified for SCED dispatch and capable of providing </a:t>
            </a:r>
            <a:r>
              <a:rPr lang="en-US" sz="1400" dirty="0" smtClean="0"/>
              <a:t>PFR</a:t>
            </a:r>
            <a:endParaRPr lang="en-US" sz="1400" dirty="0"/>
          </a:p>
          <a:p>
            <a:pPr lvl="2"/>
            <a:r>
              <a:rPr lang="en-US" sz="1400" dirty="0"/>
              <a:t>Load </a:t>
            </a:r>
            <a:r>
              <a:rPr lang="en-US" sz="1400" dirty="0" smtClean="0"/>
              <a:t>Resource may or may not be </a:t>
            </a:r>
            <a:r>
              <a:rPr lang="en-US" sz="1400" dirty="0"/>
              <a:t>on </a:t>
            </a:r>
            <a:r>
              <a:rPr lang="en-US" sz="1400" dirty="0" smtClean="0"/>
              <a:t>UFR (10-minute ramp)</a:t>
            </a:r>
          </a:p>
          <a:p>
            <a:pPr lvl="1"/>
            <a:r>
              <a:rPr lang="en-US" sz="1600" dirty="0" smtClean="0"/>
              <a:t>Online Non-Spin</a:t>
            </a:r>
            <a:endParaRPr lang="en-US" sz="1600" dirty="0"/>
          </a:p>
          <a:p>
            <a:pPr lvl="2"/>
            <a:r>
              <a:rPr lang="en-US" sz="1400" dirty="0"/>
              <a:t>CLR qualified for SCED </a:t>
            </a:r>
            <a:r>
              <a:rPr lang="en-US" sz="1400" dirty="0" smtClean="0"/>
              <a:t>dispatch</a:t>
            </a:r>
          </a:p>
          <a:p>
            <a:pPr lvl="2"/>
            <a:endParaRPr lang="en-US" sz="1400" dirty="0" smtClean="0"/>
          </a:p>
          <a:p>
            <a:r>
              <a:rPr lang="en-US" sz="1800" b="1" dirty="0"/>
              <a:t>“Regulation-Down” </a:t>
            </a:r>
            <a:r>
              <a:rPr lang="en-US" sz="1800" dirty="0"/>
              <a:t>category</a:t>
            </a:r>
          </a:p>
          <a:p>
            <a:pPr lvl="1"/>
            <a:r>
              <a:rPr lang="en-US" sz="1600" dirty="0" err="1" smtClean="0"/>
              <a:t>Reg</a:t>
            </a:r>
            <a:r>
              <a:rPr lang="en-US" sz="1600" dirty="0" smtClean="0"/>
              <a:t>-Down</a:t>
            </a:r>
            <a:endParaRPr lang="en-US" sz="1600" dirty="0" smtClean="0"/>
          </a:p>
          <a:p>
            <a:pPr lvl="2"/>
            <a:r>
              <a:rPr lang="en-US" sz="1400" dirty="0" smtClean="0"/>
              <a:t>CLR </a:t>
            </a:r>
            <a:r>
              <a:rPr lang="en-US" sz="1400" dirty="0"/>
              <a:t>capable of providing </a:t>
            </a:r>
            <a:r>
              <a:rPr lang="en-US" sz="1400" dirty="0" smtClean="0"/>
              <a:t>PFR</a:t>
            </a:r>
          </a:p>
          <a:p>
            <a:pPr lvl="2"/>
            <a:endParaRPr lang="en-US" sz="1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“</a:t>
            </a:r>
            <a:r>
              <a:rPr lang="en-US" sz="1800" b="1" dirty="0" smtClean="0"/>
              <a:t>Offline Reserves” </a:t>
            </a:r>
            <a:r>
              <a:rPr lang="en-US" sz="1800" dirty="0" smtClean="0"/>
              <a:t>category</a:t>
            </a:r>
            <a:endParaRPr lang="en-US" sz="2000" dirty="0"/>
          </a:p>
          <a:p>
            <a:pPr lvl="1"/>
            <a:r>
              <a:rPr lang="en-US" sz="1600" dirty="0"/>
              <a:t>Load Resource </a:t>
            </a:r>
            <a:r>
              <a:rPr lang="en-US" sz="1600" dirty="0" smtClean="0"/>
              <a:t>can not </a:t>
            </a:r>
            <a:r>
              <a:rPr lang="en-US" sz="1600" dirty="0"/>
              <a:t>submit AS offers for “Offline Reserves” category</a:t>
            </a:r>
          </a:p>
          <a:p>
            <a:pPr lvl="2"/>
            <a:endParaRPr lang="en-US" sz="1800" dirty="0"/>
          </a:p>
          <a:p>
            <a:endParaRPr lang="en-US" sz="16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030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4879</TotalTime>
  <Words>937</Words>
  <Application>Microsoft Office PowerPoint</Application>
  <PresentationFormat>On-screen Show (4:3)</PresentationFormat>
  <Paragraphs>158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TradeGothic LT</vt:lpstr>
      <vt:lpstr>TradeGothic LT Bold</vt:lpstr>
      <vt:lpstr>1_Custom Design</vt:lpstr>
      <vt:lpstr>Office Theme</vt:lpstr>
      <vt:lpstr>PowerPoint Presentation</vt:lpstr>
      <vt:lpstr>Acronyms</vt:lpstr>
      <vt:lpstr>Introduction</vt:lpstr>
      <vt:lpstr>Today’s AS Offer Structure</vt:lpstr>
      <vt:lpstr>AS Framework Changes under NPRR 863</vt:lpstr>
      <vt:lpstr>AS Offers Structure Change under NPRR 863</vt:lpstr>
      <vt:lpstr>AS Offers for Generation Resources under NPRR 863</vt:lpstr>
      <vt:lpstr>AS Offers for Load Resources under NPRR863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Maggio, Dave</cp:lastModifiedBy>
  <cp:revision>215</cp:revision>
  <cp:lastPrinted>2016-01-21T20:53:15Z</cp:lastPrinted>
  <dcterms:created xsi:type="dcterms:W3CDTF">2016-01-21T15:20:31Z</dcterms:created>
  <dcterms:modified xsi:type="dcterms:W3CDTF">2019-06-04T22:28:23Z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