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11"/>
  </p:notesMasterIdLst>
  <p:handoutMasterIdLst>
    <p:handoutMasterId r:id="rId12"/>
  </p:handoutMasterIdLst>
  <p:sldIdLst>
    <p:sldId id="260" r:id="rId6"/>
    <p:sldId id="286" r:id="rId7"/>
    <p:sldId id="288" r:id="rId8"/>
    <p:sldId id="289" r:id="rId9"/>
    <p:sldId id="290" r:id="rId10"/>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ndip" initials="SS" lastIdx="1" clrIdx="0">
    <p:extLst>
      <p:ext uri="{19B8F6BF-5375-455C-9EA6-DF929625EA0E}">
        <p15:presenceInfo xmlns:p15="http://schemas.microsoft.com/office/powerpoint/2012/main" userId="Sandip"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6897" autoAdjust="0"/>
  </p:normalViewPr>
  <p:slideViewPr>
    <p:cSldViewPr showGuides="1">
      <p:cViewPr varScale="1">
        <p:scale>
          <a:sx n="132" d="100"/>
          <a:sy n="132" d="100"/>
        </p:scale>
        <p:origin x="1014" y="132"/>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commentAuthors" Target="commentAuthor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viewProps" Target="viewProps.xml"/><Relationship Id="rId10" Type="http://schemas.openxmlformats.org/officeDocument/2006/relationships/slide" Target="slides/slide5.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6/3/2019</a:t>
            </a:fld>
            <a:endParaRPr lang="en-US" dirty="0"/>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dirty="0"/>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6/3/2019</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dirty="0"/>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lvl1pPr>
              <a:defRPr/>
            </a:lvl1pPr>
          </a:lstStyle>
          <a:p>
            <a:r>
              <a:rPr lang="en-US" dirty="0" smtClean="0"/>
              <a:t>March 2019</a:t>
            </a:r>
            <a:endParaRPr lang="en-US" dirty="0"/>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ooter Placeholder 4"/>
          <p:cNvSpPr>
            <a:spLocks noGrp="1"/>
          </p:cNvSpPr>
          <p:nvPr>
            <p:ph type="ftr" sz="quarter" idx="11"/>
          </p:nvPr>
        </p:nvSpPr>
        <p:spPr>
          <a:xfrm>
            <a:off x="2743200" y="6553200"/>
            <a:ext cx="4038600" cy="228600"/>
          </a:xfrm>
        </p:spPr>
        <p:txBody>
          <a:bodyPr/>
          <a:lstStyle>
            <a:lvl1pPr>
              <a:defRPr/>
            </a:lvl1pPr>
          </a:lstStyle>
          <a:p>
            <a:r>
              <a:rPr lang="en-US" dirty="0" smtClean="0"/>
              <a:t>March 2019</a:t>
            </a:r>
            <a:endParaRPr lang="en-US" dirty="0"/>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smtClean="0"/>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dirty="0"/>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March 2019</a:t>
            </a:r>
            <a:endParaRPr lang="en-US" dirty="0"/>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smtClean="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590800"/>
            <a:ext cx="5646034" cy="1815882"/>
          </a:xfrm>
          <a:prstGeom prst="rect">
            <a:avLst/>
          </a:prstGeom>
          <a:noFill/>
        </p:spPr>
        <p:txBody>
          <a:bodyPr wrap="square" rtlCol="0">
            <a:spAutoFit/>
          </a:bodyPr>
          <a:lstStyle/>
          <a:p>
            <a:r>
              <a:rPr lang="en-US" sz="2000" b="1" dirty="0" smtClean="0"/>
              <a:t>ERCOT – Southern Cross Transmission</a:t>
            </a:r>
          </a:p>
          <a:p>
            <a:r>
              <a:rPr lang="en-US" sz="2000" b="1" dirty="0" smtClean="0"/>
              <a:t>ROS/WMS Working Group Assignments</a:t>
            </a:r>
            <a:endParaRPr lang="en-US" sz="2000" b="1" dirty="0"/>
          </a:p>
          <a:p>
            <a:endParaRPr lang="en-US" dirty="0" smtClean="0">
              <a:solidFill>
                <a:schemeClr val="tx2"/>
              </a:solidFill>
            </a:endParaRPr>
          </a:p>
          <a:p>
            <a:r>
              <a:rPr lang="en-US" dirty="0" smtClean="0"/>
              <a:t>Matt Mereness</a:t>
            </a:r>
          </a:p>
          <a:p>
            <a:r>
              <a:rPr lang="en-US" dirty="0" smtClean="0"/>
              <a:t>ERCOT</a:t>
            </a:r>
          </a:p>
          <a:p>
            <a:endParaRPr lang="en-US" dirty="0" smtClean="0">
              <a:solidFill>
                <a:schemeClr val="tx2"/>
              </a:solidFill>
            </a:endParaRPr>
          </a:p>
        </p:txBody>
      </p:sp>
    </p:spTree>
    <p:extLst>
      <p:ext uri="{BB962C8B-B14F-4D97-AF65-F5344CB8AC3E}">
        <p14:creationId xmlns:p14="http://schemas.microsoft.com/office/powerpoint/2010/main" val="7306037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a:t>ERCOT – Southern Cross Transmission Working Group Assignments </a:t>
            </a:r>
            <a:r>
              <a:rPr lang="en-US" sz="2000" dirty="0" smtClean="0"/>
              <a:t>Status Dashboard</a:t>
            </a:r>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dirty="0"/>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4117578349"/>
              </p:ext>
            </p:extLst>
          </p:nvPr>
        </p:nvGraphicFramePr>
        <p:xfrm>
          <a:off x="271346" y="990601"/>
          <a:ext cx="8534400" cy="4679699"/>
        </p:xfrm>
        <a:graphic>
          <a:graphicData uri="http://schemas.openxmlformats.org/drawingml/2006/table">
            <a:tbl>
              <a:tblPr firstRow="1" bandRow="1">
                <a:tableStyleId>{5C22544A-7EE6-4342-B048-85BDC9FD1C3A}</a:tableStyleId>
              </a:tblPr>
              <a:tblGrid>
                <a:gridCol w="2395654">
                  <a:extLst>
                    <a:ext uri="{9D8B030D-6E8A-4147-A177-3AD203B41FA5}">
                      <a16:colId xmlns="" xmlns:a16="http://schemas.microsoft.com/office/drawing/2014/main" val="20000"/>
                    </a:ext>
                  </a:extLst>
                </a:gridCol>
                <a:gridCol w="4495800">
                  <a:extLst>
                    <a:ext uri="{9D8B030D-6E8A-4147-A177-3AD203B41FA5}">
                      <a16:colId xmlns="" xmlns:a16="http://schemas.microsoft.com/office/drawing/2014/main" val="20001"/>
                    </a:ext>
                  </a:extLst>
                </a:gridCol>
                <a:gridCol w="1642946">
                  <a:extLst>
                    <a:ext uri="{9D8B030D-6E8A-4147-A177-3AD203B41FA5}">
                      <a16:colId xmlns="" xmlns:a16="http://schemas.microsoft.com/office/drawing/2014/main" val="20002"/>
                    </a:ext>
                  </a:extLst>
                </a:gridCol>
              </a:tblGrid>
              <a:tr h="299723">
                <a:tc>
                  <a:txBody>
                    <a:bodyPr/>
                    <a:lstStyle/>
                    <a:p>
                      <a:pPr algn="ctr"/>
                      <a:r>
                        <a:rPr lang="en-US" sz="1300" dirty="0" smtClean="0"/>
                        <a:t>Directive</a:t>
                      </a:r>
                      <a:endParaRPr lang="en-US" sz="1300" dirty="0"/>
                    </a:p>
                  </a:txBody>
                  <a:tcPr/>
                </a:tc>
                <a:tc>
                  <a:txBody>
                    <a:bodyPr/>
                    <a:lstStyle/>
                    <a:p>
                      <a:pPr algn="ctr"/>
                      <a:r>
                        <a:rPr lang="en-US" sz="1300" dirty="0" smtClean="0"/>
                        <a:t>Status</a:t>
                      </a:r>
                      <a:endParaRPr lang="en-US" sz="1300" dirty="0"/>
                    </a:p>
                  </a:txBody>
                  <a:tcPr/>
                </a:tc>
                <a:tc>
                  <a:txBody>
                    <a:bodyPr/>
                    <a:lstStyle/>
                    <a:p>
                      <a:pPr algn="ctr"/>
                      <a:r>
                        <a:rPr lang="en-US" sz="1300" dirty="0" smtClean="0"/>
                        <a:t>Target Dates </a:t>
                      </a:r>
                      <a:endParaRPr lang="en-US" sz="1300" dirty="0"/>
                    </a:p>
                  </a:txBody>
                  <a:tcPr/>
                </a:tc>
                <a:extLst>
                  <a:ext uri="{0D108BD9-81ED-4DB2-BD59-A6C34878D82A}">
                    <a16:rowId xmlns="" xmlns:a16="http://schemas.microsoft.com/office/drawing/2014/main" val="10000"/>
                  </a:ext>
                </a:extLst>
              </a:tr>
              <a:tr h="1088467">
                <a:tc>
                  <a:txBody>
                    <a:bodyPr/>
                    <a:lstStyle/>
                    <a:p>
                      <a:r>
                        <a:rPr lang="en-US" sz="1050" b="0" dirty="0">
                          <a:solidFill>
                            <a:schemeClr val="tx1"/>
                          </a:solidFill>
                        </a:rPr>
                        <a:t>Directive #</a:t>
                      </a:r>
                      <a:r>
                        <a:rPr lang="en-US" sz="1050" b="0" dirty="0" smtClean="0">
                          <a:solidFill>
                            <a:schemeClr val="tx1"/>
                          </a:solidFill>
                        </a:rPr>
                        <a:t>1 – Registration and market segment</a:t>
                      </a:r>
                      <a:endParaRPr lang="en-US" sz="1050" b="0" dirty="0">
                        <a:solidFill>
                          <a:schemeClr val="tx1"/>
                        </a:solidFill>
                      </a:endParaRPr>
                    </a:p>
                  </a:txBody>
                  <a:tcPr>
                    <a:solidFill>
                      <a:srgbClr val="CBE3EB"/>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smtClean="0">
                          <a:solidFill>
                            <a:schemeClr val="tx1"/>
                          </a:solidFill>
                        </a:rPr>
                        <a:t>NPRR857 and NOGRR177</a:t>
                      </a:r>
                      <a:r>
                        <a:rPr lang="en-US" sz="1050" baseline="0" dirty="0" smtClean="0">
                          <a:solidFill>
                            <a:schemeClr val="tx1"/>
                          </a:solidFill>
                        </a:rPr>
                        <a:t> approved.  Language grey-boxed until implementation is complete. </a:t>
                      </a:r>
                      <a:r>
                        <a:rPr lang="en-US" sz="1050" dirty="0" smtClean="0">
                          <a:solidFill>
                            <a:schemeClr val="tx1"/>
                          </a:solidFill>
                        </a:rPr>
                        <a:t>Target</a:t>
                      </a:r>
                      <a:r>
                        <a:rPr lang="en-US" sz="1050" baseline="0" dirty="0" smtClean="0">
                          <a:solidFill>
                            <a:schemeClr val="tx1"/>
                          </a:solidFill>
                        </a:rPr>
                        <a:t>  implementation start and go-live dates are not yet determined.</a:t>
                      </a:r>
                      <a:endParaRPr lang="en-US" sz="1050" dirty="0" smtClean="0">
                        <a:solidFill>
                          <a:schemeClr val="tx1"/>
                        </a:solidFill>
                      </a:endParaRPr>
                    </a:p>
                    <a:p>
                      <a:endParaRPr lang="en-US" sz="1050" b="0" baseline="0" dirty="0" smtClean="0">
                        <a:solidFill>
                          <a:schemeClr val="tx1"/>
                        </a:solidFill>
                      </a:endParaRPr>
                    </a:p>
                    <a:p>
                      <a:r>
                        <a:rPr lang="en-US" sz="1050" b="0" baseline="0" dirty="0" smtClean="0">
                          <a:solidFill>
                            <a:schemeClr val="tx1"/>
                          </a:solidFill>
                        </a:rPr>
                        <a:t>Proposed bylaw segment definition amendment withdrawn at this time.  Expected to reinitiate at a later date.</a:t>
                      </a:r>
                    </a:p>
                  </a:txBody>
                  <a:tcPr>
                    <a:solidFill>
                      <a:srgbClr val="CBE3EB"/>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050" b="0" baseline="0" dirty="0" smtClean="0">
                        <a:solidFill>
                          <a:schemeClr val="tx1"/>
                        </a:solidFill>
                      </a:endParaRPr>
                    </a:p>
                    <a:p>
                      <a:endParaRPr lang="en-US" sz="1050" b="0" baseline="0" dirty="0" smtClean="0">
                        <a:solidFill>
                          <a:schemeClr val="tx1"/>
                        </a:solidFill>
                      </a:endParaRPr>
                    </a:p>
                    <a:p>
                      <a:r>
                        <a:rPr lang="en-US" sz="1050" b="0" baseline="0" dirty="0" smtClean="0">
                          <a:solidFill>
                            <a:schemeClr val="tx1"/>
                          </a:solidFill>
                        </a:rPr>
                        <a:t>No scheduled activity</a:t>
                      </a:r>
                    </a:p>
                  </a:txBody>
                  <a:tcPr>
                    <a:solidFill>
                      <a:srgbClr val="CBE3EB"/>
                    </a:solidFill>
                  </a:tcPr>
                </a:tc>
                <a:extLst>
                  <a:ext uri="{0D108BD9-81ED-4DB2-BD59-A6C34878D82A}">
                    <a16:rowId xmlns="" xmlns:a16="http://schemas.microsoft.com/office/drawing/2014/main" val="4164978374"/>
                  </a:ext>
                </a:extLst>
              </a:tr>
              <a:tr h="421459">
                <a:tc>
                  <a:txBody>
                    <a:bodyPr/>
                    <a:lstStyle/>
                    <a:p>
                      <a:r>
                        <a:rPr lang="en-US" sz="1050" dirty="0" smtClean="0">
                          <a:solidFill>
                            <a:schemeClr val="tx1"/>
                          </a:solidFill>
                        </a:rPr>
                        <a:t>Directive #3 – Ramp</a:t>
                      </a:r>
                      <a:r>
                        <a:rPr lang="en-US" sz="1050" baseline="0" dirty="0" smtClean="0">
                          <a:solidFill>
                            <a:schemeClr val="tx1"/>
                          </a:solidFill>
                        </a:rPr>
                        <a:t> rate restrictions</a:t>
                      </a:r>
                      <a:endParaRPr lang="en-US" sz="105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b="0" u="none" dirty="0" smtClean="0">
                          <a:solidFill>
                            <a:schemeClr val="tx1"/>
                          </a:solidFill>
                        </a:rPr>
                        <a:t>Continue </a:t>
                      </a:r>
                      <a:r>
                        <a:rPr lang="en-US" sz="1050" b="0" u="none" baseline="0" dirty="0" smtClean="0">
                          <a:solidFill>
                            <a:schemeClr val="tx1"/>
                          </a:solidFill>
                        </a:rPr>
                        <a:t>discussion on this topic.</a:t>
                      </a:r>
                      <a:endParaRPr lang="en-US" sz="1050" b="0" u="none" dirty="0" smtClean="0">
                        <a:solidFill>
                          <a:schemeClr val="tx1"/>
                        </a:solidFill>
                      </a:endParaRPr>
                    </a:p>
                  </a:txBody>
                  <a:tcPr/>
                </a:tc>
                <a:tc>
                  <a:txBody>
                    <a:bodyPr/>
                    <a:lstStyle/>
                    <a:p>
                      <a:r>
                        <a:rPr lang="en-US" sz="1050" baseline="0" dirty="0" smtClean="0">
                          <a:solidFill>
                            <a:schemeClr val="tx1"/>
                          </a:solidFill>
                        </a:rPr>
                        <a:t>PDCWG 6/12/2019</a:t>
                      </a:r>
                    </a:p>
                  </a:txBody>
                  <a:tcPr/>
                </a:tc>
              </a:tr>
              <a:tr h="377010">
                <a:tc>
                  <a:txBody>
                    <a:bodyPr/>
                    <a:lstStyle/>
                    <a:p>
                      <a:r>
                        <a:rPr lang="en-US" sz="1050" dirty="0" smtClean="0">
                          <a:solidFill>
                            <a:schemeClr val="tx1"/>
                          </a:solidFill>
                        </a:rPr>
                        <a:t>Directive #4 – Outage coordination</a:t>
                      </a:r>
                      <a:endParaRPr lang="en-US" sz="1050" dirty="0">
                        <a:solidFill>
                          <a:schemeClr val="tx1"/>
                        </a:solidFill>
                      </a:endParaRPr>
                    </a:p>
                  </a:txBody>
                  <a:tcPr/>
                </a:tc>
                <a:tc>
                  <a:txBody>
                    <a:bodyPr/>
                    <a:lstStyle/>
                    <a:p>
                      <a:r>
                        <a:rPr lang="en-US" sz="1050" b="0" u="none" dirty="0" smtClean="0">
                          <a:solidFill>
                            <a:schemeClr val="tx1"/>
                          </a:solidFill>
                        </a:rPr>
                        <a:t>Continue </a:t>
                      </a:r>
                      <a:r>
                        <a:rPr lang="en-US" sz="1050" b="0" u="none" baseline="0" dirty="0" smtClean="0">
                          <a:solidFill>
                            <a:schemeClr val="tx1"/>
                          </a:solidFill>
                        </a:rPr>
                        <a:t>discussion on this topic.</a:t>
                      </a:r>
                      <a:endParaRPr lang="en-US" sz="1050" b="0" u="none" dirty="0" smtClean="0">
                        <a:solidFill>
                          <a:schemeClr val="tx1"/>
                        </a:solidFill>
                      </a:endParaRPr>
                    </a:p>
                  </a:txBody>
                  <a:tcPr/>
                </a:tc>
                <a:tc>
                  <a:txBody>
                    <a:bodyPr/>
                    <a:lstStyle/>
                    <a:p>
                      <a:r>
                        <a:rPr lang="en-US" sz="1050" baseline="0" dirty="0" smtClean="0">
                          <a:solidFill>
                            <a:schemeClr val="tx1"/>
                          </a:solidFill>
                        </a:rPr>
                        <a:t>OWG 6/20/2019</a:t>
                      </a:r>
                    </a:p>
                  </a:txBody>
                  <a:tcPr/>
                </a:tc>
              </a:tr>
              <a:tr h="407171">
                <a:tc>
                  <a:txBody>
                    <a:bodyPr/>
                    <a:lstStyle/>
                    <a:p>
                      <a:r>
                        <a:rPr lang="en-US" sz="1050" dirty="0">
                          <a:solidFill>
                            <a:schemeClr val="tx1"/>
                          </a:solidFill>
                        </a:rPr>
                        <a:t>Directive #</a:t>
                      </a:r>
                      <a:r>
                        <a:rPr lang="en-US" sz="1050" dirty="0" smtClean="0">
                          <a:solidFill>
                            <a:schemeClr val="tx1"/>
                          </a:solidFill>
                        </a:rPr>
                        <a:t>6 - </a:t>
                      </a:r>
                      <a:r>
                        <a:rPr lang="en-US" sz="1050" dirty="0">
                          <a:solidFill>
                            <a:schemeClr val="tx1"/>
                          </a:solidFill>
                        </a:rPr>
                        <a:t>Planning studies</a:t>
                      </a:r>
                      <a:r>
                        <a:rPr lang="en-US" sz="1050" baseline="0" dirty="0">
                          <a:solidFill>
                            <a:schemeClr val="tx1"/>
                          </a:solidFill>
                        </a:rPr>
                        <a:t> for transmission upgrades</a:t>
                      </a:r>
                      <a:endParaRPr lang="en-US" sz="105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kern="1200" dirty="0" smtClean="0">
                          <a:solidFill>
                            <a:schemeClr val="dk1"/>
                          </a:solidFill>
                          <a:effectLst/>
                          <a:latin typeface="+mn-lt"/>
                          <a:ea typeface="+mn-ea"/>
                          <a:cs typeface="+mn-cs"/>
                        </a:rPr>
                        <a:t>Publish study report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kern="1200" dirty="0" smtClean="0">
                        <a:solidFill>
                          <a:schemeClr val="dk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kern="1200" dirty="0" smtClean="0">
                          <a:solidFill>
                            <a:schemeClr val="dk1"/>
                          </a:solidFill>
                          <a:effectLst/>
                          <a:latin typeface="+mn-lt"/>
                          <a:ea typeface="+mn-ea"/>
                          <a:cs typeface="+mn-cs"/>
                        </a:rPr>
                        <a:t>Whitepaper containing determination</a:t>
                      </a:r>
                      <a:r>
                        <a:rPr lang="en-US" sz="1050" kern="1200" baseline="0" dirty="0" smtClean="0">
                          <a:solidFill>
                            <a:schemeClr val="dk1"/>
                          </a:solidFill>
                          <a:effectLst/>
                          <a:latin typeface="+mn-lt"/>
                          <a:ea typeface="+mn-ea"/>
                          <a:cs typeface="+mn-cs"/>
                        </a:rPr>
                        <a:t> is pending the outcome of other directives.</a:t>
                      </a:r>
                      <a:endParaRPr lang="en-US" sz="1050" dirty="0">
                        <a:solidFill>
                          <a:srgbClr val="FF0000"/>
                        </a:solidFill>
                      </a:endParaRPr>
                    </a:p>
                  </a:txBody>
                  <a:tcPr anchor="ctr"/>
                </a:tc>
                <a:tc>
                  <a:txBody>
                    <a:bodyPr/>
                    <a:lstStyle/>
                    <a:p>
                      <a:pPr marL="0" marR="0" lvl="0" indent="0" algn="l" defTabSz="914400" rtl="0" eaLnBrk="1" fontAlgn="auto" latinLnBrk="0" hangingPunct="1">
                        <a:lnSpc>
                          <a:spcPct val="100000"/>
                        </a:lnSpc>
                        <a:spcBef>
                          <a:spcPts val="1200"/>
                        </a:spcBef>
                        <a:spcAft>
                          <a:spcPts val="0"/>
                        </a:spcAft>
                        <a:buClrTx/>
                        <a:buSzTx/>
                        <a:buFontTx/>
                        <a:buNone/>
                        <a:tabLst/>
                        <a:defRPr/>
                      </a:pPr>
                      <a:r>
                        <a:rPr lang="en-US" sz="1050" dirty="0" smtClean="0">
                          <a:solidFill>
                            <a:schemeClr val="tx1"/>
                          </a:solidFill>
                        </a:rPr>
                        <a:t>5/31/2019</a:t>
                      </a:r>
                      <a:endParaRPr lang="en-US" sz="1050" dirty="0">
                        <a:solidFill>
                          <a:schemeClr val="tx1"/>
                        </a:solidFill>
                      </a:endParaRPr>
                    </a:p>
                  </a:txBody>
                  <a:tcPr/>
                </a:tc>
                <a:extLst>
                  <a:ext uri="{0D108BD9-81ED-4DB2-BD59-A6C34878D82A}">
                    <a16:rowId xmlns="" xmlns:a16="http://schemas.microsoft.com/office/drawing/2014/main" val="10002"/>
                  </a:ext>
                </a:extLst>
              </a:tr>
              <a:tr h="412718">
                <a:tc>
                  <a:txBody>
                    <a:bodyPr/>
                    <a:lstStyle/>
                    <a:p>
                      <a:r>
                        <a:rPr lang="en-US" sz="1050" dirty="0" smtClean="0">
                          <a:solidFill>
                            <a:schemeClr val="tx1"/>
                          </a:solidFill>
                        </a:rPr>
                        <a:t>Directive #7 – Congestion management</a:t>
                      </a:r>
                      <a:endParaRPr lang="en-US" sz="105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smtClean="0">
                          <a:solidFill>
                            <a:schemeClr val="tx1"/>
                          </a:solidFill>
                        </a:rPr>
                        <a:t>Continue discussion on this topic</a:t>
                      </a:r>
                      <a:endParaRPr lang="en-US" sz="105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smtClean="0">
                          <a:solidFill>
                            <a:schemeClr val="tx1"/>
                          </a:solidFill>
                        </a:rPr>
                        <a:t>CMWG </a:t>
                      </a:r>
                      <a:r>
                        <a:rPr lang="en-US" sz="1050" dirty="0" smtClean="0">
                          <a:solidFill>
                            <a:schemeClr val="tx1"/>
                          </a:solidFill>
                        </a:rPr>
                        <a:t>7/8/2019</a:t>
                      </a:r>
                      <a:endParaRPr lang="en-US" sz="1050" dirty="0" smtClean="0">
                        <a:solidFill>
                          <a:schemeClr val="tx1"/>
                        </a:solidFill>
                      </a:endParaRPr>
                    </a:p>
                  </a:txBody>
                  <a:tcPr/>
                </a:tc>
              </a:tr>
              <a:tr h="757194">
                <a:tc>
                  <a:txBody>
                    <a:bodyPr/>
                    <a:lstStyle/>
                    <a:p>
                      <a:r>
                        <a:rPr lang="en-US" sz="1050" dirty="0">
                          <a:solidFill>
                            <a:schemeClr val="tx1"/>
                          </a:solidFill>
                        </a:rPr>
                        <a:t>Directive #</a:t>
                      </a:r>
                      <a:r>
                        <a:rPr lang="en-US" sz="1050" dirty="0" smtClean="0">
                          <a:solidFill>
                            <a:schemeClr val="tx1"/>
                          </a:solidFill>
                        </a:rPr>
                        <a:t>8 -</a:t>
                      </a:r>
                      <a:r>
                        <a:rPr lang="en-US" sz="1050" baseline="0" dirty="0" smtClean="0">
                          <a:solidFill>
                            <a:schemeClr val="tx1"/>
                          </a:solidFill>
                        </a:rPr>
                        <a:t> </a:t>
                      </a:r>
                      <a:r>
                        <a:rPr lang="en-US" sz="1050" baseline="0" dirty="0">
                          <a:solidFill>
                            <a:schemeClr val="tx1"/>
                          </a:solidFill>
                        </a:rPr>
                        <a:t>Frequency </a:t>
                      </a:r>
                      <a:r>
                        <a:rPr lang="en-US" sz="1050" baseline="0" dirty="0" smtClean="0">
                          <a:solidFill>
                            <a:schemeClr val="tx1"/>
                          </a:solidFill>
                        </a:rPr>
                        <a:t>response and </a:t>
                      </a:r>
                      <a:r>
                        <a:rPr lang="en-US" sz="1050" baseline="0" dirty="0">
                          <a:solidFill>
                            <a:schemeClr val="tx1"/>
                          </a:solidFill>
                        </a:rPr>
                        <a:t>v</a:t>
                      </a:r>
                      <a:r>
                        <a:rPr lang="en-US" sz="1050" baseline="0" dirty="0" smtClean="0">
                          <a:solidFill>
                            <a:schemeClr val="tx1"/>
                          </a:solidFill>
                        </a:rPr>
                        <a:t>oltage </a:t>
                      </a:r>
                      <a:r>
                        <a:rPr lang="en-US" sz="1050" baseline="0" dirty="0">
                          <a:solidFill>
                            <a:schemeClr val="tx1"/>
                          </a:solidFill>
                        </a:rPr>
                        <a:t>support</a:t>
                      </a:r>
                      <a:endParaRPr lang="en-US" sz="105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smtClean="0">
                          <a:solidFill>
                            <a:schemeClr val="tx1"/>
                          </a:solidFill>
                        </a:rPr>
                        <a:t>Primary Frequency</a:t>
                      </a:r>
                      <a:r>
                        <a:rPr lang="en-US" sz="1050" baseline="0" dirty="0" smtClean="0">
                          <a:solidFill>
                            <a:schemeClr val="tx1"/>
                          </a:solidFill>
                        </a:rPr>
                        <a:t> Response determination complete</a:t>
                      </a:r>
                      <a:r>
                        <a:rPr lang="en-US" sz="1050" dirty="0" smtClean="0">
                          <a:solidFill>
                            <a:schemeClr val="tx1"/>
                          </a:solidFill>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dirty="0" smtClean="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u="sng" dirty="0" smtClean="0">
                          <a:solidFill>
                            <a:schemeClr val="tx1"/>
                          </a:solidFill>
                        </a:rPr>
                        <a:t>Voltage</a:t>
                      </a:r>
                      <a:r>
                        <a:rPr lang="en-US" sz="1050" u="sng" baseline="0" dirty="0" smtClean="0">
                          <a:solidFill>
                            <a:schemeClr val="tx1"/>
                          </a:solidFill>
                        </a:rPr>
                        <a:t> Support</a:t>
                      </a:r>
                      <a:r>
                        <a:rPr lang="en-US" sz="1050" u="sng" dirty="0" smtClean="0">
                          <a:solidFill>
                            <a:schemeClr val="tx1"/>
                          </a:solidFill>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kern="1200" dirty="0" smtClean="0">
                          <a:solidFill>
                            <a:schemeClr val="dk1"/>
                          </a:solidFill>
                          <a:effectLst/>
                          <a:latin typeface="+mn-lt"/>
                          <a:ea typeface="+mn-ea"/>
                          <a:cs typeface="+mn-cs"/>
                        </a:rPr>
                        <a:t>Publish study report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kern="1200" dirty="0" smtClean="0">
                          <a:solidFill>
                            <a:schemeClr val="dk1"/>
                          </a:solidFill>
                          <a:effectLst/>
                          <a:latin typeface="+mn-lt"/>
                          <a:ea typeface="+mn-ea"/>
                          <a:cs typeface="+mn-cs"/>
                        </a:rPr>
                        <a:t>Continue discussion on this </a:t>
                      </a:r>
                      <a:r>
                        <a:rPr lang="en-US" sz="1050" kern="1200" dirty="0" smtClean="0">
                          <a:solidFill>
                            <a:schemeClr val="dk1"/>
                          </a:solidFill>
                          <a:effectLst/>
                          <a:latin typeface="+mn-lt"/>
                          <a:ea typeface="+mn-ea"/>
                          <a:cs typeface="+mn-cs"/>
                        </a:rPr>
                        <a:t>topic</a:t>
                      </a:r>
                      <a:endParaRPr lang="en-US" sz="1050" kern="1200" dirty="0" smtClean="0">
                        <a:solidFill>
                          <a:schemeClr val="dk1"/>
                        </a:solidFill>
                        <a:effectLst/>
                        <a:latin typeface="+mn-lt"/>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dirty="0" smtClean="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dirty="0" smtClean="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dirty="0" smtClean="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smtClean="0">
                          <a:solidFill>
                            <a:schemeClr val="tx1"/>
                          </a:solidFill>
                        </a:rPr>
                        <a:t>5/31/2019</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smtClean="0">
                          <a:solidFill>
                            <a:schemeClr val="tx1"/>
                          </a:solidFill>
                        </a:rPr>
                        <a:t>ROS </a:t>
                      </a:r>
                      <a:r>
                        <a:rPr lang="en-US" sz="1050" dirty="0" smtClean="0">
                          <a:solidFill>
                            <a:schemeClr val="tx1"/>
                          </a:solidFill>
                        </a:rPr>
                        <a:t>7/11/2019</a:t>
                      </a:r>
                      <a:endParaRPr lang="en-US" sz="1050" dirty="0" smtClean="0">
                        <a:solidFill>
                          <a:schemeClr val="tx1"/>
                        </a:solidFill>
                      </a:endParaRPr>
                    </a:p>
                  </a:txBody>
                  <a:tcPr/>
                </a:tc>
              </a:tr>
              <a:tr h="457262">
                <a:tc>
                  <a:txBody>
                    <a:bodyPr/>
                    <a:lstStyle/>
                    <a:p>
                      <a:r>
                        <a:rPr lang="en-US" sz="1050" dirty="0">
                          <a:solidFill>
                            <a:schemeClr val="tx1"/>
                          </a:solidFill>
                        </a:rPr>
                        <a:t>Directive #</a:t>
                      </a:r>
                      <a:r>
                        <a:rPr lang="en-US" sz="1050" dirty="0" smtClean="0">
                          <a:solidFill>
                            <a:schemeClr val="tx1"/>
                          </a:solidFill>
                        </a:rPr>
                        <a:t>9 -</a:t>
                      </a:r>
                      <a:r>
                        <a:rPr lang="en-US" sz="1050" baseline="0" dirty="0" smtClean="0">
                          <a:solidFill>
                            <a:schemeClr val="tx1"/>
                          </a:solidFill>
                        </a:rPr>
                        <a:t> </a:t>
                      </a:r>
                      <a:r>
                        <a:rPr lang="en-US" sz="1050" baseline="0" dirty="0">
                          <a:solidFill>
                            <a:schemeClr val="tx1"/>
                          </a:solidFill>
                        </a:rPr>
                        <a:t>Ancillary </a:t>
                      </a:r>
                      <a:r>
                        <a:rPr lang="en-US" sz="1050" baseline="0" dirty="0" smtClean="0">
                          <a:solidFill>
                            <a:schemeClr val="tx1"/>
                          </a:solidFill>
                        </a:rPr>
                        <a:t>services</a:t>
                      </a:r>
                      <a:endParaRPr lang="en-US" sz="1050" dirty="0">
                        <a:solidFill>
                          <a:schemeClr val="tx1"/>
                        </a:solidFill>
                      </a:endParaRPr>
                    </a:p>
                  </a:txBody>
                  <a:tcPr/>
                </a:tc>
                <a:tc>
                  <a:txBody>
                    <a:bodyPr/>
                    <a:lstStyle/>
                    <a:p>
                      <a:pPr>
                        <a:buFont typeface="+mj-lt"/>
                        <a:buNone/>
                      </a:pPr>
                      <a:r>
                        <a:rPr lang="en-US" sz="1050" dirty="0" smtClean="0">
                          <a:solidFill>
                            <a:schemeClr val="tx1"/>
                          </a:solidFill>
                        </a:rPr>
                        <a:t>Study results provided</a:t>
                      </a:r>
                      <a:r>
                        <a:rPr lang="en-US" sz="1050" baseline="0" dirty="0" smtClean="0">
                          <a:solidFill>
                            <a:schemeClr val="tx1"/>
                          </a:solidFill>
                        </a:rPr>
                        <a:t> at PDCWG 2/13/2019 and DWG 2/26/2019.</a:t>
                      </a:r>
                    </a:p>
                    <a:p>
                      <a:pPr>
                        <a:buFont typeface="+mj-lt"/>
                        <a:buNone/>
                      </a:pPr>
                      <a:endParaRPr lang="en-US" sz="1050" baseline="0" dirty="0" smtClean="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baseline="0" dirty="0" smtClean="0">
                          <a:solidFill>
                            <a:schemeClr val="tx1"/>
                          </a:solidFill>
                        </a:rPr>
                        <a:t>No </a:t>
                      </a:r>
                      <a:r>
                        <a:rPr lang="en-US" sz="1050" baseline="0" dirty="0" smtClean="0">
                          <a:solidFill>
                            <a:schemeClr val="tx1"/>
                          </a:solidFill>
                        </a:rPr>
                        <a:t>planned activity this month</a:t>
                      </a:r>
                      <a:endParaRPr lang="en-US" sz="1050" baseline="0" dirty="0" smtClean="0">
                        <a:solidFill>
                          <a:schemeClr val="tx1"/>
                        </a:solidFill>
                      </a:endParaRPr>
                    </a:p>
                  </a:txBody>
                  <a:tcPr/>
                </a:tc>
              </a:tr>
            </a:tbl>
          </a:graphicData>
        </a:graphic>
      </p:graphicFrame>
      <p:sp>
        <p:nvSpPr>
          <p:cNvPr id="5" name="TextBox 4"/>
          <p:cNvSpPr txBox="1"/>
          <p:nvPr/>
        </p:nvSpPr>
        <p:spPr>
          <a:xfrm>
            <a:off x="4267200" y="6561138"/>
            <a:ext cx="899605" cy="276999"/>
          </a:xfrm>
          <a:prstGeom prst="rect">
            <a:avLst/>
          </a:prstGeom>
          <a:noFill/>
        </p:spPr>
        <p:txBody>
          <a:bodyPr wrap="none" rtlCol="0">
            <a:spAutoFit/>
          </a:bodyPr>
          <a:lstStyle/>
          <a:p>
            <a:r>
              <a:rPr lang="en-US" sz="1200" dirty="0" smtClean="0">
                <a:solidFill>
                  <a:schemeClr val="tx1">
                    <a:lumMod val="50000"/>
                    <a:lumOff val="50000"/>
                  </a:schemeClr>
                </a:solidFill>
              </a:rPr>
              <a:t>June </a:t>
            </a:r>
            <a:r>
              <a:rPr lang="en-US" sz="1200" dirty="0" smtClean="0">
                <a:solidFill>
                  <a:schemeClr val="tx1">
                    <a:lumMod val="50000"/>
                    <a:lumOff val="50000"/>
                  </a:schemeClr>
                </a:solidFill>
              </a:rPr>
              <a:t>2019</a:t>
            </a:r>
            <a:endParaRPr lang="en-US" sz="1200" dirty="0">
              <a:solidFill>
                <a:schemeClr val="tx1">
                  <a:lumMod val="50000"/>
                  <a:lumOff val="50000"/>
                </a:schemeClr>
              </a:solidFill>
            </a:endParaRPr>
          </a:p>
        </p:txBody>
      </p:sp>
    </p:spTree>
    <p:extLst>
      <p:ext uri="{BB962C8B-B14F-4D97-AF65-F5344CB8AC3E}">
        <p14:creationId xmlns:p14="http://schemas.microsoft.com/office/powerpoint/2010/main" val="113597738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Appendix</a:t>
            </a:r>
            <a:endParaRPr lang="en-US" dirty="0"/>
          </a:p>
        </p:txBody>
      </p:sp>
      <p:sp>
        <p:nvSpPr>
          <p:cNvPr id="3" name="TextBox 2"/>
          <p:cNvSpPr txBox="1"/>
          <p:nvPr/>
        </p:nvSpPr>
        <p:spPr>
          <a:xfrm>
            <a:off x="4267200" y="6561138"/>
            <a:ext cx="899605" cy="276999"/>
          </a:xfrm>
          <a:prstGeom prst="rect">
            <a:avLst/>
          </a:prstGeom>
          <a:noFill/>
        </p:spPr>
        <p:txBody>
          <a:bodyPr wrap="none" rtlCol="0">
            <a:spAutoFit/>
          </a:bodyPr>
          <a:lstStyle/>
          <a:p>
            <a:r>
              <a:rPr lang="en-US" sz="1200" dirty="0" smtClean="0">
                <a:solidFill>
                  <a:schemeClr val="tx1">
                    <a:lumMod val="50000"/>
                    <a:lumOff val="50000"/>
                  </a:schemeClr>
                </a:solidFill>
              </a:rPr>
              <a:t>June </a:t>
            </a:r>
            <a:r>
              <a:rPr lang="en-US" sz="1200" dirty="0" smtClean="0">
                <a:solidFill>
                  <a:schemeClr val="tx1">
                    <a:lumMod val="50000"/>
                    <a:lumOff val="50000"/>
                  </a:schemeClr>
                </a:solidFill>
              </a:rPr>
              <a:t>2019</a:t>
            </a:r>
            <a:endParaRPr lang="en-US" sz="1200" dirty="0">
              <a:solidFill>
                <a:schemeClr val="tx1">
                  <a:lumMod val="50000"/>
                  <a:lumOff val="50000"/>
                </a:schemeClr>
              </a:solidFill>
            </a:endParaRPr>
          </a:p>
        </p:txBody>
      </p:sp>
    </p:spTree>
    <p:extLst>
      <p:ext uri="{BB962C8B-B14F-4D97-AF65-F5344CB8AC3E}">
        <p14:creationId xmlns:p14="http://schemas.microsoft.com/office/powerpoint/2010/main" val="37399542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smtClean="0"/>
              <a:t>PUC Order 46304 Directives</a:t>
            </a:r>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dirty="0"/>
          </a:p>
        </p:txBody>
      </p:sp>
      <p:graphicFrame>
        <p:nvGraphicFramePr>
          <p:cNvPr id="3" name="Content Placeholder 2"/>
          <p:cNvGraphicFramePr>
            <a:graphicFrameLocks noGrp="1"/>
          </p:cNvGraphicFramePr>
          <p:nvPr>
            <p:ph idx="1"/>
            <p:extLst/>
          </p:nvPr>
        </p:nvGraphicFramePr>
        <p:xfrm>
          <a:off x="304800" y="838200"/>
          <a:ext cx="8415454" cy="5467350"/>
        </p:xfrm>
        <a:graphic>
          <a:graphicData uri="http://schemas.openxmlformats.org/drawingml/2006/table">
            <a:tbl>
              <a:tblPr firstRow="1" bandRow="1">
                <a:tableStyleId>{5C22544A-7EE6-4342-B048-85BDC9FD1C3A}</a:tableStyleId>
              </a:tblPr>
              <a:tblGrid>
                <a:gridCol w="1328854">
                  <a:extLst>
                    <a:ext uri="{9D8B030D-6E8A-4147-A177-3AD203B41FA5}">
                      <a16:colId xmlns="" xmlns:a16="http://schemas.microsoft.com/office/drawing/2014/main" val="20000"/>
                    </a:ext>
                  </a:extLst>
                </a:gridCol>
                <a:gridCol w="6096000">
                  <a:extLst>
                    <a:ext uri="{9D8B030D-6E8A-4147-A177-3AD203B41FA5}">
                      <a16:colId xmlns="" xmlns:a16="http://schemas.microsoft.com/office/drawing/2014/main" val="20001"/>
                    </a:ext>
                  </a:extLst>
                </a:gridCol>
                <a:gridCol w="990600"/>
              </a:tblGrid>
              <a:tr h="152400">
                <a:tc>
                  <a:txBody>
                    <a:bodyPr/>
                    <a:lstStyle/>
                    <a:p>
                      <a:pPr algn="ctr"/>
                      <a:endParaRPr lang="en-US" sz="1300" dirty="0"/>
                    </a:p>
                  </a:txBody>
                  <a:tcPr/>
                </a:tc>
                <a:tc>
                  <a:txBody>
                    <a:bodyPr/>
                    <a:lstStyle/>
                    <a:p>
                      <a:pPr algn="ctr"/>
                      <a:endParaRPr lang="en-US" sz="1300" dirty="0"/>
                    </a:p>
                  </a:txBody>
                  <a:tcPr/>
                </a:tc>
                <a:tc>
                  <a:txBody>
                    <a:bodyPr/>
                    <a:lstStyle/>
                    <a:p>
                      <a:pPr algn="ctr"/>
                      <a:r>
                        <a:rPr lang="en-US" sz="1000" dirty="0" smtClean="0"/>
                        <a:t>Anticipated Start</a:t>
                      </a:r>
                      <a:endParaRPr lang="en-US" sz="1000" dirty="0"/>
                    </a:p>
                  </a:txBody>
                  <a:tcPr/>
                </a:tc>
                <a:extLst>
                  <a:ext uri="{0D108BD9-81ED-4DB2-BD59-A6C34878D82A}">
                    <a16:rowId xmlns="" xmlns:a16="http://schemas.microsoft.com/office/drawing/2014/main" val="10000"/>
                  </a:ext>
                </a:extLst>
              </a:tr>
              <a:tr h="344561">
                <a:tc>
                  <a:txBody>
                    <a:bodyPr/>
                    <a:lstStyle/>
                    <a:p>
                      <a:r>
                        <a:rPr lang="en-US" sz="1000" b="0" dirty="0">
                          <a:solidFill>
                            <a:schemeClr val="tx1"/>
                          </a:solidFill>
                          <a:latin typeface="+mn-lt"/>
                        </a:rPr>
                        <a:t>Directive #</a:t>
                      </a:r>
                      <a:r>
                        <a:rPr lang="en-US" sz="1000" b="0" dirty="0" smtClean="0">
                          <a:solidFill>
                            <a:schemeClr val="tx1"/>
                          </a:solidFill>
                          <a:latin typeface="+mn-lt"/>
                        </a:rPr>
                        <a:t>1 – Registration and market segment</a:t>
                      </a:r>
                      <a:endParaRPr lang="en-US" sz="1000" b="0" dirty="0">
                        <a:solidFill>
                          <a:schemeClr val="tx1"/>
                        </a:solidFill>
                        <a:latin typeface="+mn-lt"/>
                      </a:endParaRPr>
                    </a:p>
                  </a:txBody>
                  <a:tcPr>
                    <a:solidFill>
                      <a:srgbClr val="CBE3EB"/>
                    </a:solidFill>
                  </a:tcPr>
                </a:tc>
                <a:tc>
                  <a:txBody>
                    <a:bodyPr/>
                    <a:lstStyle/>
                    <a:p>
                      <a:pPr marL="0" marR="0">
                        <a:spcBef>
                          <a:spcPts val="0"/>
                        </a:spcBef>
                        <a:spcAft>
                          <a:spcPts val="0"/>
                        </a:spcAft>
                      </a:pPr>
                      <a:r>
                        <a:rPr lang="en-US" sz="1000" dirty="0" smtClean="0">
                          <a:effectLst/>
                          <a:latin typeface="+mn-lt"/>
                        </a:rPr>
                        <a:t>ERCOT shall (a) determine the appropriate market participation category for Southern Cross Transmission LLC and for any other entity associated with the Southern Cross DC tie for which a new market participant category may be appropriate (creating new ones if necessary), (b) implement the modifications to the standard-form market-participant agreement and its protocols, bylaws, operating guides, and systems required for Southern Cross Transmission's participation and any other entity’s participation, and (c) determine the appropriate market segment for Southern Cross Transmission and any other entity.</a:t>
                      </a:r>
                      <a:endParaRPr lang="en-US" sz="1000" dirty="0">
                        <a:effectLst/>
                        <a:latin typeface="+mn-lt"/>
                        <a:ea typeface="Times New Roman" panose="02020603050405020304" pitchFamily="18" charset="0"/>
                      </a:endParaRPr>
                    </a:p>
                  </a:txBody>
                  <a:tcPr>
                    <a:solidFill>
                      <a:srgbClr val="CBE3EB"/>
                    </a:solidFill>
                  </a:tcPr>
                </a:tc>
                <a:tc>
                  <a:txBody>
                    <a:bodyPr/>
                    <a:lstStyle/>
                    <a:p>
                      <a:pPr marL="0" marR="0">
                        <a:spcBef>
                          <a:spcPts val="0"/>
                        </a:spcBef>
                        <a:spcAft>
                          <a:spcPts val="0"/>
                        </a:spcAft>
                      </a:pPr>
                      <a:endParaRPr lang="en-US" sz="1000" dirty="0">
                        <a:effectLst/>
                        <a:latin typeface="+mn-lt"/>
                        <a:ea typeface="Times New Roman" panose="02020603050405020304" pitchFamily="18" charset="0"/>
                      </a:endParaRPr>
                    </a:p>
                  </a:txBody>
                  <a:tcPr>
                    <a:solidFill>
                      <a:srgbClr val="CBE3EB"/>
                    </a:solidFill>
                  </a:tcPr>
                </a:tc>
                <a:extLst>
                  <a:ext uri="{0D108BD9-81ED-4DB2-BD59-A6C34878D82A}">
                    <a16:rowId xmlns="" xmlns:a16="http://schemas.microsoft.com/office/drawing/2014/main" val="4164978374"/>
                  </a:ext>
                </a:extLst>
              </a:tr>
              <a:tr h="344561">
                <a:tc>
                  <a:txBody>
                    <a:bodyPr/>
                    <a:lstStyle/>
                    <a:p>
                      <a:r>
                        <a:rPr lang="en-US" sz="1000" dirty="0" smtClean="0">
                          <a:solidFill>
                            <a:schemeClr val="tx1"/>
                          </a:solidFill>
                          <a:latin typeface="+mn-lt"/>
                        </a:rPr>
                        <a:t>Directive # 2 – Coordination agreement</a:t>
                      </a:r>
                      <a:endParaRPr lang="en-US" sz="1000" dirty="0">
                        <a:solidFill>
                          <a:schemeClr val="tx1"/>
                        </a:solidFill>
                        <a:latin typeface="+mn-lt"/>
                      </a:endParaRPr>
                    </a:p>
                  </a:txBody>
                  <a:tcPr/>
                </a:tc>
                <a:tc>
                  <a:txBody>
                    <a:bodyPr/>
                    <a:lstStyle/>
                    <a:p>
                      <a:pPr marL="0" marR="0">
                        <a:spcBef>
                          <a:spcPts val="0"/>
                        </a:spcBef>
                        <a:spcAft>
                          <a:spcPts val="0"/>
                        </a:spcAft>
                      </a:pPr>
                      <a:r>
                        <a:rPr lang="en-US" sz="1000" dirty="0" smtClean="0">
                          <a:effectLst/>
                          <a:latin typeface="+mn-lt"/>
                        </a:rPr>
                        <a:t>ERCOT shall execute a coordination agreement or agreements with any necessary independent system operator, regional transmission organization, or reliability coordinator on the eastern end of the Southern Cross line.  ERCOT shall consult Southern Cross Transmission as needed during negotiations of such agreement(s) for technical input and guidance.</a:t>
                      </a:r>
                      <a:endParaRPr lang="en-US" sz="1000" dirty="0">
                        <a:effectLst/>
                        <a:latin typeface="+mn-lt"/>
                        <a:ea typeface="Times New Roman" panose="02020603050405020304" pitchFamily="18" charset="0"/>
                      </a:endParaRPr>
                    </a:p>
                  </a:txBody>
                  <a:tcPr/>
                </a:tc>
                <a:tc>
                  <a:txBody>
                    <a:bodyPr/>
                    <a:lstStyle/>
                    <a:p>
                      <a:pPr marL="0" marR="0">
                        <a:spcBef>
                          <a:spcPts val="0"/>
                        </a:spcBef>
                        <a:spcAft>
                          <a:spcPts val="0"/>
                        </a:spcAft>
                      </a:pPr>
                      <a:endParaRPr lang="en-US" sz="1000" dirty="0">
                        <a:effectLst/>
                        <a:latin typeface="+mn-lt"/>
                        <a:ea typeface="Times New Roman" panose="02020603050405020304" pitchFamily="18" charset="0"/>
                      </a:endParaRPr>
                    </a:p>
                  </a:txBody>
                  <a:tcPr/>
                </a:tc>
              </a:tr>
              <a:tr h="344561">
                <a:tc>
                  <a:txBody>
                    <a:bodyPr/>
                    <a:lstStyle/>
                    <a:p>
                      <a:pPr marL="0" marR="0">
                        <a:spcBef>
                          <a:spcPts val="0"/>
                        </a:spcBef>
                        <a:spcAft>
                          <a:spcPts val="0"/>
                        </a:spcAft>
                      </a:pPr>
                      <a:r>
                        <a:rPr lang="en-US" sz="1000" dirty="0" smtClean="0">
                          <a:effectLst/>
                          <a:latin typeface="+mn-lt"/>
                        </a:rPr>
                        <a:t>Directive #3 -- Ramp rate restrictions</a:t>
                      </a:r>
                      <a:endParaRPr lang="en-US" sz="1000" dirty="0" smtClean="0">
                        <a:effectLst/>
                        <a:latin typeface="+mn-lt"/>
                        <a:ea typeface="Times New Roman" panose="02020603050405020304" pitchFamily="18" charset="0"/>
                      </a:endParaRPr>
                    </a:p>
                  </a:txBody>
                  <a:tcPr/>
                </a:tc>
                <a:tc>
                  <a:txBody>
                    <a:bodyPr/>
                    <a:lstStyle/>
                    <a:p>
                      <a:r>
                        <a:rPr lang="en-US" sz="1000" kern="1200" dirty="0" smtClean="0">
                          <a:solidFill>
                            <a:schemeClr val="dk1"/>
                          </a:solidFill>
                          <a:effectLst/>
                          <a:latin typeface="+mn-lt"/>
                          <a:ea typeface="+mn-ea"/>
                          <a:cs typeface="+mn-cs"/>
                        </a:rPr>
                        <a:t>ERCOT shall determine what ramp rate restrictions, if any, will be necessary to accommodate the interconnection of the Southern Cross DC tie and shall implement those restrictions and shall certify to the Commission when it has completed these actions</a:t>
                      </a:r>
                      <a:endParaRPr lang="en-US" sz="1000" u="none" dirty="0">
                        <a:solidFill>
                          <a:schemeClr val="tx1"/>
                        </a:solidFill>
                        <a:latin typeface="+mn-lt"/>
                      </a:endParaRPr>
                    </a:p>
                  </a:txBody>
                  <a:tcPr/>
                </a:tc>
                <a:tc>
                  <a:txBody>
                    <a:bodyPr/>
                    <a:lstStyle/>
                    <a:p>
                      <a:endParaRPr lang="en-US" sz="1000" u="none" dirty="0">
                        <a:solidFill>
                          <a:schemeClr val="tx1"/>
                        </a:solidFill>
                        <a:latin typeface="+mn-lt"/>
                      </a:endParaRPr>
                    </a:p>
                  </a:txBody>
                  <a:tcPr/>
                </a:tc>
              </a:tr>
              <a:tr h="344561">
                <a:tc>
                  <a:txBody>
                    <a:bodyPr/>
                    <a:lstStyle/>
                    <a:p>
                      <a:pPr marL="0" marR="0">
                        <a:spcBef>
                          <a:spcPts val="0"/>
                        </a:spcBef>
                        <a:spcAft>
                          <a:spcPts val="0"/>
                        </a:spcAft>
                      </a:pPr>
                      <a:r>
                        <a:rPr lang="en-US" sz="1000" dirty="0" smtClean="0">
                          <a:effectLst/>
                          <a:latin typeface="+mn-lt"/>
                        </a:rPr>
                        <a:t>Directive #4 -- Outage coordination</a:t>
                      </a:r>
                      <a:endParaRPr lang="en-US" sz="1000" dirty="0" smtClean="0">
                        <a:effectLst/>
                        <a:latin typeface="+mn-lt"/>
                        <a:ea typeface="Times New Roman" panose="02020603050405020304" pitchFamily="18" charset="0"/>
                      </a:endParaRPr>
                    </a:p>
                  </a:txBody>
                  <a:tcPr/>
                </a:tc>
                <a:tc>
                  <a:txBody>
                    <a:bodyPr/>
                    <a:lstStyle/>
                    <a:p>
                      <a:r>
                        <a:rPr lang="en-US" sz="1000" kern="1200" dirty="0" smtClean="0">
                          <a:solidFill>
                            <a:schemeClr val="dk1"/>
                          </a:solidFill>
                          <a:effectLst/>
                          <a:latin typeface="+mn-lt"/>
                          <a:ea typeface="+mn-ea"/>
                          <a:cs typeface="+mn-cs"/>
                        </a:rPr>
                        <a:t>ERCOT shall develop and implement a methodology to reliably and cost-effectively coordinate outages following the interconnection of the Southern Cross DC tie and shall certify to the Commission when it has completed these actions.</a:t>
                      </a:r>
                      <a:endParaRPr lang="en-US" sz="1000" u="none" dirty="0">
                        <a:solidFill>
                          <a:schemeClr val="tx1"/>
                        </a:solidFill>
                        <a:latin typeface="+mn-lt"/>
                      </a:endParaRPr>
                    </a:p>
                  </a:txBody>
                  <a:tcPr/>
                </a:tc>
                <a:tc>
                  <a:txBody>
                    <a:bodyPr/>
                    <a:lstStyle/>
                    <a:p>
                      <a:endParaRPr lang="en-US" sz="1000" u="none" dirty="0">
                        <a:solidFill>
                          <a:schemeClr val="tx1"/>
                        </a:solidFill>
                        <a:latin typeface="+mn-lt"/>
                      </a:endParaRPr>
                    </a:p>
                  </a:txBody>
                  <a:tcPr/>
                </a:tc>
              </a:tr>
              <a:tr h="344561">
                <a:tc>
                  <a:txBody>
                    <a:bodyPr/>
                    <a:lstStyle/>
                    <a:p>
                      <a:r>
                        <a:rPr lang="en-US" sz="1000" dirty="0">
                          <a:solidFill>
                            <a:schemeClr val="tx1"/>
                          </a:solidFill>
                          <a:latin typeface="+mn-lt"/>
                        </a:rPr>
                        <a:t>Directive #</a:t>
                      </a:r>
                      <a:r>
                        <a:rPr lang="en-US" sz="1000" dirty="0" smtClean="0">
                          <a:solidFill>
                            <a:schemeClr val="tx1"/>
                          </a:solidFill>
                          <a:latin typeface="+mn-lt"/>
                        </a:rPr>
                        <a:t>5 - </a:t>
                      </a:r>
                      <a:r>
                        <a:rPr lang="en-US" sz="1000" dirty="0">
                          <a:solidFill>
                            <a:schemeClr val="tx1"/>
                          </a:solidFill>
                          <a:latin typeface="+mn-lt"/>
                        </a:rPr>
                        <a:t>Planning model considerations</a:t>
                      </a:r>
                    </a:p>
                  </a:txBody>
                  <a:tcPr/>
                </a:tc>
                <a:tc>
                  <a:txBody>
                    <a:bodyPr/>
                    <a:lstStyle/>
                    <a:p>
                      <a:pPr marL="0" marR="0"/>
                      <a:r>
                        <a:rPr lang="en-US" sz="1000" dirty="0">
                          <a:effectLst/>
                          <a:latin typeface="+mn-lt"/>
                          <a:ea typeface="Times New Roman" panose="02020603050405020304" pitchFamily="18" charset="0"/>
                        </a:rPr>
                        <a:t>ERCOT shall study and determine how best to model the Southern Cross DC tie in its transmission planning cases, make any necessary revisions to its standards, guides, systems, and protocols as appropriate, and certify to the Commission when it has completed these actions.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 xmlns:a16="http://schemas.microsoft.com/office/drawing/2014/main" val="10001"/>
                  </a:ext>
                </a:extLst>
              </a:tr>
              <a:tr h="441757">
                <a:tc>
                  <a:txBody>
                    <a:bodyPr/>
                    <a:lstStyle/>
                    <a:p>
                      <a:r>
                        <a:rPr lang="en-US" sz="1000" dirty="0">
                          <a:solidFill>
                            <a:schemeClr val="tx1"/>
                          </a:solidFill>
                          <a:latin typeface="+mn-lt"/>
                        </a:rPr>
                        <a:t>Directive #</a:t>
                      </a:r>
                      <a:r>
                        <a:rPr lang="en-US" sz="1000" dirty="0" smtClean="0">
                          <a:solidFill>
                            <a:schemeClr val="tx1"/>
                          </a:solidFill>
                          <a:latin typeface="+mn-lt"/>
                        </a:rPr>
                        <a:t>6 - </a:t>
                      </a:r>
                      <a:r>
                        <a:rPr lang="en-US" sz="1000" dirty="0">
                          <a:solidFill>
                            <a:schemeClr val="tx1"/>
                          </a:solidFill>
                          <a:latin typeface="+mn-lt"/>
                        </a:rPr>
                        <a:t>Planning studies</a:t>
                      </a:r>
                      <a:r>
                        <a:rPr lang="en-US" sz="1000" baseline="0" dirty="0">
                          <a:solidFill>
                            <a:schemeClr val="tx1"/>
                          </a:solidFill>
                          <a:latin typeface="+mn-lt"/>
                        </a:rPr>
                        <a:t> for transmission upgrades</a:t>
                      </a:r>
                      <a:endParaRPr lang="en-US" sz="1000" dirty="0">
                        <a:solidFill>
                          <a:schemeClr val="tx1"/>
                        </a:solidFill>
                        <a:latin typeface="+mn-lt"/>
                      </a:endParaRPr>
                    </a:p>
                  </a:txBody>
                  <a:tcPr/>
                </a:tc>
                <a:tc>
                  <a:txBody>
                    <a:bodyPr/>
                    <a:lstStyle/>
                    <a:p>
                      <a:pPr marL="0" marR="0"/>
                      <a:r>
                        <a:rPr lang="en-US" sz="1000" dirty="0">
                          <a:effectLst/>
                          <a:latin typeface="+mn-lt"/>
                          <a:ea typeface="Times New Roman" panose="02020603050405020304" pitchFamily="18" charset="0"/>
                        </a:rPr>
                        <a:t>ERCOT shall study and determine what transmission upgrades, if any, are necessary to manage congestion resulting from power flows over the Southern Cross DC tie, make any necessary revisions to its standards, guides, systems, and protocols as appropriate, and certify to the Commission when it has completed these actions.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 xmlns:a16="http://schemas.microsoft.com/office/drawing/2014/main" val="10002"/>
                  </a:ext>
                </a:extLst>
              </a:tr>
              <a:tr h="441757">
                <a:tc>
                  <a:txBody>
                    <a:bodyPr/>
                    <a:lstStyle/>
                    <a:p>
                      <a:r>
                        <a:rPr lang="en-US" sz="1000" dirty="0">
                          <a:solidFill>
                            <a:schemeClr val="tx1"/>
                          </a:solidFill>
                          <a:latin typeface="+mn-lt"/>
                        </a:rPr>
                        <a:t>Directive </a:t>
                      </a:r>
                      <a:r>
                        <a:rPr lang="en-US" sz="1000" dirty="0" smtClean="0">
                          <a:solidFill>
                            <a:schemeClr val="tx1"/>
                          </a:solidFill>
                          <a:latin typeface="+mn-lt"/>
                        </a:rPr>
                        <a:t>#7</a:t>
                      </a:r>
                      <a:r>
                        <a:rPr lang="en-US" sz="1000" baseline="0" dirty="0" smtClean="0">
                          <a:solidFill>
                            <a:schemeClr val="tx1"/>
                          </a:solidFill>
                          <a:latin typeface="+mn-lt"/>
                        </a:rPr>
                        <a:t> </a:t>
                      </a:r>
                      <a:r>
                        <a:rPr lang="en-US" sz="1000" dirty="0" smtClean="0">
                          <a:solidFill>
                            <a:schemeClr val="tx1"/>
                          </a:solidFill>
                          <a:latin typeface="+mn-lt"/>
                        </a:rPr>
                        <a:t>– Congestion management</a:t>
                      </a:r>
                      <a:endParaRPr lang="en-US" sz="1000" dirty="0">
                        <a:solidFill>
                          <a:schemeClr val="tx1"/>
                        </a:solidFill>
                        <a:latin typeface="+mn-lt"/>
                      </a:endParaRPr>
                    </a:p>
                  </a:txBody>
                  <a:tcPr/>
                </a:tc>
                <a:tc>
                  <a:txBody>
                    <a:bodyPr/>
                    <a:lstStyle/>
                    <a:p>
                      <a:pPr marL="0" marR="0"/>
                      <a:r>
                        <a:rPr lang="en-US" sz="1000" dirty="0">
                          <a:effectLst/>
                          <a:latin typeface="+mn-lt"/>
                          <a:ea typeface="Times New Roman" panose="02020603050405020304" pitchFamily="18" charset="0"/>
                        </a:rPr>
                        <a:t>ERCOT shall (a) study and determine whether some or all DC ties should be economically dispatched or whether implementing a congestion-management plan or special protection scheme would more reliably and cost-effectively manage congestion caused by DC tie flows, (b) implement any necessary revisions to its protocols, guides, standards, and systems as appropriate, and (c) certify to the Commission when it has completed these actions.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 xmlns:a16="http://schemas.microsoft.com/office/drawing/2014/main" val="10003"/>
                  </a:ext>
                </a:extLst>
              </a:tr>
            </a:tbl>
          </a:graphicData>
        </a:graphic>
      </p:graphicFrame>
      <p:sp>
        <p:nvSpPr>
          <p:cNvPr id="5" name="Flowchart: Terminator 4"/>
          <p:cNvSpPr/>
          <p:nvPr/>
        </p:nvSpPr>
        <p:spPr>
          <a:xfrm>
            <a:off x="7787269" y="1527048"/>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Started</a:t>
            </a:r>
            <a:endParaRPr lang="en-US" sz="1100" dirty="0"/>
          </a:p>
        </p:txBody>
      </p:sp>
      <p:sp>
        <p:nvSpPr>
          <p:cNvPr id="6" name="Flowchart: Terminator 5"/>
          <p:cNvSpPr/>
          <p:nvPr/>
        </p:nvSpPr>
        <p:spPr>
          <a:xfrm>
            <a:off x="7787268" y="2547747"/>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Q2-2020</a:t>
            </a:r>
            <a:endParaRPr lang="en-US" sz="1100" dirty="0"/>
          </a:p>
        </p:txBody>
      </p:sp>
      <p:sp>
        <p:nvSpPr>
          <p:cNvPr id="13" name="Flowchart: Terminator 12"/>
          <p:cNvSpPr/>
          <p:nvPr/>
        </p:nvSpPr>
        <p:spPr>
          <a:xfrm>
            <a:off x="7787265" y="4905060"/>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Started</a:t>
            </a:r>
            <a:endParaRPr lang="en-US" sz="1100" dirty="0"/>
          </a:p>
        </p:txBody>
      </p:sp>
      <p:sp>
        <p:nvSpPr>
          <p:cNvPr id="12" name="Flowchart: Terminator 11"/>
          <p:cNvSpPr/>
          <p:nvPr/>
        </p:nvSpPr>
        <p:spPr>
          <a:xfrm>
            <a:off x="7769068" y="3733800"/>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Started</a:t>
            </a:r>
            <a:endParaRPr lang="en-US" sz="1100" dirty="0"/>
          </a:p>
        </p:txBody>
      </p:sp>
      <p:sp>
        <p:nvSpPr>
          <p:cNvPr id="14" name="TextBox 13"/>
          <p:cNvSpPr txBox="1"/>
          <p:nvPr/>
        </p:nvSpPr>
        <p:spPr>
          <a:xfrm>
            <a:off x="4267200" y="6561138"/>
            <a:ext cx="899605" cy="276999"/>
          </a:xfrm>
          <a:prstGeom prst="rect">
            <a:avLst/>
          </a:prstGeom>
          <a:noFill/>
        </p:spPr>
        <p:txBody>
          <a:bodyPr wrap="none" rtlCol="0">
            <a:spAutoFit/>
          </a:bodyPr>
          <a:lstStyle/>
          <a:p>
            <a:r>
              <a:rPr lang="en-US" sz="1200" dirty="0" smtClean="0">
                <a:solidFill>
                  <a:schemeClr val="tx1">
                    <a:lumMod val="50000"/>
                    <a:lumOff val="50000"/>
                  </a:schemeClr>
                </a:solidFill>
              </a:rPr>
              <a:t>June </a:t>
            </a:r>
            <a:r>
              <a:rPr lang="en-US" sz="1200" dirty="0" smtClean="0">
                <a:solidFill>
                  <a:schemeClr val="tx1">
                    <a:lumMod val="50000"/>
                    <a:lumOff val="50000"/>
                  </a:schemeClr>
                </a:solidFill>
              </a:rPr>
              <a:t>2019</a:t>
            </a:r>
            <a:endParaRPr lang="en-US" sz="1200" dirty="0">
              <a:solidFill>
                <a:schemeClr val="tx1">
                  <a:lumMod val="50000"/>
                  <a:lumOff val="50000"/>
                </a:schemeClr>
              </a:solidFill>
            </a:endParaRPr>
          </a:p>
        </p:txBody>
      </p:sp>
      <p:sp>
        <p:nvSpPr>
          <p:cNvPr id="15" name="Flowchart: Terminator 14"/>
          <p:cNvSpPr/>
          <p:nvPr/>
        </p:nvSpPr>
        <p:spPr>
          <a:xfrm>
            <a:off x="7787265" y="3208941"/>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Started</a:t>
            </a:r>
            <a:endParaRPr lang="en-US" sz="1100" dirty="0"/>
          </a:p>
        </p:txBody>
      </p:sp>
      <p:sp>
        <p:nvSpPr>
          <p:cNvPr id="16" name="Flowchart: Terminator 15"/>
          <p:cNvSpPr/>
          <p:nvPr/>
        </p:nvSpPr>
        <p:spPr>
          <a:xfrm>
            <a:off x="7817972" y="5715529"/>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Started</a:t>
            </a:r>
            <a:endParaRPr lang="en-US" sz="1100" dirty="0"/>
          </a:p>
        </p:txBody>
      </p:sp>
      <p:sp>
        <p:nvSpPr>
          <p:cNvPr id="17" name="Flowchart: Terminator 16"/>
          <p:cNvSpPr/>
          <p:nvPr/>
        </p:nvSpPr>
        <p:spPr>
          <a:xfrm>
            <a:off x="7787265" y="4315039"/>
            <a:ext cx="823331" cy="301752"/>
          </a:xfrm>
          <a:prstGeom prst="flowChartTerminator">
            <a:avLst/>
          </a:prstGeom>
          <a:solidFill>
            <a:schemeClr val="accent4">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t>Complete</a:t>
            </a:r>
            <a:endParaRPr lang="en-US" sz="1000" dirty="0"/>
          </a:p>
        </p:txBody>
      </p:sp>
    </p:spTree>
    <p:extLst>
      <p:ext uri="{BB962C8B-B14F-4D97-AF65-F5344CB8AC3E}">
        <p14:creationId xmlns:p14="http://schemas.microsoft.com/office/powerpoint/2010/main" val="160426724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smtClean="0"/>
              <a:t>PUC Order 46304 Directives</a:t>
            </a:r>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dirty="0"/>
          </a:p>
        </p:txBody>
      </p:sp>
      <p:graphicFrame>
        <p:nvGraphicFramePr>
          <p:cNvPr id="3" name="Content Placeholder 2"/>
          <p:cNvGraphicFramePr>
            <a:graphicFrameLocks noGrp="1"/>
          </p:cNvGraphicFramePr>
          <p:nvPr>
            <p:ph idx="1"/>
            <p:extLst/>
          </p:nvPr>
        </p:nvGraphicFramePr>
        <p:xfrm>
          <a:off x="304800" y="838200"/>
          <a:ext cx="8415454" cy="5108804"/>
        </p:xfrm>
        <a:graphic>
          <a:graphicData uri="http://schemas.openxmlformats.org/drawingml/2006/table">
            <a:tbl>
              <a:tblPr firstRow="1" bandRow="1">
                <a:tableStyleId>{5C22544A-7EE6-4342-B048-85BDC9FD1C3A}</a:tableStyleId>
              </a:tblPr>
              <a:tblGrid>
                <a:gridCol w="1328854">
                  <a:extLst>
                    <a:ext uri="{9D8B030D-6E8A-4147-A177-3AD203B41FA5}">
                      <a16:colId xmlns="" xmlns:a16="http://schemas.microsoft.com/office/drawing/2014/main" val="20000"/>
                    </a:ext>
                  </a:extLst>
                </a:gridCol>
                <a:gridCol w="6096000">
                  <a:extLst>
                    <a:ext uri="{9D8B030D-6E8A-4147-A177-3AD203B41FA5}">
                      <a16:colId xmlns="" xmlns:a16="http://schemas.microsoft.com/office/drawing/2014/main" val="20001"/>
                    </a:ext>
                  </a:extLst>
                </a:gridCol>
                <a:gridCol w="990600"/>
              </a:tblGrid>
              <a:tr h="152400">
                <a:tc>
                  <a:txBody>
                    <a:bodyPr/>
                    <a:lstStyle/>
                    <a:p>
                      <a:pPr algn="ctr"/>
                      <a:endParaRPr lang="en-US" sz="1300" dirty="0"/>
                    </a:p>
                  </a:txBody>
                  <a:tcPr/>
                </a:tc>
                <a:tc>
                  <a:txBody>
                    <a:bodyPr/>
                    <a:lstStyle/>
                    <a:p>
                      <a:pPr algn="ctr"/>
                      <a:endParaRPr lang="en-US" sz="1300" dirty="0"/>
                    </a:p>
                  </a:txBody>
                  <a:tcPr/>
                </a:tc>
                <a:tc>
                  <a:txBody>
                    <a:bodyPr/>
                    <a:lstStyle/>
                    <a:p>
                      <a:pPr algn="ctr"/>
                      <a:r>
                        <a:rPr lang="en-US" sz="1000" dirty="0" smtClean="0"/>
                        <a:t>Anticipated Start</a:t>
                      </a:r>
                      <a:endParaRPr lang="en-US" sz="1000" dirty="0"/>
                    </a:p>
                  </a:txBody>
                  <a:tcPr/>
                </a:tc>
                <a:extLst>
                  <a:ext uri="{0D108BD9-81ED-4DB2-BD59-A6C34878D82A}">
                    <a16:rowId xmlns="" xmlns:a16="http://schemas.microsoft.com/office/drawing/2014/main" val="10000"/>
                  </a:ext>
                </a:extLst>
              </a:tr>
              <a:tr h="344561">
                <a:tc>
                  <a:txBody>
                    <a:bodyPr/>
                    <a:lstStyle/>
                    <a:p>
                      <a:r>
                        <a:rPr lang="en-US" sz="1000" dirty="0" smtClean="0">
                          <a:solidFill>
                            <a:schemeClr val="tx1"/>
                          </a:solidFill>
                          <a:latin typeface="+mn-lt"/>
                        </a:rPr>
                        <a:t>Directive #8 -</a:t>
                      </a:r>
                      <a:r>
                        <a:rPr lang="en-US" sz="1000" baseline="0" dirty="0" smtClean="0">
                          <a:solidFill>
                            <a:schemeClr val="tx1"/>
                          </a:solidFill>
                          <a:latin typeface="+mn-lt"/>
                        </a:rPr>
                        <a:t> Frequency response and voltage support</a:t>
                      </a:r>
                      <a:endParaRPr lang="en-US" sz="1000" dirty="0">
                        <a:solidFill>
                          <a:schemeClr val="tx1"/>
                        </a:solidFill>
                        <a:latin typeface="+mn-lt"/>
                      </a:endParaRPr>
                    </a:p>
                  </a:txBody>
                  <a:tcPr>
                    <a:solidFill>
                      <a:srgbClr val="CBE3EB"/>
                    </a:solidFill>
                  </a:tcPr>
                </a:tc>
                <a:tc>
                  <a:txBody>
                    <a:bodyPr/>
                    <a:lstStyle/>
                    <a:p>
                      <a:pPr marL="0" marR="0"/>
                      <a:r>
                        <a:rPr lang="en-US" sz="1000" dirty="0">
                          <a:effectLst/>
                          <a:latin typeface="+mn-lt"/>
                          <a:ea typeface="Times New Roman" panose="02020603050405020304" pitchFamily="18" charset="0"/>
                        </a:rPr>
                        <a:t>ERCOT shall (a) study and determine whether Southern Cross Transmission or any other entity scheduling flows across the Southern Cross DC tie should be required to provide or procure voltage support service or primary frequency response, or their technical equivalents, (b) implement any necessary revisions to its standards, guides, systems, and protocols, as appropriate, and (c) certify to the Commission when it has completed these actions.</a:t>
                      </a:r>
                    </a:p>
                  </a:txBody>
                  <a:tcPr marL="47625" marR="47625" marT="47625" marB="47625" anchor="ctr">
                    <a:solidFill>
                      <a:srgbClr val="CBE3EB"/>
                    </a:solidFill>
                  </a:tcPr>
                </a:tc>
                <a:tc>
                  <a:txBody>
                    <a:bodyPr/>
                    <a:lstStyle/>
                    <a:p>
                      <a:pPr marL="0" marR="0">
                        <a:spcBef>
                          <a:spcPts val="0"/>
                        </a:spcBef>
                        <a:spcAft>
                          <a:spcPts val="0"/>
                        </a:spcAft>
                      </a:pPr>
                      <a:endParaRPr lang="en-US" sz="1000" dirty="0">
                        <a:effectLst/>
                        <a:latin typeface="+mn-lt"/>
                        <a:ea typeface="Times New Roman" panose="02020603050405020304" pitchFamily="18" charset="0"/>
                      </a:endParaRPr>
                    </a:p>
                  </a:txBody>
                  <a:tcPr>
                    <a:solidFill>
                      <a:srgbClr val="CBE3EB"/>
                    </a:solidFill>
                  </a:tcPr>
                </a:tc>
                <a:extLst>
                  <a:ext uri="{0D108BD9-81ED-4DB2-BD59-A6C34878D82A}">
                    <a16:rowId xmlns="" xmlns:a16="http://schemas.microsoft.com/office/drawing/2014/main" val="4164978374"/>
                  </a:ext>
                </a:extLst>
              </a:tr>
              <a:tr h="344561">
                <a:tc>
                  <a:txBody>
                    <a:bodyPr/>
                    <a:lstStyle/>
                    <a:p>
                      <a:r>
                        <a:rPr lang="en-US" sz="1000" dirty="0" smtClean="0">
                          <a:solidFill>
                            <a:schemeClr val="tx1"/>
                          </a:solidFill>
                          <a:latin typeface="+mn-lt"/>
                        </a:rPr>
                        <a:t>Directive #9 -</a:t>
                      </a:r>
                      <a:r>
                        <a:rPr lang="en-US" sz="1000" baseline="0" dirty="0" smtClean="0">
                          <a:solidFill>
                            <a:schemeClr val="tx1"/>
                          </a:solidFill>
                          <a:latin typeface="+mn-lt"/>
                        </a:rPr>
                        <a:t> Ancillary services</a:t>
                      </a:r>
                      <a:endParaRPr lang="en-US" sz="1000" dirty="0">
                        <a:solidFill>
                          <a:schemeClr val="tx1"/>
                        </a:solidFill>
                        <a:latin typeface="+mn-lt"/>
                      </a:endParaRPr>
                    </a:p>
                  </a:txBody>
                  <a:tcPr/>
                </a:tc>
                <a:tc>
                  <a:txBody>
                    <a:bodyPr/>
                    <a:lstStyle/>
                    <a:p>
                      <a:pPr marL="0" marR="0"/>
                      <a:r>
                        <a:rPr lang="en-US" sz="1000" dirty="0">
                          <a:effectLst/>
                          <a:latin typeface="+mn-lt"/>
                          <a:ea typeface="Times New Roman" panose="02020603050405020304" pitchFamily="18" charset="0"/>
                        </a:rPr>
                        <a:t>ERCOT shall (a) evaluate what modifications to existing and additional ancillary services, if any, are necessary for the reliable interconnection of the Southern Cross DC tie, (b) implement any needed modifications to ancillary-services procurement, (c) recommend how the costs of such required ancillary services are to be allocated, and (d) certify to the Commission when it has completed these actions. </a:t>
                      </a:r>
                    </a:p>
                  </a:txBody>
                  <a:tcPr marL="47625" marR="47625" marT="47625" marB="47625" anchor="ctr"/>
                </a:tc>
                <a:tc>
                  <a:txBody>
                    <a:bodyPr/>
                    <a:lstStyle/>
                    <a:p>
                      <a:pPr marL="0" marR="0">
                        <a:spcBef>
                          <a:spcPts val="0"/>
                        </a:spcBef>
                        <a:spcAft>
                          <a:spcPts val="0"/>
                        </a:spcAft>
                      </a:pPr>
                      <a:endParaRPr lang="en-US" sz="1000" dirty="0">
                        <a:effectLst/>
                        <a:latin typeface="+mn-lt"/>
                        <a:ea typeface="Times New Roman" panose="02020603050405020304" pitchFamily="18" charset="0"/>
                      </a:endParaRPr>
                    </a:p>
                  </a:txBody>
                  <a:tcPr/>
                </a:tc>
              </a:tr>
              <a:tr h="344561">
                <a:tc>
                  <a:txBody>
                    <a:bodyPr/>
                    <a:lstStyle/>
                    <a:p>
                      <a:r>
                        <a:rPr lang="en-US" sz="1000" b="0" dirty="0" smtClean="0">
                          <a:solidFill>
                            <a:schemeClr val="tx1"/>
                          </a:solidFill>
                          <a:latin typeface="+mn-lt"/>
                        </a:rPr>
                        <a:t>Directive #10 – Price formation under emergency conditions</a:t>
                      </a:r>
                      <a:endParaRPr lang="en-US" sz="1000" b="0" dirty="0">
                        <a:solidFill>
                          <a:schemeClr val="tx1"/>
                        </a:solidFill>
                        <a:latin typeface="+mn-lt"/>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study price formation issues to determine whether, to avoid the flows over the DC ties adversely affecting price formation in the ERCOT wholesale market or otherwise causing outcomes inconsistent with a properly functioning energy market, any changes to pricing within the ERCOT market during emergencies are necessary.  ERCOT shall certify to the Commission when it has completed these actions. </a:t>
                      </a:r>
                    </a:p>
                  </a:txBody>
                  <a:tcPr marL="47625" marR="47625" marT="47625" marB="47625" anchor="ctr"/>
                </a:tc>
                <a:tc>
                  <a:txBody>
                    <a:bodyPr/>
                    <a:lstStyle/>
                    <a:p>
                      <a:endParaRPr lang="en-US" sz="1000" u="none" dirty="0">
                        <a:solidFill>
                          <a:schemeClr val="tx1"/>
                        </a:solidFill>
                        <a:latin typeface="+mn-lt"/>
                      </a:endParaRPr>
                    </a:p>
                  </a:txBody>
                  <a:tcPr/>
                </a:tc>
              </a:tr>
              <a:tr h="344561">
                <a:tc>
                  <a:txBody>
                    <a:bodyPr/>
                    <a:lstStyle/>
                    <a:p>
                      <a:pPr marL="0" marR="0">
                        <a:spcBef>
                          <a:spcPts val="0"/>
                        </a:spcBef>
                        <a:spcAft>
                          <a:spcPts val="0"/>
                        </a:spcAft>
                      </a:pPr>
                      <a:r>
                        <a:rPr lang="en-US" sz="1000" dirty="0" smtClean="0">
                          <a:effectLst/>
                          <a:latin typeface="+mn-lt"/>
                        </a:rPr>
                        <a:t>Directive #11</a:t>
                      </a:r>
                      <a:endParaRPr lang="en-US" sz="1000" dirty="0" smtClean="0">
                        <a:effectLst/>
                        <a:latin typeface="+mn-lt"/>
                        <a:ea typeface="Times New Roman" panose="02020603050405020304" pitchFamily="18" charset="0"/>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study and recommend appropriate responsibility for, and allocation of, the costs identified in the Commission's final order in Docket No. 45624, including costs common to the ERCOT system and special costs that are specific to the Garland line and Southern Cross DC tie, and shall identify any existing protocols that need to be modified or new protocols that need to be created, or (if appropriate) any existing Commission rules that need to be modified or new rules that need to be enacted, to appropriately address those costs.</a:t>
                      </a:r>
                    </a:p>
                  </a:txBody>
                  <a:tcPr marL="47625" marR="47625" marT="47625" marB="47625" anchor="ctr"/>
                </a:tc>
                <a:tc>
                  <a:txBody>
                    <a:bodyPr/>
                    <a:lstStyle/>
                    <a:p>
                      <a:endParaRPr lang="en-US" sz="1000" u="none" dirty="0">
                        <a:solidFill>
                          <a:schemeClr val="tx1"/>
                        </a:solidFill>
                        <a:latin typeface="+mn-lt"/>
                      </a:endParaRPr>
                    </a:p>
                  </a:txBody>
                  <a:tcPr/>
                </a:tc>
              </a:tr>
              <a:tr h="344561">
                <a:tc>
                  <a:txBody>
                    <a:bodyPr/>
                    <a:lstStyle/>
                    <a:p>
                      <a:r>
                        <a:rPr lang="en-US" sz="1000" dirty="0">
                          <a:solidFill>
                            <a:schemeClr val="tx1"/>
                          </a:solidFill>
                          <a:latin typeface="+mn-lt"/>
                        </a:rPr>
                        <a:t>Directive </a:t>
                      </a:r>
                      <a:r>
                        <a:rPr lang="en-US" sz="1000" dirty="0" smtClean="0">
                          <a:solidFill>
                            <a:schemeClr val="tx1"/>
                          </a:solidFill>
                          <a:latin typeface="+mn-lt"/>
                        </a:rPr>
                        <a:t>#12</a:t>
                      </a:r>
                      <a:endParaRPr lang="en-US" sz="1000" dirty="0">
                        <a:solidFill>
                          <a:schemeClr val="tx1"/>
                        </a:solidFill>
                        <a:latin typeface="+mn-lt"/>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study and determine for export-related costs whether the qualified scheduling entity should be assigned costs that ordinarily would ultimately be paid by the end-use customer.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 xmlns:a16="http://schemas.microsoft.com/office/drawing/2014/main" val="10001"/>
                  </a:ext>
                </a:extLst>
              </a:tr>
              <a:tr h="441757">
                <a:tc>
                  <a:txBody>
                    <a:bodyPr/>
                    <a:lstStyle/>
                    <a:p>
                      <a:r>
                        <a:rPr lang="en-US" sz="1000" dirty="0" smtClean="0">
                          <a:solidFill>
                            <a:schemeClr val="tx1"/>
                          </a:solidFill>
                          <a:latin typeface="+mn-lt"/>
                        </a:rPr>
                        <a:t>Directive #13 – Status</a:t>
                      </a:r>
                      <a:r>
                        <a:rPr lang="en-US" sz="1000" baseline="0" dirty="0" smtClean="0">
                          <a:solidFill>
                            <a:schemeClr val="tx1"/>
                          </a:solidFill>
                          <a:latin typeface="+mn-lt"/>
                        </a:rPr>
                        <a:t> Reporting</a:t>
                      </a:r>
                      <a:endParaRPr lang="en-US" sz="1000" dirty="0">
                        <a:solidFill>
                          <a:schemeClr val="tx1"/>
                        </a:solidFill>
                        <a:latin typeface="+mn-lt"/>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periodically update the Commission regarding its progress in completing the above tasks.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 xmlns:a16="http://schemas.microsoft.com/office/drawing/2014/main" val="10002"/>
                  </a:ext>
                </a:extLst>
              </a:tr>
              <a:tr h="441757">
                <a:tc>
                  <a:txBody>
                    <a:bodyPr/>
                    <a:lstStyle/>
                    <a:p>
                      <a:r>
                        <a:rPr lang="en-US" sz="1000" dirty="0" smtClean="0">
                          <a:solidFill>
                            <a:schemeClr val="tx1"/>
                          </a:solidFill>
                          <a:latin typeface="+mn-lt"/>
                        </a:rPr>
                        <a:t>Directive #14 – Status</a:t>
                      </a:r>
                      <a:r>
                        <a:rPr lang="en-US" sz="1000" baseline="0" dirty="0" smtClean="0">
                          <a:solidFill>
                            <a:schemeClr val="tx1"/>
                          </a:solidFill>
                          <a:latin typeface="+mn-lt"/>
                        </a:rPr>
                        <a:t> Reporting</a:t>
                      </a:r>
                      <a:endParaRPr lang="en-US" sz="1000" dirty="0">
                        <a:solidFill>
                          <a:schemeClr val="tx1"/>
                        </a:solidFill>
                        <a:latin typeface="+mn-lt"/>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as soon as practicable, notify the Commission of reasonable completion dates for the above tasks and shall report any changes to those completion dates as changes become known.</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 xmlns:a16="http://schemas.microsoft.com/office/drawing/2014/main" val="10003"/>
                  </a:ext>
                </a:extLst>
              </a:tr>
            </a:tbl>
          </a:graphicData>
        </a:graphic>
      </p:graphicFrame>
      <p:sp>
        <p:nvSpPr>
          <p:cNvPr id="5" name="Flowchart: Terminator 4"/>
          <p:cNvSpPr/>
          <p:nvPr/>
        </p:nvSpPr>
        <p:spPr>
          <a:xfrm>
            <a:off x="7787269" y="1527048"/>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Started</a:t>
            </a:r>
          </a:p>
        </p:txBody>
      </p:sp>
      <p:sp>
        <p:nvSpPr>
          <p:cNvPr id="8" name="Flowchart: Terminator 7"/>
          <p:cNvSpPr/>
          <p:nvPr/>
        </p:nvSpPr>
        <p:spPr>
          <a:xfrm>
            <a:off x="7787265" y="4019121"/>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TBD</a:t>
            </a:r>
            <a:endParaRPr lang="en-US" sz="1100" dirty="0"/>
          </a:p>
        </p:txBody>
      </p:sp>
      <p:sp>
        <p:nvSpPr>
          <p:cNvPr id="11" name="Flowchart: Terminator 10"/>
          <p:cNvSpPr/>
          <p:nvPr/>
        </p:nvSpPr>
        <p:spPr>
          <a:xfrm>
            <a:off x="7787264" y="5158885"/>
            <a:ext cx="823331" cy="301752"/>
          </a:xfrm>
          <a:prstGeom prst="flowChartTerminator">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Ongoing</a:t>
            </a:r>
            <a:endParaRPr lang="en-US" sz="1100" dirty="0"/>
          </a:p>
        </p:txBody>
      </p:sp>
      <p:sp>
        <p:nvSpPr>
          <p:cNvPr id="12" name="Flowchart: Terminator 11"/>
          <p:cNvSpPr/>
          <p:nvPr/>
        </p:nvSpPr>
        <p:spPr>
          <a:xfrm>
            <a:off x="7787266" y="2315593"/>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Started</a:t>
            </a:r>
            <a:endParaRPr lang="en-US" sz="1100" dirty="0"/>
          </a:p>
        </p:txBody>
      </p:sp>
      <p:sp>
        <p:nvSpPr>
          <p:cNvPr id="13" name="Flowchart: Terminator 12"/>
          <p:cNvSpPr/>
          <p:nvPr/>
        </p:nvSpPr>
        <p:spPr>
          <a:xfrm>
            <a:off x="7787266" y="3074181"/>
            <a:ext cx="823331" cy="301752"/>
          </a:xfrm>
          <a:prstGeom prst="flowChartTerminator">
            <a:avLst/>
          </a:prstGeom>
          <a:solidFill>
            <a:schemeClr val="accent4">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t>Complete</a:t>
            </a:r>
            <a:endParaRPr lang="en-US" sz="1000" dirty="0"/>
          </a:p>
        </p:txBody>
      </p:sp>
      <p:sp>
        <p:nvSpPr>
          <p:cNvPr id="14" name="Flowchart: Terminator 13"/>
          <p:cNvSpPr/>
          <p:nvPr/>
        </p:nvSpPr>
        <p:spPr>
          <a:xfrm>
            <a:off x="7787264" y="4705681"/>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TBD</a:t>
            </a:r>
            <a:endParaRPr lang="en-US" sz="1100" dirty="0"/>
          </a:p>
        </p:txBody>
      </p:sp>
      <p:sp>
        <p:nvSpPr>
          <p:cNvPr id="16" name="Flowchart: Terminator 15"/>
          <p:cNvSpPr/>
          <p:nvPr/>
        </p:nvSpPr>
        <p:spPr>
          <a:xfrm>
            <a:off x="7787263" y="5572057"/>
            <a:ext cx="823331" cy="301752"/>
          </a:xfrm>
          <a:prstGeom prst="flowChartTerminator">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Ongoing</a:t>
            </a:r>
            <a:endParaRPr lang="en-US" sz="1100" dirty="0"/>
          </a:p>
        </p:txBody>
      </p:sp>
      <p:sp>
        <p:nvSpPr>
          <p:cNvPr id="17" name="TextBox 16"/>
          <p:cNvSpPr txBox="1"/>
          <p:nvPr/>
        </p:nvSpPr>
        <p:spPr>
          <a:xfrm>
            <a:off x="4267200" y="6561138"/>
            <a:ext cx="899605" cy="276999"/>
          </a:xfrm>
          <a:prstGeom prst="rect">
            <a:avLst/>
          </a:prstGeom>
          <a:noFill/>
        </p:spPr>
        <p:txBody>
          <a:bodyPr wrap="none" rtlCol="0">
            <a:spAutoFit/>
          </a:bodyPr>
          <a:lstStyle/>
          <a:p>
            <a:r>
              <a:rPr lang="en-US" sz="1200" dirty="0" smtClean="0">
                <a:solidFill>
                  <a:schemeClr val="tx1">
                    <a:lumMod val="50000"/>
                    <a:lumOff val="50000"/>
                  </a:schemeClr>
                </a:solidFill>
              </a:rPr>
              <a:t>June </a:t>
            </a:r>
            <a:r>
              <a:rPr lang="en-US" sz="1200" dirty="0" smtClean="0">
                <a:solidFill>
                  <a:schemeClr val="tx1">
                    <a:lumMod val="50000"/>
                    <a:lumOff val="50000"/>
                  </a:schemeClr>
                </a:solidFill>
              </a:rPr>
              <a:t>2019</a:t>
            </a:r>
            <a:endParaRPr lang="en-US" sz="1200" dirty="0">
              <a:solidFill>
                <a:schemeClr val="tx1">
                  <a:lumMod val="50000"/>
                  <a:lumOff val="50000"/>
                </a:schemeClr>
              </a:solidFill>
            </a:endParaRPr>
          </a:p>
        </p:txBody>
      </p:sp>
    </p:spTree>
    <p:extLst>
      <p:ext uri="{BB962C8B-B14F-4D97-AF65-F5344CB8AC3E}">
        <p14:creationId xmlns:p14="http://schemas.microsoft.com/office/powerpoint/2010/main" val="529850315"/>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E63A2377AB110F42B7B372FB8EF4570B" ma:contentTypeVersion="0" ma:contentTypeDescription="Create a new document." ma:contentTypeScope="" ma:versionID="673c3b80bdd78f53d029ffa560b18dd8">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2.xml><?xml version="1.0" encoding="utf-8"?>
<ds:datastoreItem xmlns:ds="http://schemas.openxmlformats.org/officeDocument/2006/customXml" ds:itemID="{C0E9AA12-8AF9-4AA6-90FE-24669859CDF3}">
  <ds:schemaRefs>
    <ds:schemaRef ds:uri="http://purl.org/dc/terms/"/>
    <ds:schemaRef ds:uri="http://schemas.openxmlformats.org/package/2006/metadata/core-properties"/>
    <ds:schemaRef ds:uri="http://purl.org/dc/dcmitype/"/>
    <ds:schemaRef ds:uri="http://schemas.microsoft.com/office/2006/documentManagement/types"/>
    <ds:schemaRef ds:uri="http://purl.org/dc/elements/1.1/"/>
    <ds:schemaRef ds:uri="http://schemas.microsoft.com/office/2006/metadata/properties"/>
    <ds:schemaRef ds:uri="http://schemas.microsoft.com/office/infopath/2007/PartnerControls"/>
    <ds:schemaRef ds:uri="c34af464-7aa1-4edd-9be4-83dffc1cb926"/>
    <ds:schemaRef ds:uri="http://www.w3.org/XML/1998/namespace"/>
  </ds:schemaRefs>
</ds:datastoreItem>
</file>

<file path=customXml/itemProps3.xml><?xml version="1.0" encoding="utf-8"?>
<ds:datastoreItem xmlns:ds="http://schemas.openxmlformats.org/officeDocument/2006/customXml" ds:itemID="{B64CD9AA-98CE-4B6E-AD86-2607929730E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5583</TotalTime>
  <Words>1090</Words>
  <Application>Microsoft Office PowerPoint</Application>
  <PresentationFormat>On-screen Show (4:3)</PresentationFormat>
  <Paragraphs>98</Paragraphs>
  <Slides>5</Slides>
  <Notes>0</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5</vt:i4>
      </vt:variant>
    </vt:vector>
  </HeadingPairs>
  <TitlesOfParts>
    <vt:vector size="10" baseType="lpstr">
      <vt:lpstr>Arial</vt:lpstr>
      <vt:lpstr>Calibri</vt:lpstr>
      <vt:lpstr>Times New Roman</vt:lpstr>
      <vt:lpstr>1_Custom Design</vt:lpstr>
      <vt:lpstr>Office Theme</vt:lpstr>
      <vt:lpstr>PowerPoint Presentation</vt:lpstr>
      <vt:lpstr>ERCOT – Southern Cross Transmission Working Group Assignments Status Dashboard</vt:lpstr>
      <vt:lpstr>Appendix</vt:lpstr>
      <vt:lpstr>PUC Order 46304 Directives</vt:lpstr>
      <vt:lpstr>PUC Order 46304 Directives</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Ayson, Janice</cp:lastModifiedBy>
  <cp:revision>145</cp:revision>
  <cp:lastPrinted>2018-12-20T17:29:53Z</cp:lastPrinted>
  <dcterms:created xsi:type="dcterms:W3CDTF">2016-01-21T15:20:31Z</dcterms:created>
  <dcterms:modified xsi:type="dcterms:W3CDTF">2019-06-03T18:56:02Z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0x010100E63A2377AB110F42B7B372FB8EF4570B</vt:lpwstr>
  </property>
</Properties>
</file>