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338" r:id="rId6"/>
    <p:sldId id="355" r:id="rId7"/>
    <p:sldId id="389" r:id="rId8"/>
    <p:sldId id="375" r:id="rId9"/>
    <p:sldId id="392" r:id="rId10"/>
    <p:sldId id="393" r:id="rId11"/>
    <p:sldId id="391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9"/>
            <p14:sldId id="375"/>
            <p14:sldId id="392"/>
            <p14:sldId id="393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08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June 4,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400" dirty="0" smtClean="0"/>
              <a:t>ERCOT </a:t>
            </a:r>
            <a:r>
              <a:rPr lang="en-US" sz="2400" dirty="0"/>
              <a:t>Retail Portfolio </a:t>
            </a:r>
            <a:r>
              <a:rPr lang="en-US" sz="2400" dirty="0" smtClean="0"/>
              <a:t>Refresh Overview</a:t>
            </a:r>
          </a:p>
          <a:p>
            <a:r>
              <a:rPr lang="en-US" sz="2400" dirty="0"/>
              <a:t>ERCOT </a:t>
            </a:r>
            <a:r>
              <a:rPr lang="en-US" sz="2400" dirty="0" smtClean="0"/>
              <a:t>Retail Projects: High Level Schedule</a:t>
            </a:r>
          </a:p>
          <a:p>
            <a:r>
              <a:rPr lang="en-US" sz="2400" dirty="0" smtClean="0"/>
              <a:t>2020 Project Go Lives</a:t>
            </a:r>
          </a:p>
          <a:p>
            <a:r>
              <a:rPr lang="en-US" sz="2400" dirty="0" smtClean="0"/>
              <a:t>2020 Impacts to the Retail Market</a:t>
            </a:r>
          </a:p>
          <a:p>
            <a:r>
              <a:rPr lang="en-US" sz="24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RMS, periodically, with more information related to:</a:t>
            </a:r>
          </a:p>
          <a:p>
            <a:pPr lvl="1"/>
            <a:r>
              <a:rPr lang="en-US" sz="1400" dirty="0" smtClean="0"/>
              <a:t>High level timeline and sequence of events</a:t>
            </a:r>
          </a:p>
          <a:p>
            <a:pPr lvl="1"/>
            <a:r>
              <a:rPr lang="en-US" sz="1400" dirty="0" smtClean="0"/>
              <a:t>Market impact and actions required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971800"/>
            <a:ext cx="4267200" cy="1554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100" dirty="0" smtClean="0"/>
              <a:t>PR173-02 </a:t>
            </a:r>
            <a:r>
              <a:rPr lang="en-US" sz="1100" dirty="0" err="1" smtClean="0"/>
              <a:t>FlighTrak</a:t>
            </a:r>
            <a:r>
              <a:rPr lang="en-US" sz="1100" dirty="0" smtClean="0"/>
              <a:t> (live)</a:t>
            </a:r>
          </a:p>
          <a:p>
            <a:r>
              <a:rPr lang="en-US" sz="1100" dirty="0" smtClean="0"/>
              <a:t>PR288-01 EDI </a:t>
            </a:r>
            <a:r>
              <a:rPr lang="en-US" sz="1100" dirty="0"/>
              <a:t>Mapping and Translator Replacement (in </a:t>
            </a:r>
            <a:r>
              <a:rPr lang="en-US" sz="1100" dirty="0" smtClean="0"/>
              <a:t>planning)</a:t>
            </a:r>
          </a:p>
          <a:p>
            <a:r>
              <a:rPr lang="en-US" sz="1100" dirty="0" err="1" smtClean="0"/>
              <a:t>PRxxx</a:t>
            </a:r>
            <a:r>
              <a:rPr lang="en-US" sz="1100" dirty="0" smtClean="0"/>
              <a:t>-xx NAESB (planned start June 2019)</a:t>
            </a:r>
          </a:p>
          <a:p>
            <a:r>
              <a:rPr lang="en-US" sz="1100" dirty="0" err="1" smtClean="0"/>
              <a:t>PRxxx</a:t>
            </a:r>
            <a:r>
              <a:rPr lang="en-US" sz="1100" dirty="0" smtClean="0"/>
              <a:t>-xx ERCOT’s </a:t>
            </a:r>
            <a:r>
              <a:rPr lang="en-US" sz="1100" dirty="0"/>
              <a:t>Registration System </a:t>
            </a:r>
            <a:r>
              <a:rPr lang="en-US" sz="1100" dirty="0" smtClean="0"/>
              <a:t>(targeting Q4 2019 / Q1 2020 start)</a:t>
            </a:r>
          </a:p>
          <a:p>
            <a:r>
              <a:rPr lang="en-US" sz="1100" dirty="0" err="1" smtClean="0"/>
              <a:t>PRxxx</a:t>
            </a:r>
            <a:r>
              <a:rPr lang="en-US" sz="1100" dirty="0" smtClean="0"/>
              <a:t>-xx </a:t>
            </a:r>
            <a:r>
              <a:rPr lang="en-US" sz="1100" dirty="0" err="1" smtClean="0"/>
              <a:t>MarkeTrak</a:t>
            </a:r>
            <a:r>
              <a:rPr lang="en-US" sz="1100" dirty="0" smtClean="0"/>
              <a:t> Database </a:t>
            </a:r>
            <a:r>
              <a:rPr lang="en-US" sz="1100" dirty="0"/>
              <a:t>Upgrade </a:t>
            </a:r>
            <a:r>
              <a:rPr lang="en-US" sz="1100" dirty="0" smtClean="0"/>
              <a:t>(targeting 2020 start)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4196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</a:t>
            </a:r>
            <a:r>
              <a:rPr lang="en-US" sz="1200" dirty="0" smtClean="0"/>
              <a:t>risks</a:t>
            </a:r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Project Go Lives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8610600" cy="4087856"/>
          </a:xfrm>
        </p:spPr>
        <p:txBody>
          <a:bodyPr/>
          <a:lstStyle/>
          <a:p>
            <a:r>
              <a:rPr lang="en-US" sz="2400" dirty="0" smtClean="0"/>
              <a:t>ERCOT plans to make significant changes to 2 of its retail systems in 2020:</a:t>
            </a:r>
          </a:p>
          <a:p>
            <a:pPr lvl="1"/>
            <a:r>
              <a:rPr lang="en-US" sz="2000" dirty="0" smtClean="0"/>
              <a:t>EDI translator (PR288-01)</a:t>
            </a:r>
          </a:p>
          <a:p>
            <a:pPr lvl="2"/>
            <a:r>
              <a:rPr lang="en-US" sz="1600" dirty="0" smtClean="0"/>
              <a:t>Business drivers are reliability and supportability</a:t>
            </a:r>
          </a:p>
          <a:p>
            <a:pPr lvl="1"/>
            <a:r>
              <a:rPr lang="en-US" sz="2000" dirty="0" smtClean="0"/>
              <a:t>NAESB (project number: TBD)</a:t>
            </a:r>
          </a:p>
          <a:p>
            <a:pPr lvl="2"/>
            <a:r>
              <a:rPr lang="en-US" sz="1600" dirty="0" smtClean="0"/>
              <a:t>Business driver is security</a:t>
            </a:r>
          </a:p>
          <a:p>
            <a:r>
              <a:rPr lang="en-US" sz="2400" dirty="0" smtClean="0"/>
              <a:t>ERCOT can gain efficiencies, reduce risk, and lessen the overall impact to the market by combining the testing of these 2 systems.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ERCOT Retail </a:t>
            </a:r>
            <a:r>
              <a:rPr lang="en-US" sz="2400" dirty="0" smtClean="0"/>
              <a:t>Projects: High Level Schedule </a:t>
            </a:r>
            <a:endParaRPr lang="en-US" sz="2400" dirty="0"/>
          </a:p>
        </p:txBody>
      </p:sp>
      <p:cxnSp>
        <p:nvCxnSpPr>
          <p:cNvPr id="4" name="OTLSHAPE_M_55d16ea985fa424888de7c2cda96a232_Connector1"/>
          <p:cNvCxnSpPr/>
          <p:nvPr>
            <p:custDataLst>
              <p:tags r:id="rId1"/>
            </p:custDataLst>
          </p:nvPr>
        </p:nvCxnSpPr>
        <p:spPr>
          <a:xfrm>
            <a:off x="7890017" y="1771269"/>
            <a:ext cx="0" cy="318812"/>
          </a:xfrm>
          <a:prstGeom prst="line">
            <a:avLst/>
          </a:prstGeom>
          <a:ln w="9525" cap="flat" cmpd="sng" algn="ctr">
            <a:solidFill>
              <a:srgbClr val="4F81BD">
                <a:alpha val="4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TLSHAPE_TB_00000000000000000000000000000000_ElapsedTimeExtension"/>
          <p:cNvSpPr/>
          <p:nvPr>
            <p:custDataLst>
              <p:tags r:id="rId2"/>
            </p:custDataLst>
          </p:nvPr>
        </p:nvSpPr>
        <p:spPr>
          <a:xfrm>
            <a:off x="844465" y="2471081"/>
            <a:ext cx="800100" cy="1719919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0"/>
                </a:srgbClr>
              </a:gs>
              <a:gs pos="0">
                <a:srgbClr val="FF0000">
                  <a:alpha val="30196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TLSHAPE_TB_00000000000000000000000000000000_LeftEndCaps"/>
          <p:cNvSpPr txBox="1"/>
          <p:nvPr>
            <p:custDataLst>
              <p:tags r:id="rId3"/>
            </p:custDataLst>
          </p:nvPr>
        </p:nvSpPr>
        <p:spPr>
          <a:xfrm>
            <a:off x="254000" y="2141050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pc="-38" smtClean="0">
                <a:solidFill>
                  <a:srgbClr val="C0504D"/>
                </a:solidFill>
                <a:latin typeface="Calibri" panose="020F0502020204030204" pitchFamily="34" charset="0"/>
              </a:rPr>
              <a:t>2019</a:t>
            </a:r>
            <a:endParaRPr lang="en-US" b="1" spc="-38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RightEndCaps"/>
          <p:cNvSpPr txBox="1"/>
          <p:nvPr>
            <p:custDataLst>
              <p:tags r:id="rId4"/>
            </p:custDataLst>
          </p:nvPr>
        </p:nvSpPr>
        <p:spPr>
          <a:xfrm>
            <a:off x="8426534" y="2141050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pc="-38" smtClean="0">
                <a:solidFill>
                  <a:srgbClr val="C0504D"/>
                </a:solidFill>
                <a:latin typeface="Calibri" panose="020F0502020204030204" pitchFamily="34" charset="0"/>
              </a:rPr>
              <a:t>2020</a:t>
            </a:r>
            <a:endParaRPr lang="en-US" b="1" spc="-38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ScaleContainer"/>
          <p:cNvSpPr/>
          <p:nvPr>
            <p:custDataLst>
              <p:tags r:id="rId5"/>
            </p:custDataLst>
          </p:nvPr>
        </p:nvSpPr>
        <p:spPr>
          <a:xfrm>
            <a:off x="844465" y="2090081"/>
            <a:ext cx="7467600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TLSHAPE_TB_00000000000000000000000000000000_ElapsedTime"/>
          <p:cNvSpPr/>
          <p:nvPr>
            <p:custDataLst>
              <p:tags r:id="rId6"/>
            </p:custDataLst>
          </p:nvPr>
        </p:nvSpPr>
        <p:spPr>
          <a:xfrm>
            <a:off x="844465" y="2090081"/>
            <a:ext cx="800100" cy="381000"/>
          </a:xfrm>
          <a:prstGeom prst="rect">
            <a:avLst/>
          </a:prstGeom>
          <a:solidFill>
            <a:srgbClr val="FF0000">
              <a:alpha val="30196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TLSHAPE_TB_00000000000000000000000000000000_TodayMarkerShape"/>
          <p:cNvSpPr/>
          <p:nvPr>
            <p:custDataLst>
              <p:tags r:id="rId7"/>
            </p:custDataLst>
          </p:nvPr>
        </p:nvSpPr>
        <p:spPr>
          <a:xfrm>
            <a:off x="1586439" y="2471081"/>
            <a:ext cx="114300" cy="127000"/>
          </a:xfrm>
          <a:prstGeom prst="triangl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TLSHAPE_TB_00000000000000000000000000000000_TodayMarkerText"/>
          <p:cNvSpPr txBox="1"/>
          <p:nvPr>
            <p:custDataLst>
              <p:tags r:id="rId8"/>
            </p:custDataLst>
          </p:nvPr>
        </p:nvSpPr>
        <p:spPr>
          <a:xfrm>
            <a:off x="1475725" y="2598081"/>
            <a:ext cx="333745" cy="17051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100" spc="-24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US" sz="1100" spc="-2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TLSHAPE_TB_00000000000000000000000000000000_TimescaleInterval1"/>
          <p:cNvSpPr txBox="1"/>
          <p:nvPr>
            <p:custDataLst>
              <p:tags r:id="rId9"/>
            </p:custDataLst>
          </p:nvPr>
        </p:nvSpPr>
        <p:spPr>
          <a:xfrm>
            <a:off x="907965" y="2187553"/>
            <a:ext cx="18274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dk1"/>
                </a:solidFill>
                <a:latin typeface="Calibri" panose="020F0502020204030204" pitchFamily="34" charset="0"/>
              </a:rPr>
              <a:t>Q2</a:t>
            </a:r>
            <a:endParaRPr lang="en-US" sz="1200" spc="-2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TB_00000000000000000000000000000000_TimescaleInterval2"/>
          <p:cNvSpPr txBox="1"/>
          <p:nvPr>
            <p:custDataLst>
              <p:tags r:id="rId10"/>
            </p:custDataLst>
          </p:nvPr>
        </p:nvSpPr>
        <p:spPr>
          <a:xfrm>
            <a:off x="2143687" y="2187553"/>
            <a:ext cx="18274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dk1"/>
                </a:solidFill>
                <a:latin typeface="Calibri" panose="020F0502020204030204" pitchFamily="34" charset="0"/>
              </a:rPr>
              <a:t>Q3</a:t>
            </a:r>
            <a:endParaRPr lang="en-US" sz="1200" spc="-2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TimescaleInterval3"/>
          <p:cNvSpPr txBox="1"/>
          <p:nvPr>
            <p:custDataLst>
              <p:tags r:id="rId11"/>
            </p:custDataLst>
          </p:nvPr>
        </p:nvSpPr>
        <p:spPr>
          <a:xfrm>
            <a:off x="3392989" y="2187553"/>
            <a:ext cx="18274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dk1"/>
                </a:solidFill>
                <a:latin typeface="Calibri" panose="020F0502020204030204" pitchFamily="34" charset="0"/>
              </a:rPr>
              <a:t>Q4</a:t>
            </a:r>
            <a:endParaRPr lang="en-US" sz="1200" spc="-2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TimescaleInterval4"/>
          <p:cNvSpPr txBox="1"/>
          <p:nvPr>
            <p:custDataLst>
              <p:tags r:id="rId12"/>
            </p:custDataLst>
          </p:nvPr>
        </p:nvSpPr>
        <p:spPr>
          <a:xfrm>
            <a:off x="4642290" y="2128181"/>
            <a:ext cx="314189" cy="304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smtClean="0">
                <a:solidFill>
                  <a:schemeClr val="dk1"/>
                </a:solidFill>
                <a:latin typeface="Calibri" panose="020F0502020204030204" pitchFamily="34" charset="0"/>
              </a:rPr>
              <a:t>Q1
2020</a:t>
            </a:r>
            <a:endParaRPr lang="en-US" sz="1200" spc="-2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TimescaleInterval5"/>
          <p:cNvSpPr txBox="1"/>
          <p:nvPr>
            <p:custDataLst>
              <p:tags r:id="rId13"/>
            </p:custDataLst>
          </p:nvPr>
        </p:nvSpPr>
        <p:spPr>
          <a:xfrm>
            <a:off x="5878012" y="2187553"/>
            <a:ext cx="18274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dk1"/>
                </a:solidFill>
                <a:latin typeface="Calibri" panose="020F0502020204030204" pitchFamily="34" charset="0"/>
              </a:rPr>
              <a:t>Q2</a:t>
            </a:r>
            <a:endParaRPr lang="en-US" sz="1200" spc="-2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TimescaleInterval6"/>
          <p:cNvSpPr txBox="1"/>
          <p:nvPr>
            <p:custDataLst>
              <p:tags r:id="rId14"/>
            </p:custDataLst>
          </p:nvPr>
        </p:nvSpPr>
        <p:spPr>
          <a:xfrm>
            <a:off x="7113733" y="2187553"/>
            <a:ext cx="182742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6" smtClean="0">
                <a:solidFill>
                  <a:schemeClr val="dk1"/>
                </a:solidFill>
                <a:latin typeface="Calibri" panose="020F0502020204030204" pitchFamily="34" charset="0"/>
              </a:rPr>
              <a:t>Q3</a:t>
            </a:r>
            <a:endParaRPr lang="en-US" sz="1200" spc="-2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OTLSHAPE_M_55d16ea985fa424888de7c2cda96a232_Title"/>
          <p:cNvSpPr txBox="1"/>
          <p:nvPr>
            <p:custDataLst>
              <p:tags r:id="rId15"/>
            </p:custDataLst>
          </p:nvPr>
        </p:nvSpPr>
        <p:spPr>
          <a:xfrm>
            <a:off x="8048767" y="1719156"/>
            <a:ext cx="406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Go-LIve</a:t>
            </a:r>
            <a:endParaRPr lang="en-US" sz="10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OTLSHAPE_M_55d16ea985fa424888de7c2cda96a232_Shape"/>
          <p:cNvSpPr/>
          <p:nvPr>
            <p:custDataLst>
              <p:tags r:id="rId16"/>
            </p:custDataLst>
          </p:nvPr>
        </p:nvSpPr>
        <p:spPr>
          <a:xfrm rot="16200000">
            <a:off x="7915417" y="1771269"/>
            <a:ext cx="101600" cy="101600"/>
          </a:xfrm>
          <a:prstGeom prst="flowChartMerge">
            <a:avLst/>
          </a:prstGeom>
          <a:solidFill>
            <a:srgbClr val="70AD47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TLSHAPE_T_31d42cd292b1455bb22c1161e611eb47_Shape"/>
          <p:cNvSpPr/>
          <p:nvPr>
            <p:custDataLst>
              <p:tags r:id="rId17"/>
            </p:custDataLst>
          </p:nvPr>
        </p:nvSpPr>
        <p:spPr>
          <a:xfrm>
            <a:off x="844465" y="2971800"/>
            <a:ext cx="4224334" cy="279400"/>
          </a:xfrm>
          <a:prstGeom prst="chevron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OTLSHAPE_T_31d42cd292b1455bb22c1161e611eb47_Title"/>
          <p:cNvSpPr txBox="1"/>
          <p:nvPr>
            <p:custDataLst>
              <p:tags r:id="rId18"/>
            </p:custDataLst>
          </p:nvPr>
        </p:nvSpPr>
        <p:spPr>
          <a:xfrm>
            <a:off x="3282866" y="3033987"/>
            <a:ext cx="177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4" smtClean="0">
                <a:solidFill>
                  <a:schemeClr val="lt1"/>
                </a:solidFill>
                <a:latin typeface="Calibri" panose="020F0502020204030204" pitchFamily="34" charset="0"/>
              </a:rPr>
              <a:t>EDI</a:t>
            </a:r>
            <a:endParaRPr lang="en-US" sz="1000" b="1" spc="-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OTLSHAPE_T_e66a91425f8f41248f0e557da1d013ba_Shape"/>
          <p:cNvSpPr/>
          <p:nvPr>
            <p:custDataLst>
              <p:tags r:id="rId19"/>
            </p:custDataLst>
          </p:nvPr>
        </p:nvSpPr>
        <p:spPr>
          <a:xfrm>
            <a:off x="5059160" y="3378200"/>
            <a:ext cx="1651000" cy="279400"/>
          </a:xfrm>
          <a:prstGeom prst="chevron">
            <a:avLst/>
          </a:prstGeom>
          <a:solidFill>
            <a:srgbClr val="737373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TLSHAPE_T_e66a91425f8f41248f0e557da1d013ba_Title"/>
          <p:cNvSpPr txBox="1"/>
          <p:nvPr>
            <p:custDataLst>
              <p:tags r:id="rId20"/>
            </p:custDataLst>
          </p:nvPr>
        </p:nvSpPr>
        <p:spPr>
          <a:xfrm>
            <a:off x="5477548" y="3440387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10" smtClean="0">
                <a:solidFill>
                  <a:schemeClr val="lt1"/>
                </a:solidFill>
                <a:latin typeface="Calibri" panose="020F0502020204030204" pitchFamily="34" charset="0"/>
              </a:rPr>
              <a:t>Internal Testing</a:t>
            </a:r>
            <a:endParaRPr lang="en-US" sz="1000" b="1" spc="-1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OTLSHAPE_T_bef6642a3e9d4d46aee63ccb363a5070_Shape"/>
          <p:cNvSpPr/>
          <p:nvPr>
            <p:custDataLst>
              <p:tags r:id="rId21"/>
            </p:custDataLst>
          </p:nvPr>
        </p:nvSpPr>
        <p:spPr>
          <a:xfrm>
            <a:off x="6702262" y="3378200"/>
            <a:ext cx="1193800" cy="279400"/>
          </a:xfrm>
          <a:prstGeom prst="chevron">
            <a:avLst/>
          </a:prstGeom>
          <a:solidFill>
            <a:srgbClr val="70AD47">
              <a:alpha val="69804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OTLSHAPE_T_bef6642a3e9d4d46aee63ccb363a5070_Title"/>
          <p:cNvSpPr txBox="1"/>
          <p:nvPr>
            <p:custDataLst>
              <p:tags r:id="rId22"/>
            </p:custDataLst>
          </p:nvPr>
        </p:nvSpPr>
        <p:spPr>
          <a:xfrm>
            <a:off x="6905296" y="3440387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12" smtClean="0">
                <a:solidFill>
                  <a:schemeClr val="lt1"/>
                </a:solidFill>
                <a:latin typeface="Calibri" panose="020F0502020204030204" pitchFamily="34" charset="0"/>
              </a:rPr>
              <a:t>Market Testing</a:t>
            </a:r>
            <a:endParaRPr lang="en-US" sz="1000" b="1" spc="-1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OTLSHAPE_T_c7d9b22dc58c442aa5d6eea468888c62_Shape"/>
          <p:cNvSpPr/>
          <p:nvPr>
            <p:custDataLst>
              <p:tags r:id="rId23"/>
            </p:custDataLst>
          </p:nvPr>
        </p:nvSpPr>
        <p:spPr>
          <a:xfrm>
            <a:off x="2003803" y="3784600"/>
            <a:ext cx="3060700" cy="279400"/>
          </a:xfrm>
          <a:prstGeom prst="chevron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OTLSHAPE_T_c7d9b22dc58c442aa5d6eea468888c62_Title"/>
          <p:cNvSpPr txBox="1"/>
          <p:nvPr>
            <p:custDataLst>
              <p:tags r:id="rId24"/>
            </p:custDataLst>
          </p:nvPr>
        </p:nvSpPr>
        <p:spPr>
          <a:xfrm>
            <a:off x="3357469" y="3846787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8" smtClean="0">
                <a:solidFill>
                  <a:schemeClr val="lt1"/>
                </a:solidFill>
                <a:latin typeface="Calibri" panose="020F0502020204030204" pitchFamily="34" charset="0"/>
              </a:rPr>
              <a:t>NAESB</a:t>
            </a:r>
            <a:endParaRPr lang="en-US" sz="1000" b="1" spc="-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63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Impacts to the Retail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8534400" cy="4087856"/>
          </a:xfrm>
        </p:spPr>
        <p:txBody>
          <a:bodyPr/>
          <a:lstStyle/>
          <a:p>
            <a:r>
              <a:rPr lang="en-US" sz="2400" dirty="0" smtClean="0"/>
              <a:t>ERCOT estimates that a joint testing cycle in the Retail Market Test Environment (RMTE) for the EDI translator and NAESB can be achieved during late Q2 / early Q3, 2020.</a:t>
            </a:r>
          </a:p>
          <a:p>
            <a:r>
              <a:rPr lang="en-US" sz="2400" dirty="0" smtClean="0"/>
              <a:t>ERCOT will return to RMS during Q4, 2019 with more information centered on:</a:t>
            </a:r>
          </a:p>
          <a:p>
            <a:pPr lvl="1"/>
            <a:r>
              <a:rPr lang="en-US" sz="2000" dirty="0" smtClean="0"/>
              <a:t>Who we will request to participate in testing</a:t>
            </a:r>
          </a:p>
          <a:p>
            <a:pPr lvl="1"/>
            <a:r>
              <a:rPr lang="en-US" sz="2000" dirty="0" smtClean="0"/>
              <a:t>How testing will be conducted</a:t>
            </a:r>
          </a:p>
          <a:p>
            <a:pPr lvl="1"/>
            <a:r>
              <a:rPr lang="en-US" sz="2000" dirty="0" smtClean="0"/>
              <a:t>When testing should be scheduled</a:t>
            </a:r>
          </a:p>
          <a:p>
            <a:pPr lvl="1"/>
            <a:r>
              <a:rPr lang="en-US" sz="2000" dirty="0" smtClean="0"/>
              <a:t>What system changes will be required for testing</a:t>
            </a:r>
          </a:p>
          <a:p>
            <a:pPr lvl="1"/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96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db64cb27-6b28-4b9c-8349-fb9d75ca019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35000</TotalTime>
  <Words>344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Agenda</vt:lpstr>
      <vt:lpstr>Retail Portfolio Refresh: Overview</vt:lpstr>
      <vt:lpstr>2020 Project Go Lives</vt:lpstr>
      <vt:lpstr>ERCOT Retail Projects: High Level Schedule </vt:lpstr>
      <vt:lpstr>2020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540</cp:revision>
  <cp:lastPrinted>2018-08-13T20:38:35Z</cp:lastPrinted>
  <dcterms:created xsi:type="dcterms:W3CDTF">2016-01-21T15:20:31Z</dcterms:created>
  <dcterms:modified xsi:type="dcterms:W3CDTF">2019-06-01T13:31:10Z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