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13"/>
  </p:notesMasterIdLst>
  <p:handoutMasterIdLst>
    <p:handoutMasterId r:id="rId14"/>
  </p:handoutMasterIdLst>
  <p:sldIdLst>
    <p:sldId id="338" r:id="rId6"/>
    <p:sldId id="355" r:id="rId7"/>
    <p:sldId id="389" r:id="rId8"/>
    <p:sldId id="375" r:id="rId9"/>
    <p:sldId id="392" r:id="rId10"/>
    <p:sldId id="393" r:id="rId11"/>
    <p:sldId id="391" r:id="rId1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F593A528-4035-4DD7-A2AF-E3CE06A5894C}">
          <p14:sldIdLst>
            <p14:sldId id="338"/>
            <p14:sldId id="355"/>
            <p14:sldId id="389"/>
            <p14:sldId id="375"/>
            <p14:sldId id="392"/>
            <p14:sldId id="393"/>
            <p14:sldId id="39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uane, Mark" initials="RM" lastIdx="1" clrIdx="0">
    <p:extLst>
      <p:ext uri="{19B8F6BF-5375-455C-9EA6-DF929625EA0E}">
        <p15:presenceInfo xmlns:p15="http://schemas.microsoft.com/office/powerpoint/2012/main" userId="S-1-5-21-639947351-343809578-3807592339-2807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920" autoAdjust="0"/>
    <p:restoredTop sz="96897" autoAdjust="0"/>
  </p:normalViewPr>
  <p:slideViewPr>
    <p:cSldViewPr showGuides="1">
      <p:cViewPr varScale="1">
        <p:scale>
          <a:sx n="132" d="100"/>
          <a:sy n="132" d="100"/>
        </p:scale>
        <p:origin x="456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3" d="100"/>
          <a:sy n="83" d="100"/>
        </p:scale>
        <p:origin x="18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notesMaster" Target="notesMasters/notesMaster1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commentAuthors" Target="commentAuthors.xml"/><Relationship Id="rId10" Type="http://schemas.openxmlformats.org/officeDocument/2006/relationships/slide" Target="slides/slide5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6/1/2019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6/1/2019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810845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14" name="Slide Number Placeholder 5"/>
          <p:cNvSpPr txBox="1">
            <a:spLocks/>
          </p:cNvSpPr>
          <p:nvPr userDrawn="1"/>
        </p:nvSpPr>
        <p:spPr>
          <a:xfrm>
            <a:off x="8477789" y="6561136"/>
            <a:ext cx="666211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z="1000" smtClean="0">
                <a:solidFill>
                  <a:schemeClr val="bg1">
                    <a:lumMod val="50000"/>
                  </a:schemeClr>
                </a:solidFill>
              </a:rPr>
              <a:pPr/>
              <a:t>‹#›</a:t>
            </a:fld>
            <a:endParaRPr lang="en-US" sz="10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1" r:id="rId3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tags" Target="../tags/tag8.xml"/><Relationship Id="rId13" Type="http://schemas.openxmlformats.org/officeDocument/2006/relationships/tags" Target="../tags/tag13.xml"/><Relationship Id="rId18" Type="http://schemas.openxmlformats.org/officeDocument/2006/relationships/tags" Target="../tags/tag18.xml"/><Relationship Id="rId3" Type="http://schemas.openxmlformats.org/officeDocument/2006/relationships/tags" Target="../tags/tag3.xml"/><Relationship Id="rId21" Type="http://schemas.openxmlformats.org/officeDocument/2006/relationships/tags" Target="../tags/tag21.xml"/><Relationship Id="rId7" Type="http://schemas.openxmlformats.org/officeDocument/2006/relationships/tags" Target="../tags/tag7.xml"/><Relationship Id="rId12" Type="http://schemas.openxmlformats.org/officeDocument/2006/relationships/tags" Target="../tags/tag12.xml"/><Relationship Id="rId17" Type="http://schemas.openxmlformats.org/officeDocument/2006/relationships/tags" Target="../tags/tag17.xml"/><Relationship Id="rId25" Type="http://schemas.openxmlformats.org/officeDocument/2006/relationships/slideLayout" Target="../slideLayouts/slideLayout3.xml"/><Relationship Id="rId2" Type="http://schemas.openxmlformats.org/officeDocument/2006/relationships/tags" Target="../tags/tag2.xml"/><Relationship Id="rId16" Type="http://schemas.openxmlformats.org/officeDocument/2006/relationships/tags" Target="../tags/tag16.xml"/><Relationship Id="rId20" Type="http://schemas.openxmlformats.org/officeDocument/2006/relationships/tags" Target="../tags/tag20.xml"/><Relationship Id="rId1" Type="http://schemas.openxmlformats.org/officeDocument/2006/relationships/tags" Target="../tags/tag1.xml"/><Relationship Id="rId6" Type="http://schemas.openxmlformats.org/officeDocument/2006/relationships/tags" Target="../tags/tag6.xml"/><Relationship Id="rId11" Type="http://schemas.openxmlformats.org/officeDocument/2006/relationships/tags" Target="../tags/tag11.xml"/><Relationship Id="rId24" Type="http://schemas.openxmlformats.org/officeDocument/2006/relationships/tags" Target="../tags/tag24.xml"/><Relationship Id="rId5" Type="http://schemas.openxmlformats.org/officeDocument/2006/relationships/tags" Target="../tags/tag5.xml"/><Relationship Id="rId15" Type="http://schemas.openxmlformats.org/officeDocument/2006/relationships/tags" Target="../tags/tag15.xml"/><Relationship Id="rId23" Type="http://schemas.openxmlformats.org/officeDocument/2006/relationships/tags" Target="../tags/tag23.xml"/><Relationship Id="rId10" Type="http://schemas.openxmlformats.org/officeDocument/2006/relationships/tags" Target="../tags/tag10.xml"/><Relationship Id="rId19" Type="http://schemas.openxmlformats.org/officeDocument/2006/relationships/tags" Target="../tags/tag19.xml"/><Relationship Id="rId4" Type="http://schemas.openxmlformats.org/officeDocument/2006/relationships/tags" Target="../tags/tag4.xml"/><Relationship Id="rId9" Type="http://schemas.openxmlformats.org/officeDocument/2006/relationships/tags" Target="../tags/tag9.xml"/><Relationship Id="rId14" Type="http://schemas.openxmlformats.org/officeDocument/2006/relationships/tags" Target="../tags/tag14.xml"/><Relationship Id="rId22" Type="http://schemas.openxmlformats.org/officeDocument/2006/relationships/tags" Target="../tags/tag2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429000" y="2209800"/>
            <a:ext cx="5486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Retail Projects Update</a:t>
            </a:r>
          </a:p>
          <a:p>
            <a:r>
              <a:rPr lang="en-US" sz="2400" b="1" dirty="0" smtClean="0"/>
              <a:t> </a:t>
            </a:r>
          </a:p>
          <a:p>
            <a:r>
              <a:rPr lang="en-US" sz="2400" b="1" i="1" dirty="0" smtClean="0">
                <a:solidFill>
                  <a:schemeClr val="accent1"/>
                </a:solidFill>
              </a:rPr>
              <a:t>Retail Market Subcommittee (RMS)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June 4, 2019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676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r>
              <a:rPr lang="en-US" sz="2400" dirty="0" smtClean="0"/>
              <a:t>ERCOT </a:t>
            </a:r>
            <a:r>
              <a:rPr lang="en-US" sz="2400" dirty="0"/>
              <a:t>Retail Portfolio </a:t>
            </a:r>
            <a:r>
              <a:rPr lang="en-US" sz="2400" dirty="0" smtClean="0"/>
              <a:t>Refresh Overview</a:t>
            </a:r>
          </a:p>
          <a:p>
            <a:r>
              <a:rPr lang="en-US" sz="2400" dirty="0"/>
              <a:t>ERCOT </a:t>
            </a:r>
            <a:r>
              <a:rPr lang="en-US" sz="2400" dirty="0" smtClean="0"/>
              <a:t>Retail Projects: High Level Schedule</a:t>
            </a:r>
          </a:p>
          <a:p>
            <a:r>
              <a:rPr lang="en-US" sz="2400" dirty="0" smtClean="0"/>
              <a:t>2020 Project Go Lives</a:t>
            </a:r>
          </a:p>
          <a:p>
            <a:r>
              <a:rPr lang="en-US" sz="2400" dirty="0" smtClean="0"/>
              <a:t>2020 Impacts to the Retail Market</a:t>
            </a:r>
          </a:p>
          <a:p>
            <a:r>
              <a:rPr lang="en-US" sz="2400" dirty="0" smtClean="0"/>
              <a:t>Questions/Discussion</a:t>
            </a:r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2798634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Retail Portfolio </a:t>
            </a:r>
            <a:r>
              <a:rPr lang="en-US" sz="2400" dirty="0" smtClean="0"/>
              <a:t>Refresh: Overview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1752600"/>
          </a:xfrm>
        </p:spPr>
        <p:txBody>
          <a:bodyPr/>
          <a:lstStyle/>
          <a:p>
            <a:r>
              <a:rPr lang="en-US" sz="1800" dirty="0"/>
              <a:t>ERCOT established a</a:t>
            </a:r>
            <a:r>
              <a:rPr lang="en-US" sz="1800" dirty="0" smtClean="0"/>
              <a:t> </a:t>
            </a:r>
            <a:r>
              <a:rPr lang="en-US" sz="1800" dirty="0"/>
              <a:t>Retail Portfolio Refresh Program to provide planning, coordination, and governance </a:t>
            </a:r>
            <a:r>
              <a:rPr lang="en-US" sz="1800" dirty="0" smtClean="0"/>
              <a:t>across </a:t>
            </a:r>
            <a:r>
              <a:rPr lang="en-US" sz="1800" dirty="0"/>
              <a:t>upgrade </a:t>
            </a:r>
            <a:r>
              <a:rPr lang="en-US" sz="1800" dirty="0" smtClean="0"/>
              <a:t>projects.</a:t>
            </a:r>
          </a:p>
          <a:p>
            <a:r>
              <a:rPr lang="en-US" sz="1800" dirty="0" smtClean="0"/>
              <a:t>ERCOT will return to RMS, periodically, with more information related to:</a:t>
            </a:r>
          </a:p>
          <a:p>
            <a:pPr lvl="1"/>
            <a:r>
              <a:rPr lang="en-US" sz="1400" dirty="0" smtClean="0"/>
              <a:t>High level timeline and sequence of events</a:t>
            </a:r>
          </a:p>
          <a:p>
            <a:pPr lvl="1"/>
            <a:r>
              <a:rPr lang="en-US" sz="1400" dirty="0" smtClean="0"/>
              <a:t>Market impact and actions required</a:t>
            </a:r>
          </a:p>
          <a:p>
            <a:pPr marL="0" indent="0">
              <a:buNone/>
            </a:pP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  <p:sp>
        <p:nvSpPr>
          <p:cNvPr id="4" name="TextBox 3"/>
          <p:cNvSpPr txBox="1"/>
          <p:nvPr/>
        </p:nvSpPr>
        <p:spPr>
          <a:xfrm>
            <a:off x="152400" y="2971800"/>
            <a:ext cx="4267200" cy="155427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Systems</a:t>
            </a:r>
            <a:r>
              <a:rPr lang="en-US" dirty="0" smtClean="0"/>
              <a:t>:</a:t>
            </a:r>
          </a:p>
          <a:p>
            <a:r>
              <a:rPr lang="en-US" sz="1100" dirty="0" smtClean="0"/>
              <a:t>PR173-02 </a:t>
            </a:r>
            <a:r>
              <a:rPr lang="en-US" sz="1100" dirty="0" err="1" smtClean="0"/>
              <a:t>FlighTrak</a:t>
            </a:r>
            <a:r>
              <a:rPr lang="en-US" sz="1100" dirty="0" smtClean="0"/>
              <a:t> (live)</a:t>
            </a:r>
          </a:p>
          <a:p>
            <a:r>
              <a:rPr lang="en-US" sz="1100" dirty="0" smtClean="0"/>
              <a:t>PR288-01 EDI </a:t>
            </a:r>
            <a:r>
              <a:rPr lang="en-US" sz="1100" dirty="0"/>
              <a:t>Mapping and Translator Replacement (in </a:t>
            </a:r>
            <a:r>
              <a:rPr lang="en-US" sz="1100" dirty="0" smtClean="0"/>
              <a:t>planning)</a:t>
            </a:r>
          </a:p>
          <a:p>
            <a:r>
              <a:rPr lang="en-US" sz="1100" dirty="0" err="1" smtClean="0"/>
              <a:t>PRxxx</a:t>
            </a:r>
            <a:r>
              <a:rPr lang="en-US" sz="1100" dirty="0" smtClean="0"/>
              <a:t>-xx NAESB (planned start June 2019)</a:t>
            </a:r>
          </a:p>
          <a:p>
            <a:r>
              <a:rPr lang="en-US" sz="1100" dirty="0" err="1" smtClean="0"/>
              <a:t>PRxxx</a:t>
            </a:r>
            <a:r>
              <a:rPr lang="en-US" sz="1100" dirty="0" smtClean="0"/>
              <a:t>-xx ERCOT’s </a:t>
            </a:r>
            <a:r>
              <a:rPr lang="en-US" sz="1100" dirty="0"/>
              <a:t>Registration System </a:t>
            </a:r>
            <a:r>
              <a:rPr lang="en-US" sz="1100" dirty="0" smtClean="0"/>
              <a:t>(targeting Q4 2019 / Q1 2020 start)</a:t>
            </a:r>
          </a:p>
          <a:p>
            <a:r>
              <a:rPr lang="en-US" sz="1100" dirty="0" err="1" smtClean="0"/>
              <a:t>PRxxx</a:t>
            </a:r>
            <a:r>
              <a:rPr lang="en-US" sz="1100" dirty="0" smtClean="0"/>
              <a:t>-xx </a:t>
            </a:r>
            <a:r>
              <a:rPr lang="en-US" sz="1100" dirty="0" err="1" smtClean="0"/>
              <a:t>MarkeTrak</a:t>
            </a:r>
            <a:r>
              <a:rPr lang="en-US" sz="1100" dirty="0" smtClean="0"/>
              <a:t> Database </a:t>
            </a:r>
            <a:r>
              <a:rPr lang="en-US" sz="1100" dirty="0"/>
              <a:t>Upgrade </a:t>
            </a:r>
            <a:r>
              <a:rPr lang="en-US" sz="1100" dirty="0" smtClean="0"/>
              <a:t>(targeting 2020 start)</a:t>
            </a:r>
            <a:endParaRPr lang="en-US" sz="1600" dirty="0"/>
          </a:p>
        </p:txBody>
      </p:sp>
      <p:sp>
        <p:nvSpPr>
          <p:cNvPr id="6" name="TextBox 5"/>
          <p:cNvSpPr txBox="1"/>
          <p:nvPr/>
        </p:nvSpPr>
        <p:spPr>
          <a:xfrm>
            <a:off x="4572000" y="2971800"/>
            <a:ext cx="4419600" cy="14773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Objectives</a:t>
            </a:r>
            <a:r>
              <a:rPr lang="en-US" dirty="0" smtClean="0"/>
              <a:t>:</a:t>
            </a:r>
          </a:p>
          <a:p>
            <a:r>
              <a:rPr lang="en-US" sz="1200" dirty="0" smtClean="0"/>
              <a:t>Upgrade </a:t>
            </a:r>
            <a:r>
              <a:rPr lang="en-US" sz="1200" dirty="0"/>
              <a:t>technology to </a:t>
            </a:r>
            <a:r>
              <a:rPr lang="en-US" sz="1200" b="1" dirty="0"/>
              <a:t>CURRENT</a:t>
            </a:r>
            <a:r>
              <a:rPr lang="en-US" sz="1200" dirty="0"/>
              <a:t> support </a:t>
            </a:r>
            <a:r>
              <a:rPr lang="en-US" sz="1200" dirty="0" smtClean="0"/>
              <a:t>levels</a:t>
            </a:r>
          </a:p>
          <a:p>
            <a:r>
              <a:rPr lang="en-US" sz="1200" dirty="0" smtClean="0"/>
              <a:t>Provide </a:t>
            </a:r>
            <a:r>
              <a:rPr lang="en-US" sz="1200" dirty="0"/>
              <a:t>improved </a:t>
            </a:r>
            <a:r>
              <a:rPr lang="en-US" sz="1200" b="1" dirty="0"/>
              <a:t>MONITORING</a:t>
            </a:r>
            <a:r>
              <a:rPr lang="en-US" sz="1200" dirty="0"/>
              <a:t> and </a:t>
            </a:r>
            <a:r>
              <a:rPr lang="en-US" sz="1200" b="1" dirty="0" smtClean="0"/>
              <a:t>ALERTS</a:t>
            </a:r>
          </a:p>
          <a:p>
            <a:r>
              <a:rPr lang="en-US" sz="1200" dirty="0" smtClean="0"/>
              <a:t>Improve </a:t>
            </a:r>
            <a:r>
              <a:rPr lang="en-US" sz="1200" b="1" dirty="0"/>
              <a:t>UPTIME</a:t>
            </a:r>
            <a:r>
              <a:rPr lang="en-US" sz="1200" dirty="0"/>
              <a:t> by reducing Mean Time to Repair (</a:t>
            </a:r>
            <a:r>
              <a:rPr lang="en-US" sz="1200" dirty="0" smtClean="0"/>
              <a:t>MTTR)</a:t>
            </a:r>
          </a:p>
          <a:p>
            <a:r>
              <a:rPr lang="en-US" sz="1200" dirty="0" smtClean="0"/>
              <a:t>Ensure </a:t>
            </a:r>
            <a:r>
              <a:rPr lang="en-US" sz="1200" b="1" dirty="0"/>
              <a:t>RELIABILITY </a:t>
            </a:r>
            <a:r>
              <a:rPr lang="en-US" sz="1200" dirty="0"/>
              <a:t>and support future </a:t>
            </a:r>
            <a:r>
              <a:rPr lang="en-US" sz="1200" b="1" dirty="0" smtClean="0"/>
              <a:t>GROWTH</a:t>
            </a:r>
          </a:p>
          <a:p>
            <a:r>
              <a:rPr lang="en-US" sz="1200" dirty="0" smtClean="0"/>
              <a:t>Reduce </a:t>
            </a:r>
            <a:r>
              <a:rPr lang="en-US" sz="1200" dirty="0"/>
              <a:t>operating and maintenance </a:t>
            </a:r>
            <a:r>
              <a:rPr lang="en-US" sz="1200" b="1" dirty="0" smtClean="0"/>
              <a:t>COST</a:t>
            </a:r>
          </a:p>
          <a:p>
            <a:r>
              <a:rPr lang="en-US" sz="1200" dirty="0" smtClean="0"/>
              <a:t>Mitigate </a:t>
            </a:r>
            <a:r>
              <a:rPr lang="en-US" sz="1200" b="1" dirty="0"/>
              <a:t>SECURITY</a:t>
            </a:r>
            <a:r>
              <a:rPr lang="en-US" sz="1200" dirty="0"/>
              <a:t> </a:t>
            </a:r>
            <a:r>
              <a:rPr lang="en-US" sz="1200" dirty="0" smtClean="0"/>
              <a:t>risks</a:t>
            </a:r>
          </a:p>
        </p:txBody>
      </p:sp>
    </p:spTree>
    <p:extLst>
      <p:ext uri="{BB962C8B-B14F-4D97-AF65-F5344CB8AC3E}">
        <p14:creationId xmlns:p14="http://schemas.microsoft.com/office/powerpoint/2010/main" val="2469224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2020 Project Go Lives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8610600" cy="4087856"/>
          </a:xfrm>
        </p:spPr>
        <p:txBody>
          <a:bodyPr/>
          <a:lstStyle/>
          <a:p>
            <a:r>
              <a:rPr lang="en-US" sz="2400" dirty="0" smtClean="0"/>
              <a:t>ERCOT plans to make significant changes to 2 of its retail systems in 2020:</a:t>
            </a:r>
          </a:p>
          <a:p>
            <a:pPr lvl="1"/>
            <a:r>
              <a:rPr lang="en-US" sz="2000" dirty="0" smtClean="0"/>
              <a:t>EDI translator (PR288-01)</a:t>
            </a:r>
          </a:p>
          <a:p>
            <a:pPr lvl="2"/>
            <a:r>
              <a:rPr lang="en-US" sz="1600" dirty="0" smtClean="0"/>
              <a:t>Business drivers are reliability and supportability</a:t>
            </a:r>
          </a:p>
          <a:p>
            <a:pPr lvl="1"/>
            <a:r>
              <a:rPr lang="en-US" sz="2000" dirty="0" smtClean="0"/>
              <a:t>NAESB (project number: TBD)</a:t>
            </a:r>
          </a:p>
          <a:p>
            <a:pPr lvl="2"/>
            <a:r>
              <a:rPr lang="en-US" sz="1600" dirty="0" smtClean="0"/>
              <a:t>Business driver is security</a:t>
            </a:r>
          </a:p>
          <a:p>
            <a:r>
              <a:rPr lang="en-US" sz="2400" dirty="0" smtClean="0"/>
              <a:t>ERCOT can gain efficiencies, reduce risk, and lessen the overall impact to the market by combining the testing of these 2 systems.</a:t>
            </a:r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579335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ERCOT Retail </a:t>
            </a:r>
            <a:r>
              <a:rPr lang="en-US" sz="2400" dirty="0" smtClean="0"/>
              <a:t>Projects: High Level Schedule </a:t>
            </a:r>
            <a:endParaRPr lang="en-US" sz="2400" dirty="0"/>
          </a:p>
        </p:txBody>
      </p:sp>
      <p:cxnSp>
        <p:nvCxnSpPr>
          <p:cNvPr id="4" name="OTLSHAPE_M_55d16ea985fa424888de7c2cda96a232_Connector1"/>
          <p:cNvCxnSpPr/>
          <p:nvPr>
            <p:custDataLst>
              <p:tags r:id="rId1"/>
            </p:custDataLst>
          </p:nvPr>
        </p:nvCxnSpPr>
        <p:spPr>
          <a:xfrm>
            <a:off x="7890017" y="1771269"/>
            <a:ext cx="0" cy="318812"/>
          </a:xfrm>
          <a:prstGeom prst="line">
            <a:avLst/>
          </a:prstGeom>
          <a:ln w="9525" cap="flat" cmpd="sng" algn="ctr">
            <a:solidFill>
              <a:srgbClr val="4F81BD">
                <a:alpha val="49804"/>
              </a:srgb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OTLSHAPE_TB_00000000000000000000000000000000_ElapsedTimeExtension"/>
          <p:cNvSpPr/>
          <p:nvPr>
            <p:custDataLst>
              <p:tags r:id="rId2"/>
            </p:custDataLst>
          </p:nvPr>
        </p:nvSpPr>
        <p:spPr>
          <a:xfrm>
            <a:off x="844465" y="2471081"/>
            <a:ext cx="800100" cy="1719919"/>
          </a:xfrm>
          <a:prstGeom prst="rect">
            <a:avLst/>
          </a:prstGeom>
          <a:gradFill flip="none" rotWithShape="1">
            <a:gsLst>
              <a:gs pos="100000">
                <a:srgbClr val="FF0000">
                  <a:alpha val="0"/>
                </a:srgbClr>
              </a:gs>
              <a:gs pos="0">
                <a:srgbClr val="FF0000">
                  <a:alpha val="30196"/>
                </a:srgbClr>
              </a:gs>
            </a:gsLst>
            <a:lin ang="5400000" scaled="1"/>
            <a:tileRect/>
          </a:gradFill>
          <a:ln w="25400" cap="flat" cmpd="sng" algn="ctr">
            <a:noFill/>
            <a:prstDash val="solid"/>
          </a:ln>
          <a:effectLst>
            <a:outerShdw>
              <a:scrgbClr r="0" g="0" b="0">
                <a:alpha val="50000"/>
              </a:scrgbClr>
            </a:outerShdw>
          </a:effectLst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  <a:ext uri="{53640926-AAD7-44D8-BBD7-CCE9431645EC}">
              <a14:shadowObscured xmlns:a14="http://schemas.microsoft.com/office/drawing/2010/main" val="1"/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TLSHAPE_TB_00000000000000000000000000000000_LeftEndCaps"/>
          <p:cNvSpPr txBox="1"/>
          <p:nvPr>
            <p:custDataLst>
              <p:tags r:id="rId3"/>
            </p:custDataLst>
          </p:nvPr>
        </p:nvSpPr>
        <p:spPr>
          <a:xfrm>
            <a:off x="254000" y="2141050"/>
            <a:ext cx="451662" cy="279061"/>
          </a:xfrm>
          <a:prstGeom prst="rect">
            <a:avLst/>
          </a:prstGeom>
          <a:noFill/>
        </p:spPr>
        <p:txBody>
          <a:bodyPr vert="horz" wrap="none" lIns="0" tIns="0" rIns="0" bIns="0" rtlCol="0" anchor="ctr" anchorCtr="0">
            <a:spAutoFit/>
          </a:bodyPr>
          <a:lstStyle/>
          <a:p>
            <a:pPr algn="ctr"/>
            <a:r>
              <a:rPr lang="en-US" b="1" spc="-38" smtClean="0">
                <a:solidFill>
                  <a:srgbClr val="C0504D"/>
                </a:solidFill>
                <a:latin typeface="Calibri" panose="020F0502020204030204" pitchFamily="34" charset="0"/>
              </a:rPr>
              <a:t>2019</a:t>
            </a:r>
            <a:endParaRPr lang="en-US" b="1" spc="-38">
              <a:solidFill>
                <a:srgbClr val="C0504D"/>
              </a:solidFill>
              <a:latin typeface="Calibri" panose="020F0502020204030204" pitchFamily="34" charset="0"/>
            </a:endParaRPr>
          </a:p>
        </p:txBody>
      </p:sp>
      <p:sp>
        <p:nvSpPr>
          <p:cNvPr id="8" name="OTLSHAPE_TB_00000000000000000000000000000000_RightEndCaps"/>
          <p:cNvSpPr txBox="1"/>
          <p:nvPr>
            <p:custDataLst>
              <p:tags r:id="rId4"/>
            </p:custDataLst>
          </p:nvPr>
        </p:nvSpPr>
        <p:spPr>
          <a:xfrm>
            <a:off x="8426534" y="2141050"/>
            <a:ext cx="451662" cy="279061"/>
          </a:xfrm>
          <a:prstGeom prst="rect">
            <a:avLst/>
          </a:prstGeom>
          <a:noFill/>
        </p:spPr>
        <p:txBody>
          <a:bodyPr vert="horz" wrap="none" lIns="0" tIns="0" rIns="0" bIns="0" rtlCol="0" anchor="ctr" anchorCtr="0">
            <a:spAutoFit/>
          </a:bodyPr>
          <a:lstStyle/>
          <a:p>
            <a:pPr algn="ctr"/>
            <a:r>
              <a:rPr lang="en-US" b="1" spc="-38" smtClean="0">
                <a:solidFill>
                  <a:srgbClr val="C0504D"/>
                </a:solidFill>
                <a:latin typeface="Calibri" panose="020F0502020204030204" pitchFamily="34" charset="0"/>
              </a:rPr>
              <a:t>2020</a:t>
            </a:r>
            <a:endParaRPr lang="en-US" b="1" spc="-38">
              <a:solidFill>
                <a:srgbClr val="C0504D"/>
              </a:solidFill>
              <a:latin typeface="Calibri" panose="020F0502020204030204" pitchFamily="34" charset="0"/>
            </a:endParaRPr>
          </a:p>
        </p:txBody>
      </p:sp>
      <p:sp>
        <p:nvSpPr>
          <p:cNvPr id="9" name="OTLSHAPE_TB_00000000000000000000000000000000_ScaleContainer"/>
          <p:cNvSpPr/>
          <p:nvPr>
            <p:custDataLst>
              <p:tags r:id="rId5"/>
            </p:custDataLst>
          </p:nvPr>
        </p:nvSpPr>
        <p:spPr>
          <a:xfrm>
            <a:off x="844465" y="2090081"/>
            <a:ext cx="7467600" cy="381000"/>
          </a:xfrm>
          <a:prstGeom prst="rect">
            <a:avLst/>
          </a:prstGeom>
          <a:gradFill flip="none" rotWithShape="1">
            <a:gsLst>
              <a:gs pos="0">
                <a:srgbClr val="B2B2B2"/>
              </a:gs>
              <a:gs pos="100000">
                <a:srgbClr val="B2B2B2"/>
              </a:gs>
              <a:gs pos="50000">
                <a:srgbClr val="F2F2F2"/>
              </a:gs>
              <a:gs pos="100000">
                <a:srgbClr val="FFFFFF"/>
              </a:gs>
            </a:gsLst>
            <a:lin ang="5400000" scaled="1"/>
            <a:tileRect/>
          </a:gradFill>
          <a:ln w="25400" cap="flat" cmpd="sng" algn="ctr">
            <a:noFill/>
            <a:prstDash val="solid"/>
          </a:ln>
          <a:effectLst>
            <a:reflection blurRad="6350" stA="50000" endA="300" endPos="55500" dist="50800" dir="5400000" sy="-100000" algn="bl" rotWithShape="0"/>
          </a:effectLst>
          <a:scene3d>
            <a:camera prst="orthographicFront"/>
            <a:lightRig rig="threePt" dir="t">
              <a:rot lat="0" lon="0" rev="8700000"/>
            </a:lightRig>
          </a:scene3d>
          <a:sp3d>
            <a:bevelT w="165100" h="19050"/>
          </a:sp3d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TLSHAPE_TB_00000000000000000000000000000000_ElapsedTime"/>
          <p:cNvSpPr/>
          <p:nvPr>
            <p:custDataLst>
              <p:tags r:id="rId6"/>
            </p:custDataLst>
          </p:nvPr>
        </p:nvSpPr>
        <p:spPr>
          <a:xfrm>
            <a:off x="844465" y="2090081"/>
            <a:ext cx="800100" cy="381000"/>
          </a:xfrm>
          <a:prstGeom prst="rect">
            <a:avLst/>
          </a:prstGeom>
          <a:solidFill>
            <a:srgbClr val="FF0000">
              <a:alpha val="30196"/>
            </a:srgbClr>
          </a:solidFill>
          <a:ln w="25400" cap="flat" cmpd="sng" algn="ctr">
            <a:noFill/>
            <a:prstDash val="solid"/>
          </a:ln>
          <a:effectLst/>
          <a:scene3d>
            <a:camera prst="orthographicFront"/>
            <a:lightRig rig="threePt" dir="t">
              <a:rot lat="0" lon="0" rev="0"/>
            </a:lightRig>
          </a:scene3d>
          <a:sp3d>
            <a:bevelT w="12700" h="139700"/>
          </a:sp3d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TLSHAPE_TB_00000000000000000000000000000000_TodayMarkerShape"/>
          <p:cNvSpPr/>
          <p:nvPr>
            <p:custDataLst>
              <p:tags r:id="rId7"/>
            </p:custDataLst>
          </p:nvPr>
        </p:nvSpPr>
        <p:spPr>
          <a:xfrm>
            <a:off x="1586439" y="2471081"/>
            <a:ext cx="114300" cy="127000"/>
          </a:xfrm>
          <a:prstGeom prst="triangle">
            <a:avLst/>
          </a:prstGeom>
          <a:solidFill>
            <a:srgbClr val="FF0000"/>
          </a:solidFill>
          <a:ln w="25400" cap="flat" cmpd="sng" algn="ctr">
            <a:noFill/>
            <a:prstDash val="solid"/>
          </a:ln>
          <a:effectLst>
            <a:outerShdw>
              <a:scrgbClr r="0" g="0" b="0">
                <a:alpha val="50000"/>
              </a:scrgbClr>
            </a:outerShdw>
          </a:effectLst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  <a:ext uri="{53640926-AAD7-44D8-BBD7-CCE9431645EC}">
              <a14:shadowObscured xmlns:a14="http://schemas.microsoft.com/office/drawing/2010/main" val="1"/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TLSHAPE_TB_00000000000000000000000000000000_TodayMarkerText"/>
          <p:cNvSpPr txBox="1"/>
          <p:nvPr>
            <p:custDataLst>
              <p:tags r:id="rId8"/>
            </p:custDataLst>
          </p:nvPr>
        </p:nvSpPr>
        <p:spPr>
          <a:xfrm>
            <a:off x="1475725" y="2598081"/>
            <a:ext cx="333745" cy="170519"/>
          </a:xfrm>
          <a:prstGeom prst="rect">
            <a:avLst/>
          </a:prstGeom>
          <a:noFill/>
        </p:spPr>
        <p:txBody>
          <a:bodyPr vert="horz" wrap="none" lIns="0" tIns="0" rIns="0" bIns="0" rtlCol="0" anchor="ctr" anchorCtr="0">
            <a:spAutoFit/>
          </a:bodyPr>
          <a:lstStyle/>
          <a:p>
            <a:pPr algn="ctr"/>
            <a:r>
              <a:rPr lang="en-US" sz="1100" spc="-24" smtClean="0">
                <a:solidFill>
                  <a:schemeClr val="dk1"/>
                </a:solidFill>
                <a:latin typeface="Calibri" panose="020F0502020204030204" pitchFamily="34" charset="0"/>
              </a:rPr>
              <a:t>Today</a:t>
            </a:r>
            <a:endParaRPr lang="en-US" sz="1100" spc="-24">
              <a:solidFill>
                <a:schemeClr val="dk1"/>
              </a:solidFill>
              <a:latin typeface="Calibri" panose="020F0502020204030204" pitchFamily="34" charset="0"/>
            </a:endParaRPr>
          </a:p>
        </p:txBody>
      </p:sp>
      <p:sp>
        <p:nvSpPr>
          <p:cNvPr id="13" name="OTLSHAPE_TB_00000000000000000000000000000000_TimescaleInterval1"/>
          <p:cNvSpPr txBox="1"/>
          <p:nvPr>
            <p:custDataLst>
              <p:tags r:id="rId9"/>
            </p:custDataLst>
          </p:nvPr>
        </p:nvSpPr>
        <p:spPr>
          <a:xfrm>
            <a:off x="907965" y="2187553"/>
            <a:ext cx="182742" cy="186055"/>
          </a:xfrm>
          <a:prstGeom prst="rect">
            <a:avLst/>
          </a:prstGeom>
          <a:noFill/>
        </p:spPr>
        <p:txBody>
          <a:bodyPr vert="horz" wrap="none" lIns="0" tIns="0" rIns="0" bIns="0" rtlCol="0" anchor="ctr" anchorCtr="0">
            <a:noAutofit/>
          </a:bodyPr>
          <a:lstStyle/>
          <a:p>
            <a:r>
              <a:rPr lang="en-US" sz="1200" spc="-26" smtClean="0">
                <a:solidFill>
                  <a:schemeClr val="dk1"/>
                </a:solidFill>
                <a:latin typeface="Calibri" panose="020F0502020204030204" pitchFamily="34" charset="0"/>
              </a:rPr>
              <a:t>Q2</a:t>
            </a:r>
            <a:endParaRPr lang="en-US" sz="1200" spc="-26">
              <a:solidFill>
                <a:schemeClr val="dk1"/>
              </a:solidFill>
              <a:latin typeface="Calibri" panose="020F0502020204030204" pitchFamily="34" charset="0"/>
            </a:endParaRPr>
          </a:p>
        </p:txBody>
      </p:sp>
      <p:sp>
        <p:nvSpPr>
          <p:cNvPr id="14" name="OTLSHAPE_TB_00000000000000000000000000000000_TimescaleInterval2"/>
          <p:cNvSpPr txBox="1"/>
          <p:nvPr>
            <p:custDataLst>
              <p:tags r:id="rId10"/>
            </p:custDataLst>
          </p:nvPr>
        </p:nvSpPr>
        <p:spPr>
          <a:xfrm>
            <a:off x="2143687" y="2187553"/>
            <a:ext cx="182742" cy="186055"/>
          </a:xfrm>
          <a:prstGeom prst="rect">
            <a:avLst/>
          </a:prstGeom>
          <a:noFill/>
        </p:spPr>
        <p:txBody>
          <a:bodyPr vert="horz" wrap="none" lIns="0" tIns="0" rIns="0" bIns="0" rtlCol="0" anchor="ctr" anchorCtr="0">
            <a:noAutofit/>
          </a:bodyPr>
          <a:lstStyle/>
          <a:p>
            <a:r>
              <a:rPr lang="en-US" sz="1200" spc="-26" smtClean="0">
                <a:solidFill>
                  <a:schemeClr val="dk1"/>
                </a:solidFill>
                <a:latin typeface="Calibri" panose="020F0502020204030204" pitchFamily="34" charset="0"/>
              </a:rPr>
              <a:t>Q3</a:t>
            </a:r>
            <a:endParaRPr lang="en-US" sz="1200" spc="-26">
              <a:solidFill>
                <a:schemeClr val="dk1"/>
              </a:solidFill>
              <a:latin typeface="Calibri" panose="020F0502020204030204" pitchFamily="34" charset="0"/>
            </a:endParaRPr>
          </a:p>
        </p:txBody>
      </p:sp>
      <p:sp>
        <p:nvSpPr>
          <p:cNvPr id="15" name="OTLSHAPE_TB_00000000000000000000000000000000_TimescaleInterval3"/>
          <p:cNvSpPr txBox="1"/>
          <p:nvPr>
            <p:custDataLst>
              <p:tags r:id="rId11"/>
            </p:custDataLst>
          </p:nvPr>
        </p:nvSpPr>
        <p:spPr>
          <a:xfrm>
            <a:off x="3392989" y="2187553"/>
            <a:ext cx="182742" cy="186055"/>
          </a:xfrm>
          <a:prstGeom prst="rect">
            <a:avLst/>
          </a:prstGeom>
          <a:noFill/>
        </p:spPr>
        <p:txBody>
          <a:bodyPr vert="horz" wrap="none" lIns="0" tIns="0" rIns="0" bIns="0" rtlCol="0" anchor="ctr" anchorCtr="0">
            <a:noAutofit/>
          </a:bodyPr>
          <a:lstStyle/>
          <a:p>
            <a:r>
              <a:rPr lang="en-US" sz="1200" spc="-26" smtClean="0">
                <a:solidFill>
                  <a:schemeClr val="dk1"/>
                </a:solidFill>
                <a:latin typeface="Calibri" panose="020F0502020204030204" pitchFamily="34" charset="0"/>
              </a:rPr>
              <a:t>Q4</a:t>
            </a:r>
            <a:endParaRPr lang="en-US" sz="1200" spc="-26">
              <a:solidFill>
                <a:schemeClr val="dk1"/>
              </a:solidFill>
              <a:latin typeface="Calibri" panose="020F0502020204030204" pitchFamily="34" charset="0"/>
            </a:endParaRPr>
          </a:p>
        </p:txBody>
      </p:sp>
      <p:sp>
        <p:nvSpPr>
          <p:cNvPr id="16" name="OTLSHAPE_TB_00000000000000000000000000000000_TimescaleInterval4"/>
          <p:cNvSpPr txBox="1"/>
          <p:nvPr>
            <p:custDataLst>
              <p:tags r:id="rId12"/>
            </p:custDataLst>
          </p:nvPr>
        </p:nvSpPr>
        <p:spPr>
          <a:xfrm>
            <a:off x="4642290" y="2128181"/>
            <a:ext cx="314189" cy="304800"/>
          </a:xfrm>
          <a:prstGeom prst="rect">
            <a:avLst/>
          </a:prstGeom>
          <a:noFill/>
        </p:spPr>
        <p:txBody>
          <a:bodyPr vert="horz" wrap="none" lIns="0" tIns="0" rIns="0" bIns="0" rtlCol="0" anchor="ctr" anchorCtr="0">
            <a:noAutofit/>
          </a:bodyPr>
          <a:lstStyle/>
          <a:p>
            <a:r>
              <a:rPr lang="en-US" sz="1200" spc="-20" smtClean="0">
                <a:solidFill>
                  <a:schemeClr val="dk1"/>
                </a:solidFill>
                <a:latin typeface="Calibri" panose="020F0502020204030204" pitchFamily="34" charset="0"/>
              </a:rPr>
              <a:t>Q1
2020</a:t>
            </a:r>
            <a:endParaRPr lang="en-US" sz="1200" spc="-20">
              <a:solidFill>
                <a:schemeClr val="dk1"/>
              </a:solidFill>
              <a:latin typeface="Calibri" panose="020F0502020204030204" pitchFamily="34" charset="0"/>
            </a:endParaRPr>
          </a:p>
        </p:txBody>
      </p:sp>
      <p:sp>
        <p:nvSpPr>
          <p:cNvPr id="17" name="OTLSHAPE_TB_00000000000000000000000000000000_TimescaleInterval5"/>
          <p:cNvSpPr txBox="1"/>
          <p:nvPr>
            <p:custDataLst>
              <p:tags r:id="rId13"/>
            </p:custDataLst>
          </p:nvPr>
        </p:nvSpPr>
        <p:spPr>
          <a:xfrm>
            <a:off x="5878012" y="2187553"/>
            <a:ext cx="182742" cy="186055"/>
          </a:xfrm>
          <a:prstGeom prst="rect">
            <a:avLst/>
          </a:prstGeom>
          <a:noFill/>
        </p:spPr>
        <p:txBody>
          <a:bodyPr vert="horz" wrap="none" lIns="0" tIns="0" rIns="0" bIns="0" rtlCol="0" anchor="ctr" anchorCtr="0">
            <a:noAutofit/>
          </a:bodyPr>
          <a:lstStyle/>
          <a:p>
            <a:r>
              <a:rPr lang="en-US" sz="1200" spc="-26" smtClean="0">
                <a:solidFill>
                  <a:schemeClr val="dk1"/>
                </a:solidFill>
                <a:latin typeface="Calibri" panose="020F0502020204030204" pitchFamily="34" charset="0"/>
              </a:rPr>
              <a:t>Q2</a:t>
            </a:r>
            <a:endParaRPr lang="en-US" sz="1200" spc="-26">
              <a:solidFill>
                <a:schemeClr val="dk1"/>
              </a:solidFill>
              <a:latin typeface="Calibri" panose="020F0502020204030204" pitchFamily="34" charset="0"/>
            </a:endParaRPr>
          </a:p>
        </p:txBody>
      </p:sp>
      <p:sp>
        <p:nvSpPr>
          <p:cNvPr id="18" name="OTLSHAPE_TB_00000000000000000000000000000000_TimescaleInterval6"/>
          <p:cNvSpPr txBox="1"/>
          <p:nvPr>
            <p:custDataLst>
              <p:tags r:id="rId14"/>
            </p:custDataLst>
          </p:nvPr>
        </p:nvSpPr>
        <p:spPr>
          <a:xfrm>
            <a:off x="7113733" y="2187553"/>
            <a:ext cx="182742" cy="186055"/>
          </a:xfrm>
          <a:prstGeom prst="rect">
            <a:avLst/>
          </a:prstGeom>
          <a:noFill/>
        </p:spPr>
        <p:txBody>
          <a:bodyPr vert="horz" wrap="none" lIns="0" tIns="0" rIns="0" bIns="0" rtlCol="0" anchor="ctr" anchorCtr="0">
            <a:noAutofit/>
          </a:bodyPr>
          <a:lstStyle/>
          <a:p>
            <a:r>
              <a:rPr lang="en-US" sz="1200" spc="-26" smtClean="0">
                <a:solidFill>
                  <a:schemeClr val="dk1"/>
                </a:solidFill>
                <a:latin typeface="Calibri" panose="020F0502020204030204" pitchFamily="34" charset="0"/>
              </a:rPr>
              <a:t>Q3</a:t>
            </a:r>
            <a:endParaRPr lang="en-US" sz="1200" spc="-26">
              <a:solidFill>
                <a:schemeClr val="dk1"/>
              </a:solidFill>
              <a:latin typeface="Calibri" panose="020F0502020204030204" pitchFamily="34" charset="0"/>
            </a:endParaRPr>
          </a:p>
        </p:txBody>
      </p:sp>
      <p:sp>
        <p:nvSpPr>
          <p:cNvPr id="19" name="OTLSHAPE_M_55d16ea985fa424888de7c2cda96a232_Title"/>
          <p:cNvSpPr txBox="1"/>
          <p:nvPr>
            <p:custDataLst>
              <p:tags r:id="rId15"/>
            </p:custDataLst>
          </p:nvPr>
        </p:nvSpPr>
        <p:spPr>
          <a:xfrm>
            <a:off x="8048767" y="1719156"/>
            <a:ext cx="406400" cy="155025"/>
          </a:xfrm>
          <a:prstGeom prst="rect">
            <a:avLst/>
          </a:prstGeom>
          <a:noFill/>
        </p:spPr>
        <p:txBody>
          <a:bodyPr vert="horz" wrap="square" lIns="0" tIns="0" rIns="0" bIns="0" rtlCol="0" anchor="ctr" anchorCtr="0">
            <a:spAutoFit/>
          </a:bodyPr>
          <a:lstStyle/>
          <a:p>
            <a:r>
              <a:rPr lang="en-US" sz="1000" b="1" spc="-4" smtClean="0">
                <a:solidFill>
                  <a:schemeClr val="dk1"/>
                </a:solidFill>
                <a:latin typeface="Calibri" panose="020F0502020204030204" pitchFamily="34" charset="0"/>
              </a:rPr>
              <a:t>Go-LIve</a:t>
            </a:r>
            <a:endParaRPr lang="en-US" sz="1000" b="1" spc="-4">
              <a:solidFill>
                <a:schemeClr val="dk1"/>
              </a:solidFill>
              <a:latin typeface="Calibri" panose="020F0502020204030204" pitchFamily="34" charset="0"/>
            </a:endParaRPr>
          </a:p>
        </p:txBody>
      </p:sp>
      <p:sp>
        <p:nvSpPr>
          <p:cNvPr id="20" name="OTLSHAPE_M_55d16ea985fa424888de7c2cda96a232_Shape"/>
          <p:cNvSpPr/>
          <p:nvPr>
            <p:custDataLst>
              <p:tags r:id="rId16"/>
            </p:custDataLst>
          </p:nvPr>
        </p:nvSpPr>
        <p:spPr>
          <a:xfrm rot="16200000">
            <a:off x="7915417" y="1771269"/>
            <a:ext cx="101600" cy="101600"/>
          </a:xfrm>
          <a:prstGeom prst="flowChartMerge">
            <a:avLst/>
          </a:prstGeom>
          <a:solidFill>
            <a:srgbClr val="70AD47"/>
          </a:solidFill>
          <a:ln w="25400" cap="flat" cmpd="sng" algn="ctr">
            <a:noFill/>
            <a:prstDash val="solid"/>
          </a:ln>
          <a:effectLst/>
          <a:scene3d>
            <a:camera prst="orthographicFront"/>
            <a:lightRig rig="threePt" dir="t"/>
          </a:scene3d>
          <a:sp3d>
            <a:bevelT h="12700"/>
          </a:sp3d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>
                    <a:scrgbClr r="0" g="0" b="0">
                      <a:alpha val="50000"/>
                    </a:scrgbClr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TLSHAPE_T_31d42cd292b1455bb22c1161e611eb47_Shape"/>
          <p:cNvSpPr/>
          <p:nvPr>
            <p:custDataLst>
              <p:tags r:id="rId17"/>
            </p:custDataLst>
          </p:nvPr>
        </p:nvSpPr>
        <p:spPr>
          <a:xfrm>
            <a:off x="844465" y="2971800"/>
            <a:ext cx="4224334" cy="279400"/>
          </a:xfrm>
          <a:prstGeom prst="chevron">
            <a:avLst/>
          </a:prstGeom>
          <a:solidFill>
            <a:schemeClr val="accent1"/>
          </a:solidFill>
          <a:ln w="25400" cap="flat" cmpd="sng" algn="ctr">
            <a:noFill/>
            <a:prstDash val="solid"/>
          </a:ln>
          <a:effectLst/>
          <a:scene3d>
            <a:camera prst="orthographicFront"/>
            <a:lightRig rig="balanced" dir="t">
              <a:rot lat="0" lon="0" rev="8700000"/>
            </a:lightRig>
          </a:scene3d>
          <a:sp3d>
            <a:bevelT w="165100" h="12700"/>
          </a:sp3d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>
                    <a:scrgbClr r="0" g="0" b="0">
                      <a:alpha val="50000"/>
                    </a:scrgbClr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2" name="OTLSHAPE_T_31d42cd292b1455bb22c1161e611eb47_Title"/>
          <p:cNvSpPr txBox="1"/>
          <p:nvPr>
            <p:custDataLst>
              <p:tags r:id="rId18"/>
            </p:custDataLst>
          </p:nvPr>
        </p:nvSpPr>
        <p:spPr>
          <a:xfrm>
            <a:off x="3282866" y="3033987"/>
            <a:ext cx="177800" cy="155025"/>
          </a:xfrm>
          <a:prstGeom prst="rect">
            <a:avLst/>
          </a:prstGeom>
          <a:noFill/>
        </p:spPr>
        <p:txBody>
          <a:bodyPr vert="horz" wrap="square" lIns="0" tIns="0" rIns="0" bIns="0" rtlCol="0" anchor="ctr" anchorCtr="0">
            <a:spAutoFit/>
          </a:bodyPr>
          <a:lstStyle/>
          <a:p>
            <a:pPr algn="ctr"/>
            <a:r>
              <a:rPr lang="en-US" sz="1000" b="1" spc="-4" smtClean="0">
                <a:solidFill>
                  <a:schemeClr val="lt1"/>
                </a:solidFill>
                <a:latin typeface="Calibri" panose="020F0502020204030204" pitchFamily="34" charset="0"/>
              </a:rPr>
              <a:t>EDI</a:t>
            </a:r>
            <a:endParaRPr lang="en-US" sz="1000" b="1" spc="-4">
              <a:solidFill>
                <a:schemeClr val="lt1"/>
              </a:solidFill>
              <a:latin typeface="Calibri" panose="020F0502020204030204" pitchFamily="34" charset="0"/>
            </a:endParaRPr>
          </a:p>
        </p:txBody>
      </p:sp>
      <p:sp>
        <p:nvSpPr>
          <p:cNvPr id="23" name="OTLSHAPE_T_e66a91425f8f41248f0e557da1d013ba_Shape"/>
          <p:cNvSpPr/>
          <p:nvPr>
            <p:custDataLst>
              <p:tags r:id="rId19"/>
            </p:custDataLst>
          </p:nvPr>
        </p:nvSpPr>
        <p:spPr>
          <a:xfrm>
            <a:off x="5059160" y="3378200"/>
            <a:ext cx="1651000" cy="279400"/>
          </a:xfrm>
          <a:prstGeom prst="chevron">
            <a:avLst/>
          </a:prstGeom>
          <a:solidFill>
            <a:srgbClr val="737373"/>
          </a:solidFill>
          <a:ln w="25400" cap="flat" cmpd="sng" algn="ctr">
            <a:noFill/>
            <a:prstDash val="solid"/>
          </a:ln>
          <a:effectLst/>
          <a:scene3d>
            <a:camera prst="orthographicFront"/>
            <a:lightRig rig="balanced" dir="t">
              <a:rot lat="0" lon="0" rev="8700000"/>
            </a:lightRig>
          </a:scene3d>
          <a:sp3d>
            <a:bevelT w="165100" h="12700"/>
          </a:sp3d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>
                    <a:scrgbClr r="0" g="0" b="0">
                      <a:alpha val="50000"/>
                    </a:scrgbClr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4" name="OTLSHAPE_T_e66a91425f8f41248f0e557da1d013ba_Title"/>
          <p:cNvSpPr txBox="1"/>
          <p:nvPr>
            <p:custDataLst>
              <p:tags r:id="rId20"/>
            </p:custDataLst>
          </p:nvPr>
        </p:nvSpPr>
        <p:spPr>
          <a:xfrm>
            <a:off x="5477548" y="3440387"/>
            <a:ext cx="812800" cy="155025"/>
          </a:xfrm>
          <a:prstGeom prst="rect">
            <a:avLst/>
          </a:prstGeom>
          <a:noFill/>
        </p:spPr>
        <p:txBody>
          <a:bodyPr vert="horz" wrap="square" lIns="0" tIns="0" rIns="0" bIns="0" rtlCol="0" anchor="ctr" anchorCtr="0">
            <a:spAutoFit/>
          </a:bodyPr>
          <a:lstStyle/>
          <a:p>
            <a:pPr algn="ctr"/>
            <a:r>
              <a:rPr lang="en-US" sz="1000" b="1" spc="-10" smtClean="0">
                <a:solidFill>
                  <a:schemeClr val="lt1"/>
                </a:solidFill>
                <a:latin typeface="Calibri" panose="020F0502020204030204" pitchFamily="34" charset="0"/>
              </a:rPr>
              <a:t>Internal Testing</a:t>
            </a:r>
            <a:endParaRPr lang="en-US" sz="1000" b="1" spc="-10">
              <a:solidFill>
                <a:schemeClr val="lt1"/>
              </a:solidFill>
              <a:latin typeface="Calibri" panose="020F0502020204030204" pitchFamily="34" charset="0"/>
            </a:endParaRPr>
          </a:p>
        </p:txBody>
      </p:sp>
      <p:sp>
        <p:nvSpPr>
          <p:cNvPr id="25" name="OTLSHAPE_T_bef6642a3e9d4d46aee63ccb363a5070_Shape"/>
          <p:cNvSpPr/>
          <p:nvPr>
            <p:custDataLst>
              <p:tags r:id="rId21"/>
            </p:custDataLst>
          </p:nvPr>
        </p:nvSpPr>
        <p:spPr>
          <a:xfrm>
            <a:off x="6702262" y="3378200"/>
            <a:ext cx="1193800" cy="279400"/>
          </a:xfrm>
          <a:prstGeom prst="chevron">
            <a:avLst/>
          </a:prstGeom>
          <a:solidFill>
            <a:srgbClr val="70AD47">
              <a:alpha val="69804"/>
            </a:srgbClr>
          </a:solidFill>
          <a:ln w="25400" cap="flat" cmpd="sng" algn="ctr">
            <a:noFill/>
            <a:prstDash val="solid"/>
          </a:ln>
          <a:effectLst/>
          <a:scene3d>
            <a:camera prst="orthographicFront"/>
            <a:lightRig rig="balanced" dir="t">
              <a:rot lat="0" lon="0" rev="8700000"/>
            </a:lightRig>
          </a:scene3d>
          <a:sp3d>
            <a:bevelT w="165100" h="12700"/>
          </a:sp3d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>
                    <a:scrgbClr r="0" g="0" b="0">
                      <a:alpha val="50000"/>
                    </a:scrgbClr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6" name="OTLSHAPE_T_bef6642a3e9d4d46aee63ccb363a5070_Title"/>
          <p:cNvSpPr txBox="1"/>
          <p:nvPr>
            <p:custDataLst>
              <p:tags r:id="rId22"/>
            </p:custDataLst>
          </p:nvPr>
        </p:nvSpPr>
        <p:spPr>
          <a:xfrm>
            <a:off x="6905296" y="3440387"/>
            <a:ext cx="787400" cy="155025"/>
          </a:xfrm>
          <a:prstGeom prst="rect">
            <a:avLst/>
          </a:prstGeom>
          <a:noFill/>
        </p:spPr>
        <p:txBody>
          <a:bodyPr vert="horz" wrap="square" lIns="0" tIns="0" rIns="0" bIns="0" rtlCol="0" anchor="ctr" anchorCtr="0">
            <a:spAutoFit/>
          </a:bodyPr>
          <a:lstStyle/>
          <a:p>
            <a:pPr algn="ctr"/>
            <a:r>
              <a:rPr lang="en-US" sz="1000" b="1" spc="-12" smtClean="0">
                <a:solidFill>
                  <a:schemeClr val="lt1"/>
                </a:solidFill>
                <a:latin typeface="Calibri" panose="020F0502020204030204" pitchFamily="34" charset="0"/>
              </a:rPr>
              <a:t>Market Testing</a:t>
            </a:r>
            <a:endParaRPr lang="en-US" sz="1000" b="1" spc="-12">
              <a:solidFill>
                <a:schemeClr val="lt1"/>
              </a:solidFill>
              <a:latin typeface="Calibri" panose="020F0502020204030204" pitchFamily="34" charset="0"/>
            </a:endParaRPr>
          </a:p>
        </p:txBody>
      </p:sp>
      <p:sp>
        <p:nvSpPr>
          <p:cNvPr id="27" name="OTLSHAPE_T_c7d9b22dc58c442aa5d6eea468888c62_Shape"/>
          <p:cNvSpPr/>
          <p:nvPr>
            <p:custDataLst>
              <p:tags r:id="rId23"/>
            </p:custDataLst>
          </p:nvPr>
        </p:nvSpPr>
        <p:spPr>
          <a:xfrm>
            <a:off x="2003803" y="3784600"/>
            <a:ext cx="3060700" cy="279400"/>
          </a:xfrm>
          <a:prstGeom prst="chevron">
            <a:avLst/>
          </a:prstGeom>
          <a:solidFill>
            <a:schemeClr val="accent1"/>
          </a:solidFill>
          <a:ln w="25400" cap="flat" cmpd="sng" algn="ctr">
            <a:noFill/>
            <a:prstDash val="solid"/>
          </a:ln>
          <a:effectLst/>
          <a:scene3d>
            <a:camera prst="orthographicFront"/>
            <a:lightRig rig="balanced" dir="t">
              <a:rot lat="0" lon="0" rev="8700000"/>
            </a:lightRig>
          </a:scene3d>
          <a:sp3d>
            <a:bevelT w="165100" h="12700"/>
          </a:sp3d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>
                    <a:scrgbClr r="0" g="0" b="0">
                      <a:alpha val="50000"/>
                    </a:scrgbClr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OTLSHAPE_T_c7d9b22dc58c442aa5d6eea468888c62_Title"/>
          <p:cNvSpPr txBox="1"/>
          <p:nvPr>
            <p:custDataLst>
              <p:tags r:id="rId24"/>
            </p:custDataLst>
          </p:nvPr>
        </p:nvSpPr>
        <p:spPr>
          <a:xfrm>
            <a:off x="3357469" y="3846787"/>
            <a:ext cx="355600" cy="155025"/>
          </a:xfrm>
          <a:prstGeom prst="rect">
            <a:avLst/>
          </a:prstGeom>
          <a:noFill/>
        </p:spPr>
        <p:txBody>
          <a:bodyPr vert="horz" wrap="square" lIns="0" tIns="0" rIns="0" bIns="0" rtlCol="0" anchor="ctr" anchorCtr="0">
            <a:spAutoFit/>
          </a:bodyPr>
          <a:lstStyle/>
          <a:p>
            <a:pPr algn="ctr"/>
            <a:r>
              <a:rPr lang="en-US" sz="1000" b="1" spc="-8" smtClean="0">
                <a:solidFill>
                  <a:schemeClr val="lt1"/>
                </a:solidFill>
                <a:latin typeface="Calibri" panose="020F0502020204030204" pitchFamily="34" charset="0"/>
              </a:rPr>
              <a:t>NAESB</a:t>
            </a:r>
            <a:endParaRPr lang="en-US" sz="1000" b="1" spc="-8">
              <a:solidFill>
                <a:schemeClr val="lt1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66639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2020 Impacts to the Retail Market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8534400" cy="4087856"/>
          </a:xfrm>
        </p:spPr>
        <p:txBody>
          <a:bodyPr/>
          <a:lstStyle/>
          <a:p>
            <a:r>
              <a:rPr lang="en-US" sz="2400" dirty="0" smtClean="0"/>
              <a:t>ERCOT estimates that a joint testing cycle in the Retail Market Test Environment (RMTE) for the EDI translator and NAESB can be achieved during late Q2 / early Q3, 2020.</a:t>
            </a:r>
          </a:p>
          <a:p>
            <a:r>
              <a:rPr lang="en-US" sz="2400" dirty="0" smtClean="0"/>
              <a:t>ERCOT will return to RMS during Q4, 2019 with more information centered on:</a:t>
            </a:r>
          </a:p>
          <a:p>
            <a:pPr lvl="1"/>
            <a:r>
              <a:rPr lang="en-US" sz="2000" dirty="0" smtClean="0"/>
              <a:t>Who we will request to participate in testing</a:t>
            </a:r>
          </a:p>
          <a:p>
            <a:pPr lvl="1"/>
            <a:r>
              <a:rPr lang="en-US" sz="2000" dirty="0" smtClean="0"/>
              <a:t>How testing will be conducted</a:t>
            </a:r>
          </a:p>
          <a:p>
            <a:pPr lvl="1"/>
            <a:r>
              <a:rPr lang="en-US" sz="2000" dirty="0" smtClean="0"/>
              <a:t>When testing should be scheduled</a:t>
            </a:r>
          </a:p>
          <a:p>
            <a:pPr lvl="1"/>
            <a:r>
              <a:rPr lang="en-US" sz="2000" dirty="0" smtClean="0"/>
              <a:t>What system changes will be required for testing</a:t>
            </a:r>
          </a:p>
          <a:p>
            <a:pPr lvl="1"/>
            <a:endParaRPr lang="en-US" sz="20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99697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Questions/Discussion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0520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TLMARKERSHAPE" val="OTL"/>
</p:tagLst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4194FA55AD69F43A15E5B254CCD8091" ma:contentTypeVersion="0" ma:contentTypeDescription="Create a new document." ma:contentTypeScope="" ma:versionID="95315520010c2ceaf02981cbd784da1e">
  <xsd:schema xmlns:xsd="http://www.w3.org/2001/XMLSchema" xmlns:xs="http://www.w3.org/2001/XMLSchema" xmlns:p="http://schemas.microsoft.com/office/2006/metadata/properties" xmlns:ns2="db64cb27-6b28-4b9c-8349-fb9d75ca0197" targetNamespace="http://schemas.microsoft.com/office/2006/metadata/properties" ma:root="true" ma:fieldsID="b2f8406de87a5eaf44622ee0612966ff" ns2:_="">
    <xsd:import namespace="db64cb27-6b28-4b9c-8349-fb9d75ca0197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b64cb27-6b28-4b9c-8349-fb9d75ca0197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format="Dropdown" ma:internalName="Information_x0020_Classification" ma:readOnly="false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db64cb27-6b28-4b9c-8349-fb9d75ca0197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54F0A331-CD43-4383-AA1D-4BF71E1A8B9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db64cb27-6b28-4b9c-8349-fb9d75ca019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248F63C-08AC-4CDD-B36F-0851B11853CB}">
  <ds:schemaRefs>
    <ds:schemaRef ds:uri="http://purl.org/dc/elements/1.1/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db64cb27-6b28-4b9c-8349-fb9d75ca0197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35000</TotalTime>
  <Words>344</Words>
  <Application>Microsoft Office PowerPoint</Application>
  <PresentationFormat>On-screen Show (4:3)</PresentationFormat>
  <Paragraphs>61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1_Custom Design</vt:lpstr>
      <vt:lpstr>Office Theme</vt:lpstr>
      <vt:lpstr>PowerPoint Presentation</vt:lpstr>
      <vt:lpstr>Agenda</vt:lpstr>
      <vt:lpstr>Retail Portfolio Refresh: Overview</vt:lpstr>
      <vt:lpstr>2020 Project Go Lives</vt:lpstr>
      <vt:lpstr>ERCOT Retail Projects: High Level Schedule </vt:lpstr>
      <vt:lpstr>2020 Impacts to the Retail Market</vt:lpstr>
      <vt:lpstr>Questions/Discussion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Shimp, Tedd</cp:lastModifiedBy>
  <cp:revision>540</cp:revision>
  <cp:lastPrinted>2018-08-13T20:38:35Z</cp:lastPrinted>
  <dcterms:created xsi:type="dcterms:W3CDTF">2016-01-21T15:20:31Z</dcterms:created>
  <dcterms:modified xsi:type="dcterms:W3CDTF">2019-06-01T13:31:10Z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0x01010044194FA55AD69F43A15E5B254CCD8091</vt:lpwstr>
  </property>
</Properties>
</file>