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7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1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0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s.erco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a.ercot.com/ginr/" TargetMode="External"/><Relationship Id="rId5" Type="http://schemas.openxmlformats.org/officeDocument/2006/relationships/hyperlink" Target="http://mis.ercot.com/misdownload" TargetMode="External"/><Relationship Id="rId4" Type="http://schemas.openxmlformats.org/officeDocument/2006/relationships/hyperlink" Target="http://mis.ercot.com/misap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June </a:t>
            </a:r>
            <a:r>
              <a:rPr lang="en-US" b="1" dirty="0" smtClean="0">
                <a:solidFill>
                  <a:srgbClr val="000000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05/12/19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 smtClean="0"/>
              <a:t>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05/01/19 3:30 </a:t>
            </a:r>
            <a:r>
              <a:rPr lang="en-US" sz="1600" dirty="0"/>
              <a:t>PM – ERCOT Secure Sockets Layer (SSL) Certificate upgrade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05/09/19 8:57 </a:t>
            </a:r>
            <a:r>
              <a:rPr lang="en-US" sz="1600" dirty="0" smtClean="0"/>
              <a:t>AM – </a:t>
            </a:r>
            <a:r>
              <a:rPr lang="en-US" sz="1600" dirty="0" smtClean="0"/>
              <a:t>9:32 </a:t>
            </a:r>
            <a:r>
              <a:rPr lang="en-US" sz="1600" dirty="0" smtClean="0"/>
              <a:t>AM – </a:t>
            </a:r>
            <a:r>
              <a:rPr lang="en-US" sz="1600" dirty="0" smtClean="0"/>
              <a:t>The </a:t>
            </a:r>
            <a:r>
              <a:rPr lang="en-US" sz="1600" dirty="0" smtClean="0"/>
              <a:t>MIS UI </a:t>
            </a:r>
            <a:r>
              <a:rPr lang="en-US" sz="1600" dirty="0" smtClean="0"/>
              <a:t>was unavailable.  </a:t>
            </a:r>
            <a:r>
              <a:rPr lang="en-US" sz="1600" dirty="0" smtClean="0"/>
              <a:t>The MIS API was </a:t>
            </a:r>
            <a:r>
              <a:rPr lang="en-US" sz="1600" dirty="0" smtClean="0"/>
              <a:t>available and not </a:t>
            </a:r>
            <a:r>
              <a:rPr lang="en-US" sz="1600" dirty="0" smtClean="0"/>
              <a:t>impacted.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05/13/19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05/15/19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05/16/19 </a:t>
            </a:r>
            <a:r>
              <a:rPr lang="en-US" sz="1600" dirty="0"/>
              <a:t>– Planned Maintenance (Site Failover – MPIM, Retail </a:t>
            </a:r>
            <a:r>
              <a:rPr lang="en-US" sz="1600" dirty="0" smtClean="0"/>
              <a:t>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05/22/19 3:00 PM </a:t>
            </a:r>
            <a:r>
              <a:rPr lang="en-US" sz="1600" dirty="0"/>
              <a:t>–</a:t>
            </a:r>
            <a:r>
              <a:rPr lang="en-US" sz="1600" dirty="0" smtClean="0"/>
              <a:t> 5:00 PM </a:t>
            </a:r>
            <a:r>
              <a:rPr lang="en-US" sz="1600" dirty="0"/>
              <a:t>–</a:t>
            </a:r>
            <a:r>
              <a:rPr lang="en-US" sz="1600" dirty="0" smtClean="0"/>
              <a:t> ERCOT performed </a:t>
            </a:r>
            <a:r>
              <a:rPr lang="en-US" sz="1600" dirty="0"/>
              <a:t>planned maintenance on the services accessed through the following </a:t>
            </a:r>
            <a:r>
              <a:rPr lang="en-US" sz="1600" dirty="0" smtClean="0"/>
              <a:t>URLs.  Users may have experienced intermittent issues with these services.</a:t>
            </a:r>
            <a:endParaRPr lang="en-US" sz="1600" dirty="0"/>
          </a:p>
          <a:p>
            <a:pPr lvl="2">
              <a:spcBef>
                <a:spcPts val="0"/>
              </a:spcBef>
            </a:pPr>
            <a:r>
              <a:rPr lang="en-US" sz="1400" u="sng" dirty="0">
                <a:solidFill>
                  <a:srgbClr val="383F45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https://mis.ercot.com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2">
              <a:spcBef>
                <a:spcPts val="0"/>
              </a:spcBef>
            </a:pPr>
            <a:r>
              <a:rPr lang="en-US" sz="1400" u="sng" dirty="0">
                <a:solidFill>
                  <a:srgbClr val="383F45"/>
                </a:solidFill>
                <a:latin typeface="Arial" panose="020B0604020202020204" pitchFamily="34" charset="0"/>
                <a:ea typeface="Calibri" panose="020F0502020204030204" pitchFamily="34" charset="0"/>
                <a:hlinkClick r:id="rId4"/>
              </a:rPr>
              <a:t>http://mis.ercot.com/misapp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2">
              <a:spcBef>
                <a:spcPts val="0"/>
              </a:spcBef>
            </a:pPr>
            <a:r>
              <a:rPr lang="en-US" sz="1400" u="sng" dirty="0">
                <a:solidFill>
                  <a:srgbClr val="383F45"/>
                </a:solidFill>
                <a:latin typeface="Arial" panose="020B0604020202020204" pitchFamily="34" charset="0"/>
                <a:ea typeface="Calibri" panose="020F0502020204030204" pitchFamily="34" charset="0"/>
                <a:hlinkClick r:id="rId5"/>
              </a:rPr>
              <a:t>http://mis.ercot.com/misdownload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2">
              <a:spcBef>
                <a:spcPts val="0"/>
              </a:spcBef>
            </a:pPr>
            <a:r>
              <a:rPr lang="en-US" sz="1400" u="sng" dirty="0">
                <a:solidFill>
                  <a:srgbClr val="383F45"/>
                </a:solidFill>
                <a:latin typeface="Arial" panose="020B0604020202020204" pitchFamily="34" charset="0"/>
                <a:ea typeface="Calibri" panose="020F0502020204030204" pitchFamily="34" charset="0"/>
                <a:hlinkClick r:id="rId6"/>
              </a:rPr>
              <a:t>https://sa.ercot.com/ginr/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05/23/19 4:00 </a:t>
            </a:r>
            <a:r>
              <a:rPr lang="en-US" sz="1600" dirty="0" smtClean="0"/>
              <a:t>PM – </a:t>
            </a:r>
            <a:r>
              <a:rPr lang="en-US" sz="1600" dirty="0" smtClean="0"/>
              <a:t>9:42 PM – </a:t>
            </a:r>
            <a:r>
              <a:rPr lang="en-US" sz="1600" dirty="0" smtClean="0"/>
              <a:t>Users of MPIM were unable to renew client digital </a:t>
            </a:r>
            <a:r>
              <a:rPr lang="en-US" sz="1600" dirty="0" smtClean="0"/>
              <a:t>certificates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05/29/19 3:30 </a:t>
            </a:r>
            <a:r>
              <a:rPr lang="en-US" sz="1600" dirty="0"/>
              <a:t>PM </a:t>
            </a:r>
            <a:r>
              <a:rPr lang="en-US" sz="1600" dirty="0" smtClean="0"/>
              <a:t>– </a:t>
            </a:r>
            <a:r>
              <a:rPr lang="en-US" sz="1600" dirty="0"/>
              <a:t>ERCOT </a:t>
            </a:r>
            <a:r>
              <a:rPr lang="en-US" sz="1600" dirty="0" smtClean="0"/>
              <a:t>implemented </a:t>
            </a:r>
            <a:r>
              <a:rPr lang="en-US" sz="1600" dirty="0"/>
              <a:t>a configuration change to ensure that External Web Services API communication from Market Participants into ERCOT’s production environment (MISAPI.ERCOT.COM and API.WAN.ERCOT.COM) is sent with a handshake-level, valid ERCOT issued Client Digital Certificate</a:t>
            </a:r>
            <a:endParaRPr lang="en-US" sz="1600" dirty="0" smtClean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76400"/>
            <a:ext cx="8534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c34af464-7aa1-4edd-9be4-83dffc1cb926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1898</TotalTime>
  <Words>252</Words>
  <Application>Microsoft Office PowerPoint</Application>
  <PresentationFormat>On-screen Show (4:3)</PresentationFormat>
  <Paragraphs>36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157</cp:revision>
  <cp:lastPrinted>2019-05-06T20:09:17Z</cp:lastPrinted>
  <dcterms:created xsi:type="dcterms:W3CDTF">2016-01-21T15:20:31Z</dcterms:created>
  <dcterms:modified xsi:type="dcterms:W3CDTF">2019-06-01T20:58:58Z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