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32" d="100"/>
          <a:sy n="132" d="100"/>
        </p:scale>
        <p:origin x="101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6/3/2019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117578349"/>
              </p:ext>
            </p:extLst>
          </p:nvPr>
        </p:nvGraphicFramePr>
        <p:xfrm>
          <a:off x="271346" y="990601"/>
          <a:ext cx="8534400" cy="4679699"/>
        </p:xfrm>
        <a:graphic>
          <a:graphicData uri="http://schemas.openxmlformats.org/drawingml/2006/table">
            <a:tbl>
              <a:tblPr firstRow="1" bandRow="1">
                <a:tableStyleId>{5C22544A-7EE6-4342-B048-85BDC9FD1C3A}</a:tableStyleId>
              </a:tblPr>
              <a:tblGrid>
                <a:gridCol w="2395654">
                  <a:extLst>
                    <a:ext uri="{9D8B030D-6E8A-4147-A177-3AD203B41FA5}">
                      <a16:colId xmlns="" xmlns:a16="http://schemas.microsoft.com/office/drawing/2014/main" val="20000"/>
                    </a:ext>
                  </a:extLst>
                </a:gridCol>
                <a:gridCol w="44958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6/12/2019</a:t>
                      </a:r>
                    </a:p>
                  </a:txBody>
                  <a:tcPr/>
                </a:tc>
              </a:tr>
              <a:tr h="377010">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OWG 6/20/2019</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 study report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endParaRPr lang="en-US" sz="1050" dirty="0">
                        <a:solidFill>
                          <a:srgbClr val="FF0000"/>
                        </a:solidFill>
                      </a:endParaRPr>
                    </a:p>
                  </a:txBody>
                  <a:tcPr anchor="ct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lang="en-US" sz="1050" dirty="0" smtClean="0">
                          <a:solidFill>
                            <a:schemeClr val="tx1"/>
                          </a:solidFill>
                        </a:rPr>
                        <a:t>5/31/2019</a:t>
                      </a:r>
                      <a:endParaRPr lang="en-US" sz="1050" dirty="0">
                        <a:solidFill>
                          <a:schemeClr val="tx1"/>
                        </a:solidFill>
                      </a:endParaRPr>
                    </a:p>
                  </a:txBody>
                  <a:tcPr/>
                </a:tc>
                <a:extLst>
                  <a:ext uri="{0D108BD9-81ED-4DB2-BD59-A6C34878D82A}">
                    <a16:rowId xmlns="" xmlns:a16="http://schemas.microsoft.com/office/drawing/2014/main"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Continue discussion on this topic</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CMWG </a:t>
                      </a:r>
                      <a:r>
                        <a:rPr lang="en-US" sz="1050" dirty="0" smtClean="0">
                          <a:solidFill>
                            <a:schemeClr val="tx1"/>
                          </a:solidFill>
                        </a:rPr>
                        <a:t>7/8/2019</a:t>
                      </a:r>
                      <a:endParaRPr lang="en-US" sz="1050" dirty="0" smtClean="0">
                        <a:solidFill>
                          <a:schemeClr val="tx1"/>
                        </a:solidFill>
                      </a:endParaRP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 study report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Continue discussion on this </a:t>
                      </a:r>
                      <a:r>
                        <a:rPr lang="en-US" sz="1050" kern="1200" dirty="0" smtClean="0">
                          <a:solidFill>
                            <a:schemeClr val="dk1"/>
                          </a:solidFill>
                          <a:effectLst/>
                          <a:latin typeface="+mn-lt"/>
                          <a:ea typeface="+mn-ea"/>
                          <a:cs typeface="+mn-cs"/>
                        </a:rPr>
                        <a:t>topic</a:t>
                      </a:r>
                      <a:endParaRPr lang="en-US" sz="1050" kern="1200" dirty="0" smtClean="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ROS </a:t>
                      </a:r>
                      <a:r>
                        <a:rPr lang="en-US" sz="1050" dirty="0" smtClean="0">
                          <a:solidFill>
                            <a:schemeClr val="tx1"/>
                          </a:solidFill>
                        </a:rPr>
                        <a:t>7/11/2019</a:t>
                      </a:r>
                      <a:endParaRPr lang="en-US" sz="1050" dirty="0" smtClean="0">
                        <a:solidFill>
                          <a:schemeClr val="tx1"/>
                        </a:solidFill>
                      </a:endParaRP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dirty="0" smtClean="0">
                          <a:solidFill>
                            <a:schemeClr val="tx1"/>
                          </a:solidFill>
                        </a:rPr>
                        <a:t>Study results provided</a:t>
                      </a:r>
                      <a:r>
                        <a:rPr lang="en-US" sz="1050" baseline="0" dirty="0" smtClean="0">
                          <a:solidFill>
                            <a:schemeClr val="tx1"/>
                          </a:solidFill>
                        </a:rPr>
                        <a:t> at PDCWG 2/13/2019 and DWG 2/26/2019.</a:t>
                      </a:r>
                    </a:p>
                    <a:p>
                      <a:pPr>
                        <a:buFont typeface="+mj-lt"/>
                        <a:buNone/>
                      </a:pPr>
                      <a:endParaRPr lang="en-US" sz="1050" baseline="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a:t>
                      </a:r>
                      <a:r>
                        <a:rPr lang="en-US" sz="1050" baseline="0" dirty="0" smtClean="0">
                          <a:solidFill>
                            <a:schemeClr val="tx1"/>
                          </a:solidFill>
                        </a:rPr>
                        <a:t>planned activity this month</a:t>
                      </a:r>
                      <a:endParaRPr lang="en-US" sz="1050" baseline="0" dirty="0" smtClean="0">
                        <a:solidFill>
                          <a:schemeClr val="tx1"/>
                        </a:solidFill>
                      </a:endParaRPr>
                    </a:p>
                  </a:txBody>
                  <a:tcPr/>
                </a:tc>
              </a:tr>
            </a:tbl>
          </a:graphicData>
        </a:graphic>
      </p:graphicFrame>
      <p:sp>
        <p:nvSpPr>
          <p:cNvPr id="5" name="TextBox 4"/>
          <p:cNvSpPr txBox="1"/>
          <p:nvPr/>
        </p:nvSpPr>
        <p:spPr>
          <a:xfrm>
            <a:off x="4267200" y="6561138"/>
            <a:ext cx="899605" cy="276999"/>
          </a:xfrm>
          <a:prstGeom prst="rect">
            <a:avLst/>
          </a:prstGeom>
          <a:noFill/>
        </p:spPr>
        <p:txBody>
          <a:bodyPr wrap="none" rtlCol="0">
            <a:spAutoFit/>
          </a:bodyPr>
          <a:lstStyle/>
          <a:p>
            <a:r>
              <a:rPr lang="en-US" sz="1200" dirty="0" smtClean="0">
                <a:solidFill>
                  <a:schemeClr val="tx1">
                    <a:lumMod val="50000"/>
                    <a:lumOff val="50000"/>
                  </a:schemeClr>
                </a:solidFill>
              </a:rPr>
              <a:t>June </a:t>
            </a:r>
            <a:r>
              <a:rPr lang="en-US" sz="1200" dirty="0" smtClean="0">
                <a:solidFill>
                  <a:schemeClr val="tx1">
                    <a:lumMod val="50000"/>
                    <a:lumOff val="50000"/>
                  </a:schemeClr>
                </a:solidFill>
              </a:rPr>
              <a:t>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899605" cy="276999"/>
          </a:xfrm>
          <a:prstGeom prst="rect">
            <a:avLst/>
          </a:prstGeom>
          <a:noFill/>
        </p:spPr>
        <p:txBody>
          <a:bodyPr wrap="none" rtlCol="0">
            <a:spAutoFit/>
          </a:bodyPr>
          <a:lstStyle/>
          <a:p>
            <a:r>
              <a:rPr lang="en-US" sz="1200" dirty="0" smtClean="0">
                <a:solidFill>
                  <a:schemeClr val="tx1">
                    <a:lumMod val="50000"/>
                    <a:lumOff val="50000"/>
                  </a:schemeClr>
                </a:solidFill>
              </a:rPr>
              <a:t>June </a:t>
            </a:r>
            <a:r>
              <a:rPr lang="en-US" sz="1200" dirty="0" smtClean="0">
                <a:solidFill>
                  <a:schemeClr val="tx1">
                    <a:lumMod val="50000"/>
                    <a:lumOff val="50000"/>
                  </a:schemeClr>
                </a:solidFill>
              </a:rPr>
              <a:t>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69068" y="373380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899605" cy="276999"/>
          </a:xfrm>
          <a:prstGeom prst="rect">
            <a:avLst/>
          </a:prstGeom>
          <a:noFill/>
        </p:spPr>
        <p:txBody>
          <a:bodyPr wrap="none" rtlCol="0">
            <a:spAutoFit/>
          </a:bodyPr>
          <a:lstStyle/>
          <a:p>
            <a:r>
              <a:rPr lang="en-US" sz="1200" dirty="0" smtClean="0">
                <a:solidFill>
                  <a:schemeClr val="tx1">
                    <a:lumMod val="50000"/>
                    <a:lumOff val="50000"/>
                  </a:schemeClr>
                </a:solidFill>
              </a:rPr>
              <a:t>June </a:t>
            </a:r>
            <a:r>
              <a:rPr lang="en-US" sz="1200" dirty="0" smtClean="0">
                <a:solidFill>
                  <a:schemeClr val="tx1">
                    <a:lumMod val="50000"/>
                    <a:lumOff val="50000"/>
                  </a:schemeClr>
                </a:solidFill>
              </a:rPr>
              <a:t>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817972"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899605" cy="276999"/>
          </a:xfrm>
          <a:prstGeom prst="rect">
            <a:avLst/>
          </a:prstGeom>
          <a:noFill/>
        </p:spPr>
        <p:txBody>
          <a:bodyPr wrap="none" rtlCol="0">
            <a:spAutoFit/>
          </a:bodyPr>
          <a:lstStyle/>
          <a:p>
            <a:r>
              <a:rPr lang="en-US" sz="1200" dirty="0" smtClean="0">
                <a:solidFill>
                  <a:schemeClr val="tx1">
                    <a:lumMod val="50000"/>
                    <a:lumOff val="50000"/>
                  </a:schemeClr>
                </a:solidFill>
              </a:rPr>
              <a:t>June </a:t>
            </a:r>
            <a:r>
              <a:rPr lang="en-US" sz="1200" dirty="0" smtClean="0">
                <a:solidFill>
                  <a:schemeClr val="tx1">
                    <a:lumMod val="50000"/>
                    <a:lumOff val="50000"/>
                  </a:schemeClr>
                </a:solidFill>
              </a:rPr>
              <a:t>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c34af464-7aa1-4edd-9be4-83dffc1cb926"/>
    <ds:schemaRef ds:uri="http://www.w3.org/XML/1998/namespace"/>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5583</TotalTime>
  <Words>1090</Words>
  <Application>Microsoft Office PowerPoint</Application>
  <PresentationFormat>On-screen Show (4:3)</PresentationFormat>
  <Paragraphs>98</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145</cp:revision>
  <cp:lastPrinted>2018-12-20T17:29:53Z</cp:lastPrinted>
  <dcterms:created xsi:type="dcterms:W3CDTF">2016-01-21T15:20:31Z</dcterms:created>
  <dcterms:modified xsi:type="dcterms:W3CDTF">2019-06-03T18:56:02Z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