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</p:sldMasterIdLst>
  <p:notesMasterIdLst>
    <p:notesMasterId r:id="rId10"/>
  </p:notesMasterIdLst>
  <p:sldIdLst>
    <p:sldId id="260" r:id="rId4"/>
    <p:sldId id="302" r:id="rId5"/>
    <p:sldId id="295" r:id="rId6"/>
    <p:sldId id="294" r:id="rId7"/>
    <p:sldId id="298" r:id="rId8"/>
    <p:sldId id="267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C5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3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8DD6961-0999-4ABB-BD32-6EE73A3B7858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119673-213A-432E-B269-E9C45BF3A2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45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5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3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623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91900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71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00201"/>
            <a:ext cx="113792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6561139"/>
            <a:ext cx="609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144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681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73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23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956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684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81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44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A2BC6-7A47-46DF-8552-B0EE37E8912A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74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A2BC6-7A47-46DF-8552-B0EE37E8912A}" type="datetimeFigureOut">
              <a:rPr lang="en-US" smtClean="0"/>
              <a:t>6/3/2019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46807-1B8F-4C09-8600-DDFEAC0E9F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139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85" y="2876278"/>
            <a:ext cx="3810115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21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792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926080" y="6477001"/>
            <a:ext cx="9144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600" y="6248400"/>
            <a:ext cx="1575824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5B6770"/>
                </a:solidFill>
              </a:rPr>
              <a:t>PUBLIC</a:t>
            </a:r>
            <a:endParaRPr lang="en-US" sz="1000" b="1" dirty="0">
              <a:solidFill>
                <a:srgbClr val="5B67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8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174590/2018_UFE_Analysis_Report.pptx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665573" y="1874109"/>
            <a:ext cx="564603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 smtClean="0">
                <a:solidFill>
                  <a:srgbClr val="000000"/>
                </a:solidFill>
                <a:latin typeface="Arial Black"/>
              </a:rPr>
              <a:t>MSWG</a:t>
            </a:r>
          </a:p>
          <a:p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r>
              <a:rPr lang="en-US" sz="3200" b="1" dirty="0" smtClean="0">
                <a:solidFill>
                  <a:prstClr val="black"/>
                </a:solidFill>
              </a:rPr>
              <a:t>Update to WMS</a:t>
            </a:r>
            <a:endParaRPr lang="en-US" sz="3200" b="1" dirty="0">
              <a:solidFill>
                <a:prstClr val="black"/>
              </a:solidFill>
            </a:endParaRPr>
          </a:p>
          <a:p>
            <a:endParaRPr lang="en-US" b="1" dirty="0" smtClean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June </a:t>
            </a:r>
            <a:r>
              <a:rPr lang="en-US" b="1" dirty="0">
                <a:solidFill>
                  <a:prstClr val="black"/>
                </a:solidFill>
              </a:rPr>
              <a:t>5</a:t>
            </a:r>
            <a:r>
              <a:rPr lang="en-US" b="1" dirty="0" smtClean="0">
                <a:solidFill>
                  <a:prstClr val="black"/>
                </a:solidFill>
              </a:rPr>
              <a:t>, 2019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9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999" y="243682"/>
            <a:ext cx="8067589" cy="695432"/>
          </a:xfrm>
        </p:spPr>
        <p:txBody>
          <a:bodyPr/>
          <a:lstStyle/>
          <a:p>
            <a:r>
              <a:rPr lang="en-US" dirty="0" smtClean="0"/>
              <a:t>NPRR885 Must-Run Alternatives (MRA) Presentation and Discussion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15016" y="1319841"/>
            <a:ext cx="1084340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b="1" dirty="0" smtClean="0"/>
              <a:t>MSWG to continue deep dive at June meeting to </a:t>
            </a:r>
            <a:r>
              <a:rPr lang="en-US" b="1" dirty="0" smtClean="0"/>
              <a:t>answer </a:t>
            </a:r>
            <a:r>
              <a:rPr lang="en-US" b="1" dirty="0" smtClean="0"/>
              <a:t>questions and make desktop edits (uniform capitalization, grammar, “expressed as MW”)</a:t>
            </a:r>
          </a:p>
          <a:p>
            <a:endParaRPr lang="en-US" b="1" dirty="0" smtClean="0"/>
          </a:p>
          <a:p>
            <a:r>
              <a:rPr lang="en-US" b="1" dirty="0"/>
              <a:t>Changes to Section 9</a:t>
            </a:r>
          </a:p>
          <a:p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Unlike ERS, Settlement does not occur on known cycle</a:t>
            </a:r>
            <a:endParaRPr lang="en-US" b="1" dirty="0"/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Unlike Black Start, it is not charged in every </a:t>
            </a:r>
            <a:r>
              <a:rPr lang="en-US" b="1" dirty="0"/>
              <a:t>h</a:t>
            </a:r>
            <a:r>
              <a:rPr lang="en-US" b="1" dirty="0" smtClean="0"/>
              <a:t>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Likely less uplift than RMR, but less predictable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r>
              <a:rPr lang="en-US" sz="2400" b="1" dirty="0" smtClean="0"/>
              <a:t>Possible New </a:t>
            </a:r>
            <a:r>
              <a:rPr lang="en-US" sz="2400" b="1" dirty="0"/>
              <a:t>NPRR supporting the effort of NPRR885</a:t>
            </a:r>
          </a:p>
          <a:p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1520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695432"/>
          </a:xfrm>
        </p:spPr>
        <p:txBody>
          <a:bodyPr/>
          <a:lstStyle/>
          <a:p>
            <a:r>
              <a:rPr lang="en-US" dirty="0">
                <a:solidFill>
                  <a:srgbClr val="00ACC8"/>
                </a:solidFill>
              </a:rPr>
              <a:t>Action Item</a:t>
            </a:r>
            <a:r>
              <a:rPr lang="en-US" dirty="0" smtClean="0">
                <a:solidFill>
                  <a:srgbClr val="00ACC8"/>
                </a:solidFill>
              </a:rPr>
              <a:t>:  NPRR885 Must-Run Alternative Discussion </a:t>
            </a:r>
            <a:r>
              <a:rPr lang="en-US" sz="2400" i="1" dirty="0">
                <a:solidFill>
                  <a:srgbClr val="00ACC8"/>
                </a:solidFill>
              </a:rPr>
              <a:t/>
            </a:r>
            <a:br>
              <a:rPr lang="en-US" sz="2400" i="1" dirty="0">
                <a:solidFill>
                  <a:srgbClr val="00ACC8"/>
                </a:solidFill>
              </a:rPr>
            </a:b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591398"/>
            <a:ext cx="11379200" cy="5285527"/>
          </a:xfrm>
        </p:spPr>
        <p:txBody>
          <a:bodyPr/>
          <a:lstStyle/>
          <a:p>
            <a:pPr marL="0" indent="0">
              <a:buNone/>
            </a:pPr>
            <a:endParaRPr lang="en-US" sz="2400" b="1" dirty="0" smtClean="0"/>
          </a:p>
          <a:p>
            <a:r>
              <a:rPr lang="en-US" sz="2400" b="1" dirty="0"/>
              <a:t>H</a:t>
            </a:r>
            <a:r>
              <a:rPr lang="en-US" sz="2400" b="1" dirty="0" smtClean="0"/>
              <a:t>ow </a:t>
            </a:r>
            <a:r>
              <a:rPr lang="en-US" sz="2400" b="1" dirty="0"/>
              <a:t>verification data will flow to </a:t>
            </a:r>
            <a:r>
              <a:rPr lang="en-US" sz="2400" b="1" dirty="0" smtClean="0"/>
              <a:t>QSEs</a:t>
            </a:r>
            <a:endParaRPr lang="en-US" sz="2400" b="1" dirty="0"/>
          </a:p>
          <a:p>
            <a:pPr lvl="1"/>
            <a:r>
              <a:rPr lang="en-US" sz="2000" b="1" dirty="0" smtClean="0"/>
              <a:t>Generation Resources vs Demand Response &amp; Other Resources</a:t>
            </a:r>
          </a:p>
          <a:p>
            <a:pPr marL="914400" lvl="2" indent="0">
              <a:buNone/>
            </a:pPr>
            <a:r>
              <a:rPr lang="en-US" sz="1600" b="1" dirty="0" smtClean="0"/>
              <a:t>QSE representation and deployment frequency</a:t>
            </a:r>
          </a:p>
          <a:p>
            <a:pPr lvl="1"/>
            <a:r>
              <a:rPr lang="en-US" sz="2000" b="1" dirty="0" smtClean="0"/>
              <a:t>MRA </a:t>
            </a:r>
            <a:r>
              <a:rPr lang="en-US" sz="2000" b="1" dirty="0" smtClean="0"/>
              <a:t>Agreement will have basics terms; Pay as Bid</a:t>
            </a:r>
          </a:p>
          <a:p>
            <a:pPr lvl="1"/>
            <a:r>
              <a:rPr lang="en-US" sz="2000" b="1" dirty="0" smtClean="0"/>
              <a:t>VDI timestamps critical (time-weighting in calculations are in seconds)</a:t>
            </a:r>
          </a:p>
          <a:p>
            <a:pPr lvl="1"/>
            <a:r>
              <a:rPr lang="en-US" sz="2000" b="1" dirty="0" smtClean="0"/>
              <a:t>Performance Report (45 days after a Deployment Event)</a:t>
            </a:r>
          </a:p>
          <a:p>
            <a:pPr lvl="1"/>
            <a:r>
              <a:rPr lang="en-US" sz="2000" b="1" dirty="0" smtClean="0"/>
              <a:t>Section 3 via Reports (Availability Factor, Event Performance, Interval Performance)</a:t>
            </a:r>
          </a:p>
          <a:p>
            <a:pPr lvl="1"/>
            <a:r>
              <a:rPr lang="en-US" sz="2000" b="1" dirty="0" smtClean="0"/>
              <a:t>Section 6 via Extracts (charge types and determinants)</a:t>
            </a:r>
            <a:endParaRPr lang="en-US" sz="2000" b="1" dirty="0"/>
          </a:p>
          <a:p>
            <a:pPr marL="457200" lvl="1" indent="0">
              <a:buNone/>
            </a:pPr>
            <a:endParaRPr lang="en-US" sz="1600" b="1" dirty="0" smtClean="0">
              <a:latin typeface="+mj-lt"/>
            </a:endParaRPr>
          </a:p>
          <a:p>
            <a:r>
              <a:rPr lang="en-US" sz="2400" b="1" dirty="0" smtClean="0">
                <a:latin typeface="+mj-lt"/>
              </a:rPr>
              <a:t>Timing of data</a:t>
            </a:r>
          </a:p>
          <a:p>
            <a:pPr lvl="1"/>
            <a:r>
              <a:rPr lang="en-US" sz="2000" b="1" dirty="0"/>
              <a:t>Initial Settlement accuracy depends on meter data timing</a:t>
            </a:r>
          </a:p>
          <a:p>
            <a:pPr lvl="1"/>
            <a:r>
              <a:rPr lang="en-US" sz="2000" b="1" dirty="0"/>
              <a:t>Final Settlement </a:t>
            </a:r>
            <a:r>
              <a:rPr lang="en-US" sz="2000" b="1" dirty="0" smtClean="0"/>
              <a:t>may or may not </a:t>
            </a:r>
            <a:r>
              <a:rPr lang="en-US" sz="2000" b="1" dirty="0"/>
              <a:t>have </a:t>
            </a:r>
            <a:r>
              <a:rPr lang="en-US" sz="2000" b="1" dirty="0" smtClean="0"/>
              <a:t>45-day </a:t>
            </a:r>
            <a:r>
              <a:rPr lang="en-US" sz="2000" b="1" dirty="0"/>
              <a:t>post Performance Report</a:t>
            </a:r>
          </a:p>
          <a:p>
            <a:pPr lvl="1"/>
            <a:r>
              <a:rPr lang="en-US" sz="2000" b="1" dirty="0"/>
              <a:t>Need to be sure Payments and Charges completed on </a:t>
            </a:r>
            <a:r>
              <a:rPr lang="en-US" sz="2000" b="1" dirty="0" smtClean="0"/>
              <a:t>True-up</a:t>
            </a:r>
          </a:p>
          <a:p>
            <a:pPr lvl="1"/>
            <a:r>
              <a:rPr lang="en-US" sz="2000" b="1" dirty="0"/>
              <a:t>Nodal Protocol Section 9 may </a:t>
            </a:r>
            <a:r>
              <a:rPr lang="en-US" sz="2000" b="1" dirty="0" smtClean="0"/>
              <a:t>need description </a:t>
            </a:r>
            <a:r>
              <a:rPr lang="en-US" sz="2000" b="1" dirty="0"/>
              <a:t>of the MRA Settlement timeline</a:t>
            </a:r>
          </a:p>
          <a:p>
            <a:pPr lvl="1"/>
            <a:endParaRPr lang="en-US" sz="2000" b="1" dirty="0"/>
          </a:p>
          <a:p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endParaRPr lang="en-US" sz="2400" b="1" dirty="0" smtClean="0">
              <a:latin typeface="+mj-lt"/>
            </a:endParaRPr>
          </a:p>
          <a:p>
            <a:pPr marL="0" indent="0">
              <a:buNone/>
            </a:pPr>
            <a:endParaRPr lang="en-US" sz="2400" b="1" dirty="0" smtClean="0"/>
          </a:p>
          <a:p>
            <a:endParaRPr lang="en-US" sz="24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8416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0"/>
            <a:ext cx="11277600" cy="5463155"/>
          </a:xfrm>
        </p:spPr>
        <p:txBody>
          <a:bodyPr/>
          <a:lstStyle/>
          <a:p>
            <a:r>
              <a:rPr lang="en-US" dirty="0" smtClean="0"/>
              <a:t>UFE Report</a:t>
            </a: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Needs a home audience. The previously deemed appropriate subcommittee was COPS.</a:t>
            </a:r>
            <a:br>
              <a:rPr lang="en-US" sz="2400" dirty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www.ercot.com/content/wcm/key_documents_lists/174590/2018_UFE_Analysis_Report.pptx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Broad appeal for </a:t>
            </a:r>
            <a:r>
              <a:rPr lang="en-US" sz="2400" dirty="0"/>
              <a:t>TDSPs, </a:t>
            </a:r>
            <a:r>
              <a:rPr lang="en-US" sz="2400" dirty="0" smtClean="0"/>
              <a:t>Planning and </a:t>
            </a:r>
            <a:r>
              <a:rPr lang="en-US" sz="2400" dirty="0"/>
              <a:t>Settlement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WMS or combination?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9953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0"/>
            <a:ext cx="11277600" cy="5829315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400" i="1" dirty="0" smtClean="0"/>
              <a:t>CRRBAFBBAL </a:t>
            </a:r>
            <a:r>
              <a:rPr lang="en-US" sz="2400" i="1" dirty="0"/>
              <a:t>trending just below $10MM, MSWG does not see any reason to raise </a:t>
            </a:r>
            <a:r>
              <a:rPr lang="en-US" sz="2400" i="1" dirty="0" smtClean="0"/>
              <a:t>the FUNDCAP </a:t>
            </a:r>
            <a:r>
              <a:rPr lang="en-US" sz="2400" i="1" dirty="0"/>
              <a:t>at present</a:t>
            </a:r>
            <a:r>
              <a:rPr lang="en-US" sz="2400" i="1" dirty="0" smtClean="0"/>
              <a:t>. </a:t>
            </a:r>
            <a:r>
              <a:rPr lang="en-US" sz="1600" i="1" dirty="0" smtClean="0"/>
              <a:t>(draft graph from ERCOT presentation to TAC)</a:t>
            </a:r>
            <a:br>
              <a:rPr lang="en-US" sz="1600" i="1" dirty="0" smtClean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dirty="0">
                <a:solidFill>
                  <a:srgbClr val="FF0000"/>
                </a:solidFill>
              </a:rPr>
              <a:t/>
            </a:r>
            <a:br>
              <a:rPr lang="en-US" sz="2400" dirty="0">
                <a:solidFill>
                  <a:srgbClr val="FF0000"/>
                </a:solidFill>
              </a:rPr>
            </a:br>
            <a:r>
              <a:rPr lang="en-US" sz="2400" i="1" dirty="0" smtClean="0">
                <a:solidFill>
                  <a:srgbClr val="FF0000"/>
                </a:solidFill>
              </a:rPr>
              <a:t/>
            </a:r>
            <a:br>
              <a:rPr lang="en-US" sz="2400" i="1" dirty="0" smtClean="0">
                <a:solidFill>
                  <a:srgbClr val="FF0000"/>
                </a:solidFill>
              </a:rPr>
            </a:br>
            <a:r>
              <a:rPr lang="en-US" sz="2400" i="1" dirty="0">
                <a:solidFill>
                  <a:srgbClr val="FF0000"/>
                </a:solidFill>
              </a:rPr>
              <a:t/>
            </a:r>
            <a:br>
              <a:rPr lang="en-US" sz="2400" i="1" dirty="0">
                <a:solidFill>
                  <a:srgbClr val="FF0000"/>
                </a:solidFill>
              </a:rPr>
            </a:br>
            <a:endParaRPr lang="en-US" sz="2000" i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037" y="1074615"/>
            <a:ext cx="9721969" cy="514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49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2167" y="1746718"/>
            <a:ext cx="6272079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</a:rPr>
              <a:t>Next MSWG meeting will be </a:t>
            </a:r>
          </a:p>
          <a:p>
            <a:endParaRPr lang="en-US" sz="4000" i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4000" i="1" dirty="0" smtClean="0">
                <a:solidFill>
                  <a:srgbClr val="FF0000"/>
                </a:solidFill>
              </a:rPr>
              <a:t>June 25, 2019 at 1:00pm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1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13636</TotalTime>
  <Words>254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Office Theme</vt:lpstr>
      <vt:lpstr>1_Custom Design</vt:lpstr>
      <vt:lpstr>1_Office Theme</vt:lpstr>
      <vt:lpstr>PowerPoint Presentation</vt:lpstr>
      <vt:lpstr>NPRR885 Must-Run Alternatives (MRA) Presentation and Discussion</vt:lpstr>
      <vt:lpstr>Action Item:  NPRR885 Must-Run Alternative Discussion  </vt:lpstr>
      <vt:lpstr>UFE Report  Needs a home audience. The previously deemed appropriate subcommittee was COPS.  http://www.ercot.com/content/wcm/key_documents_lists/174590/2018_UFE_Analysis_Report.pptx  Broad appeal for TDSPs, Planning and Settlement   WMS or combination?</vt:lpstr>
      <vt:lpstr> CRRBAFBBAL trending just below $10MM, MSWG does not see any reason to raise the FUNDCAP at present. (draft graph from ERCOT presentation to TAC)                </vt:lpstr>
      <vt:lpstr>PowerPoint Presentation</vt:lpstr>
    </vt:vector>
  </TitlesOfParts>
  <Company>Lower Colorado River Authority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Boisseau</dc:creator>
  <cp:lastModifiedBy>Sarah Bombick</cp:lastModifiedBy>
  <cp:revision>313</cp:revision>
  <cp:lastPrinted>2016-07-25T13:59:58Z</cp:lastPrinted>
  <dcterms:created xsi:type="dcterms:W3CDTF">2016-07-13T16:53:36Z</dcterms:created>
  <dcterms:modified xsi:type="dcterms:W3CDTF">2019-06-03T18:09:30Z</dcterms:modified>
</cp:coreProperties>
</file>