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0"/>
  </p:notesMasterIdLst>
  <p:sldIdLst>
    <p:sldId id="260" r:id="rId4"/>
    <p:sldId id="302" r:id="rId5"/>
    <p:sldId id="295" r:id="rId6"/>
    <p:sldId id="294" r:id="rId7"/>
    <p:sldId id="298" r:id="rId8"/>
    <p:sldId id="267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3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74590/2018_UFE_Analysis_Report.pptx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65573" y="1874109"/>
            <a:ext cx="56460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MSWG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r>
              <a:rPr lang="en-US" sz="3200" b="1" dirty="0" smtClean="0">
                <a:solidFill>
                  <a:prstClr val="black"/>
                </a:solidFill>
              </a:rPr>
              <a:t>Update to WMS</a:t>
            </a:r>
            <a:endParaRPr lang="en-US" sz="3200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June </a:t>
            </a:r>
            <a:r>
              <a:rPr lang="en-US" b="1" dirty="0">
                <a:solidFill>
                  <a:prstClr val="black"/>
                </a:solidFill>
              </a:rPr>
              <a:t>5</a:t>
            </a:r>
            <a:r>
              <a:rPr lang="en-US" b="1" dirty="0" smtClean="0">
                <a:solidFill>
                  <a:prstClr val="black"/>
                </a:solidFill>
              </a:rPr>
              <a:t>, 2019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243682"/>
            <a:ext cx="8067589" cy="695432"/>
          </a:xfrm>
        </p:spPr>
        <p:txBody>
          <a:bodyPr/>
          <a:lstStyle/>
          <a:p>
            <a:r>
              <a:rPr lang="en-US" dirty="0" smtClean="0"/>
              <a:t>NPRR885 Must-Run Alternatives (MRA) Presentation and Discussion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5016" y="1319841"/>
            <a:ext cx="108434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 smtClean="0"/>
              <a:t>MSWG to continue deep dive at June meeting to </a:t>
            </a:r>
            <a:r>
              <a:rPr lang="en-US" b="1" dirty="0" smtClean="0"/>
              <a:t>answer </a:t>
            </a:r>
            <a:r>
              <a:rPr lang="en-US" b="1" dirty="0" smtClean="0"/>
              <a:t>questions and make desktop edits (uniform capitalization, grammar, “expressed as MW”)</a:t>
            </a:r>
          </a:p>
          <a:p>
            <a:endParaRPr lang="en-US" b="1" dirty="0" smtClean="0"/>
          </a:p>
          <a:p>
            <a:r>
              <a:rPr lang="en-US" b="1" dirty="0"/>
              <a:t>Changes to Section 9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Unlike ERS, Settlement does not occur on known cycle</a:t>
            </a:r>
            <a:endParaRPr lang="en-US" b="1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Unlike Black Start, it is not charged in every </a:t>
            </a:r>
            <a:r>
              <a:rPr lang="en-US" b="1" dirty="0"/>
              <a:t>h</a:t>
            </a:r>
            <a:r>
              <a:rPr lang="en-US" b="1" dirty="0" smtClean="0"/>
              <a:t>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Likely less uplift than RMR, but less predictable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r>
              <a:rPr lang="en-US" sz="2400" b="1" dirty="0" smtClean="0"/>
              <a:t>Possible New </a:t>
            </a:r>
            <a:r>
              <a:rPr lang="en-US" sz="2400" b="1" dirty="0"/>
              <a:t>NPRR supporting the effort of NPRR885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152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5432"/>
          </a:xfrm>
        </p:spPr>
        <p:txBody>
          <a:bodyPr/>
          <a:lstStyle/>
          <a:p>
            <a:r>
              <a:rPr lang="en-US" dirty="0">
                <a:solidFill>
                  <a:srgbClr val="00ACC8"/>
                </a:solidFill>
              </a:rPr>
              <a:t>Action Item</a:t>
            </a:r>
            <a:r>
              <a:rPr lang="en-US" dirty="0" smtClean="0">
                <a:solidFill>
                  <a:srgbClr val="00ACC8"/>
                </a:solidFill>
              </a:rPr>
              <a:t>:  NPRR885 Must-Run Alternative Discussion </a:t>
            </a:r>
            <a:r>
              <a:rPr lang="en-US" sz="2400" i="1" dirty="0">
                <a:solidFill>
                  <a:srgbClr val="00ACC8"/>
                </a:solidFill>
              </a:rPr>
              <a:t/>
            </a:r>
            <a:br>
              <a:rPr lang="en-US" sz="2400" i="1" dirty="0">
                <a:solidFill>
                  <a:srgbClr val="00ACC8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591398"/>
            <a:ext cx="11379200" cy="5285527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/>
              <a:t>H</a:t>
            </a:r>
            <a:r>
              <a:rPr lang="en-US" sz="2400" b="1" dirty="0" smtClean="0"/>
              <a:t>ow </a:t>
            </a:r>
            <a:r>
              <a:rPr lang="en-US" sz="2400" b="1" dirty="0"/>
              <a:t>verification data will flow to </a:t>
            </a:r>
            <a:r>
              <a:rPr lang="en-US" sz="2400" b="1" dirty="0" smtClean="0"/>
              <a:t>QSEs</a:t>
            </a:r>
            <a:endParaRPr lang="en-US" sz="2400" b="1" dirty="0"/>
          </a:p>
          <a:p>
            <a:pPr lvl="1"/>
            <a:r>
              <a:rPr lang="en-US" sz="2000" b="1" dirty="0" smtClean="0"/>
              <a:t>Generation Resources vs Demand Response &amp; Other Resources</a:t>
            </a:r>
          </a:p>
          <a:p>
            <a:pPr marL="914400" lvl="2" indent="0">
              <a:buNone/>
            </a:pPr>
            <a:r>
              <a:rPr lang="en-US" sz="1600" b="1" dirty="0" smtClean="0"/>
              <a:t>QSE representation and deployment frequency</a:t>
            </a:r>
          </a:p>
          <a:p>
            <a:pPr lvl="1"/>
            <a:r>
              <a:rPr lang="en-US" sz="2000" b="1" dirty="0" smtClean="0"/>
              <a:t>MRA </a:t>
            </a:r>
            <a:r>
              <a:rPr lang="en-US" sz="2000" b="1" dirty="0" smtClean="0"/>
              <a:t>Agreement will have basics terms; Pay as Bid</a:t>
            </a:r>
          </a:p>
          <a:p>
            <a:pPr lvl="1"/>
            <a:r>
              <a:rPr lang="en-US" sz="2000" b="1" dirty="0" smtClean="0"/>
              <a:t>VDI timestamps critical (time-weighting in calculations are in seconds)</a:t>
            </a:r>
          </a:p>
          <a:p>
            <a:pPr lvl="1"/>
            <a:r>
              <a:rPr lang="en-US" sz="2000" b="1" dirty="0" smtClean="0"/>
              <a:t>Performance Report (45 days after a Deployment Event)</a:t>
            </a:r>
          </a:p>
          <a:p>
            <a:pPr lvl="1"/>
            <a:r>
              <a:rPr lang="en-US" sz="2000" b="1" dirty="0" smtClean="0"/>
              <a:t>Section 3 via Reports (Availability Factor, Event Performance, Interval Performance)</a:t>
            </a:r>
          </a:p>
          <a:p>
            <a:pPr lvl="1"/>
            <a:r>
              <a:rPr lang="en-US" sz="2000" b="1" dirty="0" smtClean="0"/>
              <a:t>Section 6 via Extracts (charge types and determinants)</a:t>
            </a:r>
            <a:endParaRPr lang="en-US" sz="2000" b="1" dirty="0"/>
          </a:p>
          <a:p>
            <a:pPr marL="457200" lvl="1" indent="0">
              <a:buNone/>
            </a:pPr>
            <a:endParaRPr lang="en-US" sz="16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Timing of data</a:t>
            </a:r>
          </a:p>
          <a:p>
            <a:pPr lvl="1"/>
            <a:r>
              <a:rPr lang="en-US" sz="2000" b="1" dirty="0"/>
              <a:t>Initial Settlement accuracy depends on meter data timing</a:t>
            </a:r>
          </a:p>
          <a:p>
            <a:pPr lvl="1"/>
            <a:r>
              <a:rPr lang="en-US" sz="2000" b="1" dirty="0"/>
              <a:t>Final Settlement </a:t>
            </a:r>
            <a:r>
              <a:rPr lang="en-US" sz="2000" b="1" dirty="0" smtClean="0"/>
              <a:t>may or may not </a:t>
            </a:r>
            <a:r>
              <a:rPr lang="en-US" sz="2000" b="1" dirty="0"/>
              <a:t>have </a:t>
            </a:r>
            <a:r>
              <a:rPr lang="en-US" sz="2000" b="1" dirty="0" smtClean="0"/>
              <a:t>45-day </a:t>
            </a:r>
            <a:r>
              <a:rPr lang="en-US" sz="2000" b="1" dirty="0"/>
              <a:t>post Performance Report</a:t>
            </a:r>
          </a:p>
          <a:p>
            <a:pPr lvl="1"/>
            <a:r>
              <a:rPr lang="en-US" sz="2000" b="1" dirty="0"/>
              <a:t>Need to be sure Payments and Charges completed on </a:t>
            </a:r>
            <a:r>
              <a:rPr lang="en-US" sz="2000" b="1" dirty="0" smtClean="0"/>
              <a:t>True-up</a:t>
            </a:r>
          </a:p>
          <a:p>
            <a:pPr lvl="1"/>
            <a:r>
              <a:rPr lang="en-US" sz="2000" b="1" dirty="0"/>
              <a:t>Nodal Protocol Section 9 may </a:t>
            </a:r>
            <a:r>
              <a:rPr lang="en-US" sz="2000" b="1" dirty="0" smtClean="0"/>
              <a:t>need description </a:t>
            </a:r>
            <a:r>
              <a:rPr lang="en-US" sz="2000" b="1" dirty="0"/>
              <a:t>of the MRA Settlement timeline</a:t>
            </a:r>
          </a:p>
          <a:p>
            <a:pPr lvl="1"/>
            <a:endParaRPr lang="en-US" sz="2000" b="1" dirty="0"/>
          </a:p>
          <a:p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endParaRPr lang="en-US" sz="2400" b="1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84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0"/>
            <a:ext cx="11277600" cy="5463155"/>
          </a:xfrm>
        </p:spPr>
        <p:txBody>
          <a:bodyPr/>
          <a:lstStyle/>
          <a:p>
            <a:r>
              <a:rPr lang="en-US" dirty="0" smtClean="0"/>
              <a:t>UFE Report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Needs a home audience. The previously deemed appropriate subcommittee was COPS.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www.ercot.com/content/wcm/key_documents_lists/174590/2018_UFE_Analysis_Report.pptx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Broad appeal for </a:t>
            </a:r>
            <a:r>
              <a:rPr lang="en-US" sz="2400" dirty="0"/>
              <a:t>TDSPs, </a:t>
            </a:r>
            <a:r>
              <a:rPr lang="en-US" sz="2400" dirty="0" smtClean="0"/>
              <a:t>Planning and </a:t>
            </a:r>
            <a:r>
              <a:rPr lang="en-US" sz="2400" dirty="0"/>
              <a:t>Settlement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WMS or combination?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95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0"/>
            <a:ext cx="11277600" cy="582931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400" i="1" dirty="0" smtClean="0"/>
              <a:t>CRRBAFBBAL </a:t>
            </a:r>
            <a:r>
              <a:rPr lang="en-US" sz="2400" i="1" dirty="0"/>
              <a:t>trending just below $10MM, MSWG does not see any reason to raise </a:t>
            </a:r>
            <a:r>
              <a:rPr lang="en-US" sz="2400" i="1" dirty="0" smtClean="0"/>
              <a:t>the FUNDCAP </a:t>
            </a:r>
            <a:r>
              <a:rPr lang="en-US" sz="2400" i="1" dirty="0"/>
              <a:t>at present</a:t>
            </a:r>
            <a:r>
              <a:rPr lang="en-US" sz="2400" i="1" dirty="0" smtClean="0"/>
              <a:t>. </a:t>
            </a:r>
            <a:r>
              <a:rPr lang="en-US" sz="1600" i="1" dirty="0" smtClean="0"/>
              <a:t>(draft graph from ERCOT presentation to TAC)</a:t>
            </a:r>
            <a:br>
              <a:rPr lang="en-US" sz="1600" i="1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/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/>
            </a:r>
            <a:br>
              <a:rPr lang="en-US" sz="2400" i="1" dirty="0">
                <a:solidFill>
                  <a:srgbClr val="FF0000"/>
                </a:solidFill>
              </a:rPr>
            </a:br>
            <a:endParaRPr lang="en-US" sz="2000" i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37" y="1074615"/>
            <a:ext cx="9721969" cy="514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9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2167" y="1746718"/>
            <a:ext cx="62720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Next MSWG meeting will be </a:t>
            </a:r>
          </a:p>
          <a:p>
            <a:endParaRPr lang="en-US" sz="40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4000" i="1" dirty="0" smtClean="0">
                <a:solidFill>
                  <a:srgbClr val="FF0000"/>
                </a:solidFill>
              </a:rPr>
              <a:t>June 25, 2019 at 1:00pm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13636</TotalTime>
  <Words>254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1_Custom Design</vt:lpstr>
      <vt:lpstr>1_Office Theme</vt:lpstr>
      <vt:lpstr>PowerPoint Presentation</vt:lpstr>
      <vt:lpstr>NPRR885 Must-Run Alternatives (MRA) Presentation and Discussion</vt:lpstr>
      <vt:lpstr>Action Item:  NPRR885 Must-Run Alternative Discussion  </vt:lpstr>
      <vt:lpstr>UFE Report  Needs a home audience. The previously deemed appropriate subcommittee was COPS.  http://www.ercot.com/content/wcm/key_documents_lists/174590/2018_UFE_Analysis_Report.pptx  Broad appeal for TDSPs, Planning and Settlement   WMS or combination?</vt:lpstr>
      <vt:lpstr> CRRBAFBBAL trending just below $10MM, MSWG does not see any reason to raise the FUNDCAP at present. (draft graph from ERCOT presentation to TAC)                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Sarah Bombick</cp:lastModifiedBy>
  <cp:revision>313</cp:revision>
  <cp:lastPrinted>2016-07-25T13:59:58Z</cp:lastPrinted>
  <dcterms:created xsi:type="dcterms:W3CDTF">2016-07-13T16:53:36Z</dcterms:created>
  <dcterms:modified xsi:type="dcterms:W3CDTF">2019-06-03T18:09:30Z</dcterms:modified>
</cp:coreProperties>
</file>