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370" r:id="rId2"/>
    <p:sldId id="398" r:id="rId3"/>
    <p:sldId id="401" r:id="rId4"/>
    <p:sldId id="400" r:id="rId5"/>
    <p:sldId id="385" r:id="rId6"/>
    <p:sldId id="380" r:id="rId7"/>
    <p:sldId id="38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36" autoAdjust="0"/>
    <p:restoredTop sz="94660"/>
  </p:normalViewPr>
  <p:slideViewPr>
    <p:cSldViewPr>
      <p:cViewPr>
        <p:scale>
          <a:sx n="112" d="100"/>
          <a:sy n="112" d="100"/>
        </p:scale>
        <p:origin x="-1584" y="-12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7338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</a:rPr>
              <a:t>Tuesday, </a:t>
            </a:r>
            <a:r>
              <a:rPr lang="en-US" sz="2800" dirty="0" smtClean="0">
                <a:latin typeface="Calibri" panose="020F0502020204030204" pitchFamily="34" charset="0"/>
              </a:rPr>
              <a:t>June 4</a:t>
            </a:r>
            <a:r>
              <a:rPr lang="en-US" sz="2800" baseline="30000" dirty="0" smtClean="0">
                <a:latin typeface="Calibri" panose="020F0502020204030204" pitchFamily="34" charset="0"/>
              </a:rPr>
              <a:t>th</a:t>
            </a:r>
            <a:r>
              <a:rPr lang="en-US" sz="2800" dirty="0" smtClean="0">
                <a:latin typeface="Calibri" panose="020F0502020204030204" pitchFamily="34" charset="0"/>
              </a:rPr>
              <a:t>, </a:t>
            </a:r>
            <a:r>
              <a:rPr lang="en-US" sz="2800" dirty="0">
                <a:latin typeface="Calibri" panose="020F0502020204030204" pitchFamily="34" charset="0"/>
              </a:rPr>
              <a:t>2019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19099" y="5507665"/>
            <a:ext cx="8305801" cy="476250"/>
          </a:xfrm>
        </p:spPr>
        <p:txBody>
          <a:bodyPr/>
          <a:lstStyle/>
          <a:p>
            <a:pPr>
              <a:defRPr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Debbie McKeever, Oncor               Tomas Fernandez, NRG            Sheri Wiegand, TXU Energy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Instructor Led Retail Training in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501453"/>
              </p:ext>
            </p:extLst>
          </p:nvPr>
        </p:nvGraphicFramePr>
        <p:xfrm>
          <a:off x="228600" y="1066800"/>
          <a:ext cx="8686800" cy="2529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64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9530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1637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086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33400">
                <a:tc gridSpan="4"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2019 REMAINING RETAIL TRAINING </a:t>
                      </a:r>
                      <a:endParaRPr lang="en-US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9018">
                <a:tc>
                  <a:txBody>
                    <a:bodyPr/>
                    <a:lstStyle/>
                    <a:p>
                      <a:pPr algn="r"/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9018">
                <a:tc>
                  <a:txBody>
                    <a:bodyPr/>
                    <a:lstStyle/>
                    <a:p>
                      <a:r>
                        <a:rPr lang="en-US" b="1" i="0" u="sng" dirty="0"/>
                        <a:t>HOUSTON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u="sng" baseline="0" dirty="0" err="1"/>
                        <a:t>CenterPoint</a:t>
                      </a:r>
                      <a:endParaRPr lang="en-US" b="1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99018">
                <a:tc>
                  <a:txBody>
                    <a:bodyPr/>
                    <a:lstStyle/>
                    <a:p>
                      <a:pPr algn="r"/>
                      <a:r>
                        <a:rPr lang="en-US" i="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September 25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4:00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99018">
                <a:tc>
                  <a:txBody>
                    <a:bodyPr/>
                    <a:lstStyle/>
                    <a:p>
                      <a:pPr algn="r"/>
                      <a:r>
                        <a:rPr lang="en-US" i="0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September 26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TxSET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</a:t>
                      </a:r>
                      <a:r>
                        <a:rPr lang="en-US" baseline="0" dirty="0"/>
                        <a:t> – 4:00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9904444-40C6-49DD-AEC0-17F74A37665E}"/>
              </a:ext>
            </a:extLst>
          </p:cNvPr>
          <p:cNvSpPr txBox="1"/>
          <p:nvPr/>
        </p:nvSpPr>
        <p:spPr>
          <a:xfrm>
            <a:off x="228600" y="5099476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rgbClr val="FF0000"/>
                </a:solidFill>
              </a:rPr>
              <a:t>TX SET class in </a:t>
            </a:r>
            <a:r>
              <a:rPr lang="en-US" sz="2400" b="1" i="1" dirty="0" smtClean="0">
                <a:solidFill>
                  <a:srgbClr val="FF0000"/>
                </a:solidFill>
              </a:rPr>
              <a:t>HOUSTON is expected to reach capacity. </a:t>
            </a:r>
          </a:p>
          <a:p>
            <a:pPr algn="ctr"/>
            <a:r>
              <a:rPr lang="en-US" sz="2400" b="1" i="1" dirty="0" smtClean="0">
                <a:solidFill>
                  <a:srgbClr val="FF0000"/>
                </a:solidFill>
              </a:rPr>
              <a:t>  </a:t>
            </a:r>
            <a:r>
              <a:rPr lang="en-US" sz="2400" b="1" i="1" dirty="0">
                <a:solidFill>
                  <a:srgbClr val="FF0000"/>
                </a:solidFill>
              </a:rPr>
              <a:t>Register early to secure your spot!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6D0E36B9-C1FF-4426-B2D7-824E0A8B466F}"/>
              </a:ext>
            </a:extLst>
          </p:cNvPr>
          <p:cNvSpPr/>
          <p:nvPr/>
        </p:nvSpPr>
        <p:spPr>
          <a:xfrm>
            <a:off x="2201801" y="3962400"/>
            <a:ext cx="47404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TX SET TRAINING </a:t>
            </a:r>
            <a:endParaRPr lang="en-U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957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="" xmlns:a16="http://schemas.microsoft.com/office/drawing/2014/main" id="{E7E0C970-C53B-473C-BDE3-7FFA3B54D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TxSET</a:t>
            </a:r>
            <a:r>
              <a:rPr lang="en-US" dirty="0"/>
              <a:t> Training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="" xmlns:a16="http://schemas.microsoft.com/office/drawing/2014/main" id="{5C8C2664-2211-4666-9A3B-76B755D8AB2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914400"/>
          <a:ext cx="8229600" cy="530352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361189307"/>
                    </a:ext>
                  </a:extLst>
                </a:gridCol>
                <a:gridCol w="5486400">
                  <a:extLst>
                    <a:ext uri="{9D8B030D-6E8A-4147-A177-3AD203B41FA5}">
                      <a16:colId xmlns="" xmlns:a16="http://schemas.microsoft.com/office/drawing/2014/main" val="3912117616"/>
                    </a:ext>
                  </a:extLst>
                </a:gridCol>
              </a:tblGrid>
              <a:tr h="376604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What is TXSET?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What is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Why do we have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NAESB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When is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used?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55985579"/>
                  </a:ext>
                </a:extLst>
              </a:tr>
              <a:tr h="376604"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Tools / References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ERCOT Protocols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Retail Market Guide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Web page links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62523604"/>
                  </a:ext>
                </a:extLst>
              </a:tr>
              <a:tr h="376604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Interactive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Transaction Flows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Swimlanes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Stacking Logic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EDI Transaction Guides &amp; Examples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How to read ERCOT MIS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28350091"/>
                  </a:ext>
                </a:extLst>
              </a:tr>
              <a:tr h="376604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Working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What is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WG?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Change Controls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Flight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10245495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FA8FC94-E43D-42C1-A0A0-0C427DB13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7A2519D1-5E65-4023-B692-6A3A00810A3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1914346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200" b="1" dirty="0">
                <a:latin typeface="Arial Black" panose="020B0A04020102020204" pitchFamily="34" charset="0"/>
              </a:rPr>
              <a:t>MarkeTrak On-line Training Modules Available </a:t>
            </a:r>
            <a:endParaRPr lang="en-US" sz="2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638800"/>
          </a:xfrm>
        </p:spPr>
        <p:txBody>
          <a:bodyPr/>
          <a:lstStyle/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Marketrak Overview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Switch Hold Removal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Cancel With/Without  Approvals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Inadvertent Gains/Losses &amp; Rescissions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Usage and Billing</a:t>
            </a:r>
            <a:endParaRPr lang="en-US" sz="2400" i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Other D2D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Bulk Insert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Calibri" panose="020F0502020204030204" pitchFamily="34" charset="0"/>
              </a:rPr>
              <a:t>MarkeTrak</a:t>
            </a:r>
            <a:r>
              <a:rPr lang="en-US" sz="2400" dirty="0">
                <a:latin typeface="Calibri" panose="020F0502020204030204" pitchFamily="34" charset="0"/>
              </a:rPr>
              <a:t> Admin Functionality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Data Extract Variances (DEV) LSE Subtypes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Emails and Notifications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Reporting – Background &amp; GUI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3352232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 Black" panose="020B0A04020102020204" pitchFamily="34" charset="0"/>
              </a:rPr>
              <a:t>Retail Market Training - Registration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</a:rPr>
              <a:t>How do I register for Training?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Note! Most modules are able to be completed in less than 30 minutes.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981200"/>
            <a:ext cx="6248400" cy="16764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 smtClean="0">
                <a:latin typeface="Calibri" panose="020F0502020204030204" pitchFamily="34" charset="0"/>
              </a:rPr>
              <a:t>JUNE 6, </a:t>
            </a:r>
            <a:r>
              <a:rPr lang="en-US" sz="2400" b="1" dirty="0">
                <a:latin typeface="Calibri" panose="020F0502020204030204" pitchFamily="34" charset="0"/>
              </a:rPr>
              <a:t>2019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9:30 AM</a:t>
            </a:r>
          </a:p>
          <a:p>
            <a:pPr algn="ctr"/>
            <a:r>
              <a:rPr lang="en-US" dirty="0">
                <a:latin typeface="Calibri" panose="020F0502020204030204" pitchFamily="34" charset="0"/>
              </a:rPr>
              <a:t>ERCOT Met Center </a:t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>Room 102</a:t>
            </a:r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latin typeface="Calibri" panose="020F0502020204030204" pitchFamily="34" charset="0"/>
              </a:rPr>
              <a:t>Please join us for our </a:t>
            </a:r>
            <a:r>
              <a:rPr lang="en-US" sz="3600" b="1" dirty="0" smtClean="0">
                <a:latin typeface="Calibri" panose="020F0502020204030204" pitchFamily="34" charset="0"/>
              </a:rPr>
              <a:t>upcoming </a:t>
            </a:r>
            <a:r>
              <a:rPr lang="en-US" sz="3600" b="1" dirty="0">
                <a:latin typeface="Calibri" panose="020F0502020204030204" pitchFamily="34" charset="0"/>
              </a:rPr>
              <a:t>RMTTF Meeting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66800" y="3276600"/>
            <a:ext cx="7162800" cy="2057400"/>
          </a:xfrm>
        </p:spPr>
        <p:txBody>
          <a:bodyPr/>
          <a:lstStyle/>
          <a:p>
            <a:pPr algn="ctr">
              <a:defRPr/>
            </a:pPr>
            <a:endParaRPr 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Primary Agenda Items Include:</a:t>
            </a:r>
            <a:endParaRPr 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8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b="0" dirty="0" smtClean="0"/>
              <a:t>Survey </a:t>
            </a:r>
            <a:r>
              <a:rPr lang="en-US" b="0" dirty="0"/>
              <a:t>results from </a:t>
            </a:r>
            <a:r>
              <a:rPr lang="en-US" b="0" dirty="0" smtClean="0"/>
              <a:t>May </a:t>
            </a:r>
            <a:r>
              <a:rPr lang="en-US" b="0" dirty="0"/>
              <a:t>training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b="0" dirty="0"/>
              <a:t>Plan revisions for Retail 101 and TX SET </a:t>
            </a:r>
            <a:r>
              <a:rPr lang="en-US" b="0" dirty="0" smtClean="0"/>
              <a:t>training</a:t>
            </a:r>
            <a:r>
              <a:rPr lang="en-US" dirty="0" smtClean="0"/>
              <a:t> </a:t>
            </a: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b="0" dirty="0"/>
              <a:t>Mass Transition on-line module development </a:t>
            </a:r>
            <a:endParaRPr lang="en-US" b="0" dirty="0" smtClean="0"/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Possible IAG/</a:t>
            </a:r>
            <a:r>
              <a:rPr lang="en-US" dirty="0" err="1" smtClean="0"/>
              <a:t>MarkeTrak</a:t>
            </a:r>
            <a:r>
              <a:rPr lang="en-US" dirty="0" smtClean="0"/>
              <a:t> Training</a:t>
            </a:r>
            <a:endParaRPr lang="en-US" b="0" dirty="0" smtClean="0"/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b="0" dirty="0" smtClean="0"/>
              <a:t>Future </a:t>
            </a:r>
            <a:r>
              <a:rPr lang="en-US" b="0" dirty="0"/>
              <a:t>training </a:t>
            </a:r>
            <a:r>
              <a:rPr lang="en-US" b="0" dirty="0" smtClean="0"/>
              <a:t>needs</a:t>
            </a:r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93579" y="2996625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</a:rPr>
              <a:t>Thank you!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7330</TotalTime>
  <Words>423</Words>
  <Application>Microsoft Office PowerPoint</Application>
  <PresentationFormat>On-screen Show (4:3)</PresentationFormat>
  <Paragraphs>91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Custom Design</vt:lpstr>
      <vt:lpstr>ERCOT  Retail Market Training  Task Force</vt:lpstr>
      <vt:lpstr>Instructor Led Retail Training in 2019</vt:lpstr>
      <vt:lpstr>TxSET Training</vt:lpstr>
      <vt:lpstr>MarkeTrak On-line Training Modules Available </vt:lpstr>
      <vt:lpstr>Retail Market Training - Registration</vt:lpstr>
      <vt:lpstr>Please join us for our upcoming RMTTF Meeting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Fernandez, Tomas</cp:lastModifiedBy>
  <cp:revision>391</cp:revision>
  <cp:lastPrinted>2016-02-12T19:29:41Z</cp:lastPrinted>
  <dcterms:created xsi:type="dcterms:W3CDTF">2005-04-21T14:28:35Z</dcterms:created>
  <dcterms:modified xsi:type="dcterms:W3CDTF">2019-06-03T03:56:25Z</dcterms:modified>
</cp:coreProperties>
</file>