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9"/>
  </p:notesMasterIdLst>
  <p:sldIdLst>
    <p:sldId id="370" r:id="rId2"/>
    <p:sldId id="398" r:id="rId3"/>
    <p:sldId id="401" r:id="rId4"/>
    <p:sldId id="400" r:id="rId5"/>
    <p:sldId id="385" r:id="rId6"/>
    <p:sldId id="380" r:id="rId7"/>
    <p:sldId id="381" r:id="rId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4224">
          <p15:clr>
            <a:srgbClr val="A4A3A4"/>
          </p15:clr>
        </p15:guide>
        <p15:guide id="2" pos="153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294171"/>
    <a:srgbClr val="40949A"/>
    <a:srgbClr val="DDDDDD"/>
    <a:srgbClr val="FF3300"/>
    <a:srgbClr val="FF9900"/>
    <a:srgbClr val="5469A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736" autoAdjust="0"/>
    <p:restoredTop sz="94660"/>
  </p:normalViewPr>
  <p:slideViewPr>
    <p:cSldViewPr>
      <p:cViewPr>
        <p:scale>
          <a:sx n="112" d="100"/>
          <a:sy n="112" d="100"/>
        </p:scale>
        <p:origin x="-1584" y="-12"/>
      </p:cViewPr>
      <p:guideLst>
        <p:guide orient="horz" pos="4224"/>
        <p:guide pos="1536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76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41E67AEE-8CC1-4A0B-A9B6-7A0EA26C251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418524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14"/>
          <p:cNvSpPr>
            <a:spLocks noChangeShapeType="1"/>
          </p:cNvSpPr>
          <p:nvPr userDrawn="1"/>
        </p:nvSpPr>
        <p:spPr bwMode="auto">
          <a:xfrm>
            <a:off x="0" y="11430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43010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2343150" y="3581400"/>
            <a:ext cx="6343650" cy="1143000"/>
          </a:xfrm>
        </p:spPr>
        <p:txBody>
          <a:bodyPr/>
          <a:lstStyle>
            <a:lvl1pPr marL="0" indent="0">
              <a:buFontTx/>
              <a:buNone/>
              <a:defRPr b="0">
                <a:solidFill>
                  <a:schemeClr val="tx1"/>
                </a:solidFill>
                <a:latin typeface="Arial Black" pitchFamily="34" charset="0"/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3015" name="Rectangle 7"/>
          <p:cNvSpPr>
            <a:spLocks noGrp="1" noChangeArrowheads="1"/>
          </p:cNvSpPr>
          <p:nvPr>
            <p:ph type="ctrTitle"/>
          </p:nvPr>
        </p:nvSpPr>
        <p:spPr>
          <a:xfrm>
            <a:off x="2333625" y="1905000"/>
            <a:ext cx="6477000" cy="1241425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0"/>
          </p:nvPr>
        </p:nvSpPr>
        <p:spPr>
          <a:xfrm>
            <a:off x="2333625" y="5467350"/>
            <a:ext cx="6276975" cy="476250"/>
          </a:xfrm>
        </p:spPr>
        <p:txBody>
          <a:bodyPr/>
          <a:lstStyle>
            <a:lvl1pPr>
              <a:defRPr sz="18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  <p:sp>
        <p:nvSpPr>
          <p:cNvPr id="6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2333625" y="5067300"/>
            <a:ext cx="6276975" cy="419100"/>
          </a:xfrm>
        </p:spPr>
        <p:txBody>
          <a:bodyPr/>
          <a:lstStyle>
            <a:lvl1pPr algn="l">
              <a:defRPr sz="18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5F4E91-82B0-4B0A-B027-BD0D9A9E2FD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0"/>
            <a:ext cx="2171700" cy="5791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" y="0"/>
            <a:ext cx="6362700" cy="5791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E63C12-58CE-4440-A1BF-0B7C561A990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0"/>
            <a:ext cx="8686800" cy="6858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066800"/>
            <a:ext cx="8229600" cy="4724400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6B53AA-B243-4AFA-AE7D-A4D34BCED2E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85C669-FB09-4A92-913B-0BA846DAB37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09CC92-127D-4848-9213-EA7DAAA4121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668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668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1EDB76-CD43-480E-8EA0-CC06EF22C0A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66B115-F29F-48A1-9E11-9E3CE3F393C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CFD4DE-F1B7-4669-99F6-06BC1BE7749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45D72C-229D-4F03-A50E-FE97AACDD8E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9E0F6C-C800-4268-B636-BF74DBEF15B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1CB72A-E33B-43FC-913A-F3DE954CEE9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66800"/>
            <a:ext cx="8229600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5EE74527-A6B7-4978-8CA2-A96E52BABC2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3559" name="Rectangle 7"/>
          <p:cNvSpPr>
            <a:spLocks noChangeArrowheads="1"/>
          </p:cNvSpPr>
          <p:nvPr userDrawn="1"/>
        </p:nvSpPr>
        <p:spPr bwMode="auto">
          <a:xfrm>
            <a:off x="0" y="6235700"/>
            <a:ext cx="9144000" cy="622300"/>
          </a:xfrm>
          <a:prstGeom prst="rect">
            <a:avLst/>
          </a:prstGeom>
          <a:solidFill>
            <a:srgbClr val="ECECE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" y="0"/>
            <a:ext cx="8686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355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248400" y="6457950"/>
            <a:ext cx="2514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23563" name="Line 11"/>
          <p:cNvSpPr>
            <a:spLocks noChangeShapeType="1"/>
          </p:cNvSpPr>
          <p:nvPr userDrawn="1"/>
        </p:nvSpPr>
        <p:spPr bwMode="auto">
          <a:xfrm>
            <a:off x="1069975" y="6457950"/>
            <a:ext cx="0" cy="2190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43000" y="64579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  <p:sp>
        <p:nvSpPr>
          <p:cNvPr id="23564" name="Line 12"/>
          <p:cNvSpPr>
            <a:spLocks noChangeShapeType="1"/>
          </p:cNvSpPr>
          <p:nvPr userDrawn="1"/>
        </p:nvSpPr>
        <p:spPr bwMode="auto">
          <a:xfrm>
            <a:off x="0" y="6731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23565" name="Rectangle 13"/>
          <p:cNvSpPr>
            <a:spLocks noChangeArrowheads="1"/>
          </p:cNvSpPr>
          <p:nvPr/>
        </p:nvSpPr>
        <p:spPr bwMode="auto">
          <a:xfrm>
            <a:off x="3429000" y="6477000"/>
            <a:ext cx="2514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fld id="{30AE3F6D-6E55-4F4D-8DFA-3811BE74B05E}" type="slidenum">
              <a:rPr lang="en-US" sz="1200"/>
              <a:pPr algn="ctr">
                <a:defRPr/>
              </a:pPr>
              <a:t>‹#›</a:t>
            </a:fld>
            <a:endParaRPr lang="en-US" sz="12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1" r:id="rId2"/>
    <p:sldLayoutId id="2147483660" r:id="rId3"/>
    <p:sldLayoutId id="2147483659" r:id="rId4"/>
    <p:sldLayoutId id="2147483658" r:id="rId5"/>
    <p:sldLayoutId id="2147483657" r:id="rId6"/>
    <p:sldLayoutId id="2147483656" r:id="rId7"/>
    <p:sldLayoutId id="2147483655" r:id="rId8"/>
    <p:sldLayoutId id="2147483654" r:id="rId9"/>
    <p:sldLayoutId id="2147483653" r:id="rId10"/>
    <p:sldLayoutId id="2147483652" r:id="rId11"/>
    <p:sldLayoutId id="2147483651" r:id="rId12"/>
  </p:sldLayoutIdLst>
  <p:hf sldNum="0"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rcot.com/services/training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15"/>
          <p:cNvSpPr txBox="1">
            <a:spLocks noGrp="1" noChangeArrowheads="1"/>
          </p:cNvSpPr>
          <p:nvPr/>
        </p:nvSpPr>
        <p:spPr bwMode="auto">
          <a:xfrm>
            <a:off x="1981200" y="5067300"/>
            <a:ext cx="4419600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b="1" dirty="0"/>
          </a:p>
        </p:txBody>
      </p:sp>
      <p:sp>
        <p:nvSpPr>
          <p:cNvPr id="15364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1524000" y="3733800"/>
            <a:ext cx="6324600" cy="1143000"/>
          </a:xfrm>
        </p:spPr>
        <p:txBody>
          <a:bodyPr/>
          <a:lstStyle/>
          <a:p>
            <a:pPr marL="0" indent="0" algn="ctr">
              <a:buNone/>
            </a:pPr>
            <a:r>
              <a:rPr lang="en-US" sz="2800" b="0" dirty="0">
                <a:latin typeface="Calibri" panose="020F0502020204030204" pitchFamily="34" charset="0"/>
              </a:rPr>
              <a:t>Update to RMS</a:t>
            </a:r>
          </a:p>
          <a:p>
            <a:pPr marL="0" indent="0" algn="ctr">
              <a:buNone/>
            </a:pPr>
            <a:r>
              <a:rPr lang="en-US" sz="2800" dirty="0">
                <a:latin typeface="Calibri" panose="020F0502020204030204" pitchFamily="34" charset="0"/>
              </a:rPr>
              <a:t>Tuesday, </a:t>
            </a:r>
            <a:r>
              <a:rPr lang="en-US" sz="2800" dirty="0" smtClean="0">
                <a:latin typeface="Calibri" panose="020F0502020204030204" pitchFamily="34" charset="0"/>
              </a:rPr>
              <a:t>June 4</a:t>
            </a:r>
            <a:r>
              <a:rPr lang="en-US" sz="2800" baseline="30000" dirty="0" smtClean="0">
                <a:latin typeface="Calibri" panose="020F0502020204030204" pitchFamily="34" charset="0"/>
              </a:rPr>
              <a:t>th</a:t>
            </a:r>
            <a:r>
              <a:rPr lang="en-US" sz="2800" dirty="0" smtClean="0">
                <a:latin typeface="Calibri" panose="020F0502020204030204" pitchFamily="34" charset="0"/>
              </a:rPr>
              <a:t>, </a:t>
            </a:r>
            <a:r>
              <a:rPr lang="en-US" sz="2800" dirty="0">
                <a:latin typeface="Calibri" panose="020F0502020204030204" pitchFamily="34" charset="0"/>
              </a:rPr>
              <a:t>2019</a:t>
            </a:r>
            <a:endParaRPr lang="en-US" sz="2800" b="0" dirty="0">
              <a:latin typeface="Calibri" panose="020F0502020204030204" pitchFamily="34" charset="0"/>
            </a:endParaRPr>
          </a:p>
        </p:txBody>
      </p:sp>
      <p:sp>
        <p:nvSpPr>
          <p:cNvPr id="15363" name="Rectangle 18"/>
          <p:cNvSpPr>
            <a:spLocks noGrp="1" noChangeArrowheads="1"/>
          </p:cNvSpPr>
          <p:nvPr>
            <p:ph type="ctrTitle"/>
          </p:nvPr>
        </p:nvSpPr>
        <p:spPr>
          <a:xfrm>
            <a:off x="762000" y="1295400"/>
            <a:ext cx="7543800" cy="1828800"/>
          </a:xfrm>
        </p:spPr>
        <p:txBody>
          <a:bodyPr/>
          <a:lstStyle/>
          <a:p>
            <a:pPr algn="ctr" eaLnBrk="1" hangingPunct="1"/>
            <a:r>
              <a:rPr lang="en-US" sz="4400" b="1" dirty="0">
                <a:latin typeface="Calibri" panose="020F0502020204030204" pitchFamily="34" charset="0"/>
              </a:rPr>
              <a:t>ERCOT</a:t>
            </a:r>
            <a:br>
              <a:rPr lang="en-US" sz="4400" b="1" dirty="0">
                <a:latin typeface="Calibri" panose="020F0502020204030204" pitchFamily="34" charset="0"/>
              </a:rPr>
            </a:br>
            <a:r>
              <a:rPr lang="en-US" sz="4400" b="1" dirty="0">
                <a:latin typeface="Calibri" panose="020F0502020204030204" pitchFamily="34" charset="0"/>
              </a:rPr>
              <a:t> Retail Market Training</a:t>
            </a:r>
            <a:br>
              <a:rPr lang="en-US" sz="4400" b="1" dirty="0">
                <a:latin typeface="Calibri" panose="020F0502020204030204" pitchFamily="34" charset="0"/>
              </a:rPr>
            </a:br>
            <a:r>
              <a:rPr lang="en-US" sz="4400" b="1" dirty="0">
                <a:latin typeface="Calibri" panose="020F0502020204030204" pitchFamily="34" charset="0"/>
              </a:rPr>
              <a:t> Task Force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19099" y="5507665"/>
            <a:ext cx="8305801" cy="476250"/>
          </a:xfrm>
        </p:spPr>
        <p:txBody>
          <a:bodyPr/>
          <a:lstStyle/>
          <a:p>
            <a:pPr>
              <a:defRPr/>
            </a:pPr>
            <a:r>
              <a:rPr lang="en-US" sz="1400" dirty="0">
                <a:solidFill>
                  <a:schemeClr val="accent5">
                    <a:lumMod val="50000"/>
                  </a:schemeClr>
                </a:solidFill>
              </a:rPr>
              <a:t>Debbie McKeever, Oncor               Tomas Fernandez, NRG            Sheri Wiegand, TXU Energy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Instructor Led Retail Training in 2019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Update to RMS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2501453"/>
              </p:ext>
            </p:extLst>
          </p:nvPr>
        </p:nvGraphicFramePr>
        <p:xfrm>
          <a:off x="228600" y="1066800"/>
          <a:ext cx="8686800" cy="25294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6645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895302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3416377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608667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533400">
                <a:tc gridSpan="4">
                  <a:txBody>
                    <a:bodyPr/>
                    <a:lstStyle/>
                    <a:p>
                      <a:r>
                        <a:rPr lang="en-US" b="1" i="1" dirty="0" smtClean="0">
                          <a:solidFill>
                            <a:srgbClr val="FF0000"/>
                          </a:solidFill>
                        </a:rPr>
                        <a:t>2019 REMAINING RETAIL TRAINING </a:t>
                      </a:r>
                      <a:endParaRPr lang="en-US" b="1" i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99018">
                <a:tc>
                  <a:txBody>
                    <a:bodyPr/>
                    <a:lstStyle/>
                    <a:p>
                      <a:pPr algn="r"/>
                      <a:endParaRPr lang="en-US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499018">
                <a:tc>
                  <a:txBody>
                    <a:bodyPr/>
                    <a:lstStyle/>
                    <a:p>
                      <a:r>
                        <a:rPr lang="en-US" b="1" i="0" u="sng" dirty="0"/>
                        <a:t>HOUSTON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u="sng" baseline="0" dirty="0" err="1"/>
                        <a:t>CenterPoint</a:t>
                      </a:r>
                      <a:endParaRPr lang="en-US" b="1" i="0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499018">
                <a:tc>
                  <a:txBody>
                    <a:bodyPr/>
                    <a:lstStyle/>
                    <a:p>
                      <a:pPr algn="r"/>
                      <a:r>
                        <a:rPr lang="en-US" i="0" dirty="0"/>
                        <a:t>WEDNESDAY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aseline="0" dirty="0"/>
                        <a:t>September 25</a:t>
                      </a:r>
                      <a:r>
                        <a:rPr lang="en-US" baseline="30000" dirty="0"/>
                        <a:t>th</a:t>
                      </a:r>
                      <a:r>
                        <a:rPr lang="en-US" baseline="0" dirty="0"/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RETAIL 101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9:00 – 4:00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499018">
                <a:tc>
                  <a:txBody>
                    <a:bodyPr/>
                    <a:lstStyle/>
                    <a:p>
                      <a:pPr algn="r"/>
                      <a:r>
                        <a:rPr lang="en-US" i="0" dirty="0"/>
                        <a:t>THURSDAY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aseline="0" dirty="0"/>
                        <a:t>September 26</a:t>
                      </a:r>
                      <a:r>
                        <a:rPr lang="en-US" baseline="30000" dirty="0"/>
                        <a:t>th</a:t>
                      </a:r>
                      <a:r>
                        <a:rPr lang="en-US" baseline="0" dirty="0"/>
                        <a:t> 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TxSET 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9:00</a:t>
                      </a:r>
                      <a:r>
                        <a:rPr lang="en-US" baseline="0" dirty="0"/>
                        <a:t> – 4:00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D9904444-40C6-49DD-AEC0-17F74A37665E}"/>
              </a:ext>
            </a:extLst>
          </p:cNvPr>
          <p:cNvSpPr txBox="1"/>
          <p:nvPr/>
        </p:nvSpPr>
        <p:spPr>
          <a:xfrm>
            <a:off x="228600" y="5099476"/>
            <a:ext cx="8686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i="1" dirty="0">
                <a:solidFill>
                  <a:srgbClr val="FF0000"/>
                </a:solidFill>
              </a:rPr>
              <a:t>TX SET class in </a:t>
            </a:r>
            <a:r>
              <a:rPr lang="en-US" sz="2400" b="1" i="1" dirty="0" smtClean="0">
                <a:solidFill>
                  <a:srgbClr val="FF0000"/>
                </a:solidFill>
              </a:rPr>
              <a:t>HOUSTON is expected to reach capacity. </a:t>
            </a:r>
          </a:p>
          <a:p>
            <a:pPr algn="ctr"/>
            <a:r>
              <a:rPr lang="en-US" sz="2400" b="1" i="1" dirty="0" smtClean="0">
                <a:solidFill>
                  <a:srgbClr val="FF0000"/>
                </a:solidFill>
              </a:rPr>
              <a:t>  </a:t>
            </a:r>
            <a:r>
              <a:rPr lang="en-US" sz="2400" b="1" i="1" dirty="0">
                <a:solidFill>
                  <a:srgbClr val="FF0000"/>
                </a:solidFill>
              </a:rPr>
              <a:t>Register early to secure your spot! 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="" xmlns:a16="http://schemas.microsoft.com/office/drawing/2014/main" id="{6D0E36B9-C1FF-4426-B2D7-824E0A8B466F}"/>
              </a:ext>
            </a:extLst>
          </p:cNvPr>
          <p:cNvSpPr/>
          <p:nvPr/>
        </p:nvSpPr>
        <p:spPr>
          <a:xfrm>
            <a:off x="2201801" y="3962400"/>
            <a:ext cx="4740400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i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TX SET TRAINING </a:t>
            </a:r>
            <a:endParaRPr lang="en-US" sz="40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59576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="" xmlns:a16="http://schemas.microsoft.com/office/drawing/2014/main" id="{E7E0C970-C53B-473C-BDE3-7FFA3B54DA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TxSET</a:t>
            </a:r>
            <a:r>
              <a:rPr lang="en-US" dirty="0"/>
              <a:t> Training</a:t>
            </a:r>
          </a:p>
        </p:txBody>
      </p:sp>
      <p:graphicFrame>
        <p:nvGraphicFramePr>
          <p:cNvPr id="9" name="Content Placeholder 8">
            <a:extLst>
              <a:ext uri="{FF2B5EF4-FFF2-40B4-BE49-F238E27FC236}">
                <a16:creationId xmlns="" xmlns:a16="http://schemas.microsoft.com/office/drawing/2014/main" id="{5C8C2664-2211-4666-9A3B-76B755D8AB27}"/>
              </a:ext>
            </a:extLst>
          </p:cNvPr>
          <p:cNvGraphicFramePr>
            <a:graphicFrameLocks noGrp="1"/>
          </p:cNvGraphicFramePr>
          <p:nvPr>
            <p:ph idx="1"/>
            <p:extLst/>
          </p:nvPr>
        </p:nvGraphicFramePr>
        <p:xfrm>
          <a:off x="457200" y="914400"/>
          <a:ext cx="8229600" cy="5303520"/>
        </p:xfrm>
        <a:graphic>
          <a:graphicData uri="http://schemas.openxmlformats.org/drawingml/2006/table">
            <a:tbl>
              <a:tblPr firstRow="1" bandRow="1">
                <a:tableStyleId>{D113A9D2-9D6B-4929-AA2D-F23B5EE8CBE7}</a:tableStyleId>
              </a:tblPr>
              <a:tblGrid>
                <a:gridCol w="2743200">
                  <a:extLst>
                    <a:ext uri="{9D8B030D-6E8A-4147-A177-3AD203B41FA5}">
                      <a16:colId xmlns="" xmlns:a16="http://schemas.microsoft.com/office/drawing/2014/main" val="361189307"/>
                    </a:ext>
                  </a:extLst>
                </a:gridCol>
                <a:gridCol w="5486400">
                  <a:extLst>
                    <a:ext uri="{9D8B030D-6E8A-4147-A177-3AD203B41FA5}">
                      <a16:colId xmlns="" xmlns:a16="http://schemas.microsoft.com/office/drawing/2014/main" val="3912117616"/>
                    </a:ext>
                  </a:extLst>
                </a:gridCol>
              </a:tblGrid>
              <a:tr h="376604">
                <a:tc>
                  <a:txBody>
                    <a:bodyPr/>
                    <a:lstStyle/>
                    <a:p>
                      <a:pPr algn="l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What is TXSET?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What is </a:t>
                      </a:r>
                      <a:r>
                        <a:rPr lang="en-US" b="0" dirty="0" err="1">
                          <a:solidFill>
                            <a:schemeClr val="tx1"/>
                          </a:solidFill>
                        </a:rPr>
                        <a:t>TxSET</a:t>
                      </a:r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?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Why do we have </a:t>
                      </a:r>
                      <a:r>
                        <a:rPr lang="en-US" b="0" dirty="0" err="1">
                          <a:solidFill>
                            <a:schemeClr val="tx1"/>
                          </a:solidFill>
                        </a:rPr>
                        <a:t>TxSET</a:t>
                      </a:r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?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NAESB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When is </a:t>
                      </a:r>
                      <a:r>
                        <a:rPr lang="en-US" b="0" dirty="0" err="1">
                          <a:solidFill>
                            <a:schemeClr val="tx1"/>
                          </a:solidFill>
                        </a:rPr>
                        <a:t>TxSET</a:t>
                      </a:r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 used?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155985579"/>
                  </a:ext>
                </a:extLst>
              </a:tr>
              <a:tr h="376604">
                <a:tc>
                  <a:txBody>
                    <a:bodyPr/>
                    <a:lstStyle/>
                    <a:p>
                      <a:pPr algn="l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Tools / References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ERCOT Protocols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Retail Market Guide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err="1">
                          <a:solidFill>
                            <a:schemeClr val="tx1"/>
                          </a:solidFill>
                        </a:rPr>
                        <a:t>TxSET</a:t>
                      </a: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 Web page links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062523604"/>
                  </a:ext>
                </a:extLst>
              </a:tr>
              <a:tr h="376604">
                <a:tc>
                  <a:txBody>
                    <a:bodyPr/>
                    <a:lstStyle/>
                    <a:p>
                      <a:pPr algn="l"/>
                      <a:r>
                        <a:rPr lang="en-US" b="1" dirty="0" err="1">
                          <a:solidFill>
                            <a:schemeClr val="tx1"/>
                          </a:solidFill>
                        </a:rPr>
                        <a:t>TxSET</a:t>
                      </a:r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 Interactive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Transaction Flows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err="1">
                          <a:solidFill>
                            <a:schemeClr val="tx1"/>
                          </a:solidFill>
                        </a:rPr>
                        <a:t>Swimlanes</a:t>
                      </a: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Stacking Logic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EDI Transaction Guides &amp; Examples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How to read ERCOT MIS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028350091"/>
                  </a:ext>
                </a:extLst>
              </a:tr>
              <a:tr h="376604">
                <a:tc>
                  <a:txBody>
                    <a:bodyPr/>
                    <a:lstStyle/>
                    <a:p>
                      <a:pPr algn="l"/>
                      <a:r>
                        <a:rPr lang="en-US" b="1" dirty="0" err="1">
                          <a:solidFill>
                            <a:schemeClr val="tx1"/>
                          </a:solidFill>
                        </a:rPr>
                        <a:t>TxSET</a:t>
                      </a:r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 Working Group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What is </a:t>
                      </a:r>
                      <a:r>
                        <a:rPr lang="en-US" dirty="0" err="1">
                          <a:solidFill>
                            <a:schemeClr val="tx1"/>
                          </a:solidFill>
                        </a:rPr>
                        <a:t>TxSET</a:t>
                      </a: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 WG?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Change Controls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Flight Information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710245495"/>
                  </a:ext>
                </a:extLst>
              </a:tr>
            </a:tbl>
          </a:graphicData>
        </a:graphic>
      </p:graphicFrame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4FA8FC94-E43D-42C1-A0A0-0C427DB136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="" xmlns:a16="http://schemas.microsoft.com/office/drawing/2014/main" id="{7A2519D1-5E65-4023-B692-6A3A00810A32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Update to RMS</a:t>
            </a:r>
          </a:p>
        </p:txBody>
      </p:sp>
    </p:spTree>
    <p:extLst>
      <p:ext uri="{BB962C8B-B14F-4D97-AF65-F5344CB8AC3E}">
        <p14:creationId xmlns:p14="http://schemas.microsoft.com/office/powerpoint/2010/main" val="19143464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"/>
          </a:xfrm>
        </p:spPr>
        <p:txBody>
          <a:bodyPr/>
          <a:lstStyle/>
          <a:p>
            <a:r>
              <a:rPr lang="en-US" sz="2200" b="1" dirty="0">
                <a:latin typeface="Arial Black" panose="020B0A04020102020204" pitchFamily="34" charset="0"/>
              </a:rPr>
              <a:t>MarkeTrak On-line Training Modules Available </a:t>
            </a:r>
            <a:endParaRPr lang="en-US" sz="2200" dirty="0">
              <a:latin typeface="Arial Black" panose="020B0A040201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762000"/>
            <a:ext cx="8534400" cy="5638800"/>
          </a:xfrm>
        </p:spPr>
        <p:txBody>
          <a:bodyPr/>
          <a:lstStyle/>
          <a:p>
            <a:pPr lvl="1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400" dirty="0">
                <a:latin typeface="Calibri" panose="020F0502020204030204" pitchFamily="34" charset="0"/>
              </a:rPr>
              <a:t>Marketrak Overview</a:t>
            </a: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400" dirty="0">
                <a:latin typeface="Calibri" panose="020F0502020204030204" pitchFamily="34" charset="0"/>
              </a:rPr>
              <a:t>Switch Hold Removal</a:t>
            </a: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400" dirty="0">
                <a:latin typeface="Calibri" panose="020F0502020204030204" pitchFamily="34" charset="0"/>
              </a:rPr>
              <a:t>Cancel With/Without  Approvals</a:t>
            </a: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400" dirty="0">
                <a:latin typeface="Calibri" panose="020F0502020204030204" pitchFamily="34" charset="0"/>
              </a:rPr>
              <a:t>Inadvertent Gains/Losses &amp; Rescissions</a:t>
            </a: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400" dirty="0">
                <a:latin typeface="Calibri" panose="020F0502020204030204" pitchFamily="34" charset="0"/>
              </a:rPr>
              <a:t>Usage and Billing</a:t>
            </a:r>
            <a:endParaRPr lang="en-US" sz="2400" i="1" dirty="0">
              <a:solidFill>
                <a:schemeClr val="accent5">
                  <a:lumMod val="50000"/>
                </a:schemeClr>
              </a:solidFill>
              <a:latin typeface="Calibri" panose="020F0502020204030204" pitchFamily="34" charset="0"/>
            </a:endParaRP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400" dirty="0">
                <a:latin typeface="Calibri" panose="020F0502020204030204" pitchFamily="34" charset="0"/>
              </a:rPr>
              <a:t>Other D2D Subtypes</a:t>
            </a: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400" dirty="0">
                <a:latin typeface="Calibri" panose="020F0502020204030204" pitchFamily="34" charset="0"/>
              </a:rPr>
              <a:t>Bulk Insert</a:t>
            </a: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400" dirty="0" err="1">
                <a:latin typeface="Calibri" panose="020F0502020204030204" pitchFamily="34" charset="0"/>
              </a:rPr>
              <a:t>MarkeTrak</a:t>
            </a:r>
            <a:r>
              <a:rPr lang="en-US" sz="2400" dirty="0">
                <a:latin typeface="Calibri" panose="020F0502020204030204" pitchFamily="34" charset="0"/>
              </a:rPr>
              <a:t> Admin Functionality</a:t>
            </a: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400" dirty="0">
                <a:latin typeface="Calibri" panose="020F0502020204030204" pitchFamily="34" charset="0"/>
              </a:rPr>
              <a:t>Data Extract Variances (DEV) LSE Subtypes </a:t>
            </a: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400" dirty="0">
                <a:latin typeface="Calibri" panose="020F0502020204030204" pitchFamily="34" charset="0"/>
              </a:rPr>
              <a:t>Data Extract Variances (DEV) Non-LSE Subtypes</a:t>
            </a: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400" dirty="0">
                <a:latin typeface="Calibri" panose="020F0502020204030204" pitchFamily="34" charset="0"/>
              </a:rPr>
              <a:t>Emails and Notifications</a:t>
            </a: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400" dirty="0">
                <a:latin typeface="Calibri" panose="020F0502020204030204" pitchFamily="34" charset="0"/>
              </a:rPr>
              <a:t>Reporting – Background &amp; GUI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Retail Market Training Task Force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Update to RMS</a:t>
            </a:r>
          </a:p>
        </p:txBody>
      </p:sp>
    </p:spTree>
    <p:extLst>
      <p:ext uri="{BB962C8B-B14F-4D97-AF65-F5344CB8AC3E}">
        <p14:creationId xmlns:p14="http://schemas.microsoft.com/office/powerpoint/2010/main" val="33522325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 dirty="0">
                <a:latin typeface="Arial Black" panose="020B0A04020102020204" pitchFamily="34" charset="0"/>
              </a:rPr>
              <a:t>Retail Market Training - Registration</a:t>
            </a:r>
            <a:endParaRPr lang="en-US" sz="2800" dirty="0">
              <a:latin typeface="Arial Black" panose="020B0A040201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09600"/>
            <a:ext cx="9144000" cy="5715000"/>
          </a:xfrm>
        </p:spPr>
        <p:txBody>
          <a:bodyPr/>
          <a:lstStyle/>
          <a:p>
            <a:pPr marL="0" indent="0">
              <a:buNone/>
            </a:pPr>
            <a:r>
              <a:rPr lang="en-US" sz="3200" dirty="0">
                <a:latin typeface="Calibri" panose="020F0502020204030204" pitchFamily="34" charset="0"/>
              </a:rPr>
              <a:t>How do I register for Training?</a:t>
            </a:r>
          </a:p>
          <a:p>
            <a:pPr marL="514350" indent="-514350">
              <a:spcBef>
                <a:spcPts val="0"/>
              </a:spcBef>
              <a:buFont typeface="+mj-lt"/>
              <a:buAutoNum type="arabicPeriod"/>
            </a:pPr>
            <a:r>
              <a:rPr lang="en-US" sz="2100" b="0" dirty="0">
                <a:latin typeface="Calibri" panose="020F0502020204030204" pitchFamily="34" charset="0"/>
              </a:rPr>
              <a:t>Go to the ERCOT Training Website at </a:t>
            </a:r>
            <a:r>
              <a:rPr lang="en-US" sz="2100" b="0" dirty="0">
                <a:latin typeface="Calibri" panose="020F0502020204030204" pitchFamily="34" charset="0"/>
                <a:hlinkClick r:id="rId2"/>
              </a:rPr>
              <a:t>http://www.ercot.com/services/training/</a:t>
            </a:r>
            <a:endParaRPr lang="en-US" sz="2100" b="0" dirty="0">
              <a:latin typeface="Calibri" panose="020F0502020204030204" pitchFamily="34" charset="0"/>
            </a:endParaRPr>
          </a:p>
          <a:p>
            <a:pPr marL="514350" indent="-514350">
              <a:spcBef>
                <a:spcPts val="0"/>
              </a:spcBef>
              <a:buFont typeface="+mj-lt"/>
              <a:buAutoNum type="arabicPeriod"/>
            </a:pPr>
            <a:r>
              <a:rPr lang="en-US" sz="2100" b="0" dirty="0">
                <a:latin typeface="Calibri" panose="020F0502020204030204" pitchFamily="34" charset="0"/>
              </a:rPr>
              <a:t>Select the course you are interested in attending</a:t>
            </a:r>
          </a:p>
          <a:p>
            <a:pPr marL="514350" indent="-514350">
              <a:spcBef>
                <a:spcPts val="0"/>
              </a:spcBef>
              <a:buFont typeface="+mj-lt"/>
              <a:buAutoNum type="arabicPeriod"/>
            </a:pPr>
            <a:r>
              <a:rPr lang="en-US" sz="2100" b="0" dirty="0">
                <a:latin typeface="Calibri" panose="020F0502020204030204" pitchFamily="34" charset="0"/>
              </a:rPr>
              <a:t>On the ‘Schedule/Registration’ tab, select the ‘enroll online’ link under ‘Registration’ to register for the course.</a:t>
            </a:r>
          </a:p>
          <a:p>
            <a:pPr marL="0" indent="0">
              <a:spcBef>
                <a:spcPts val="0"/>
              </a:spcBef>
              <a:buNone/>
            </a:pPr>
            <a:endParaRPr lang="en-US" sz="2100" b="0" dirty="0">
              <a:latin typeface="Calibri" panose="020F050202020403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500" dirty="0">
                <a:latin typeface="Calibri" panose="020F0502020204030204" pitchFamily="34" charset="0"/>
              </a:rPr>
              <a:t>If you find the course is not listed under the Web-based training…</a:t>
            </a:r>
          </a:p>
          <a:p>
            <a:pPr marL="457200" indent="-457200">
              <a:spcBef>
                <a:spcPts val="0"/>
              </a:spcBef>
              <a:buFont typeface="+mj-lt"/>
              <a:buAutoNum type="arabicPeriod"/>
            </a:pPr>
            <a:r>
              <a:rPr lang="en-US" sz="2100" b="0" dirty="0">
                <a:latin typeface="Calibri" panose="020F0502020204030204" pitchFamily="34" charset="0"/>
              </a:rPr>
              <a:t>Go to ERCOT Training Website as shown above</a:t>
            </a:r>
          </a:p>
          <a:p>
            <a:pPr marL="457200" indent="-457200">
              <a:spcBef>
                <a:spcPts val="0"/>
              </a:spcBef>
              <a:buFont typeface="+mj-lt"/>
              <a:buAutoNum type="arabicPeriod"/>
            </a:pPr>
            <a:r>
              <a:rPr lang="en-US" sz="2100" b="0" dirty="0">
                <a:latin typeface="Calibri" panose="020F0502020204030204" pitchFamily="34" charset="0"/>
              </a:rPr>
              <a:t>Select the ‘ERCOT Learning Management System’ (LMS) link in the upper right hand corner under RELATED CONTENT</a:t>
            </a:r>
          </a:p>
          <a:p>
            <a:pPr marL="457200" indent="-457200">
              <a:spcBef>
                <a:spcPts val="0"/>
              </a:spcBef>
              <a:buFont typeface="+mj-lt"/>
              <a:buAutoNum type="arabicPeriod"/>
            </a:pPr>
            <a:r>
              <a:rPr lang="en-US" sz="2100" b="0" dirty="0">
                <a:latin typeface="Calibri" panose="020F0502020204030204" pitchFamily="34" charset="0"/>
              </a:rPr>
              <a:t>If necessary, set up a log on</a:t>
            </a:r>
          </a:p>
          <a:p>
            <a:pPr marL="457200" indent="-457200">
              <a:spcBef>
                <a:spcPts val="0"/>
              </a:spcBef>
              <a:buFont typeface="+mj-lt"/>
              <a:buAutoNum type="arabicPeriod"/>
            </a:pPr>
            <a:r>
              <a:rPr lang="en-US" sz="2100" b="0" dirty="0">
                <a:latin typeface="Calibri" panose="020F0502020204030204" pitchFamily="34" charset="0"/>
              </a:rPr>
              <a:t>Once in LMS, follow drop downs for ‘web-based training’ and ‘retail market’.  Available modules will appear</a:t>
            </a:r>
          </a:p>
          <a:p>
            <a:pPr marL="457200" indent="-457200">
              <a:spcBef>
                <a:spcPts val="0"/>
              </a:spcBef>
              <a:buFont typeface="+mj-lt"/>
              <a:buAutoNum type="arabicPeriod"/>
            </a:pPr>
            <a:r>
              <a:rPr lang="en-US" sz="2100" b="0" dirty="0">
                <a:latin typeface="Calibri" panose="020F0502020204030204" pitchFamily="34" charset="0"/>
              </a:rPr>
              <a:t>Select ‘start course’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>
                <a:latin typeface="Calibri" panose="020F0502020204030204" pitchFamily="34" charset="0"/>
              </a:rPr>
              <a:t>Note! Most modules are able to be completed in less than 30 minutes.  </a:t>
            </a:r>
          </a:p>
          <a:p>
            <a:pPr marL="0" indent="0">
              <a:spcBef>
                <a:spcPts val="0"/>
              </a:spcBef>
              <a:buNone/>
            </a:pPr>
            <a:endParaRPr lang="en-US" sz="2400" b="0" dirty="0">
              <a:latin typeface="Calibri" panose="020F050202020403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2800" b="0" dirty="0">
              <a:latin typeface="Calibri" panose="020F0502020204030204" pitchFamily="34" charset="0"/>
            </a:endParaRPr>
          </a:p>
          <a:p>
            <a:pPr marL="0" indent="0">
              <a:buNone/>
            </a:pPr>
            <a:endParaRPr lang="en-US" sz="2800" dirty="0">
              <a:latin typeface="Calibri" panose="020F0502020204030204" pitchFamily="34" charset="0"/>
            </a:endParaRPr>
          </a:p>
          <a:p>
            <a:pPr marL="914400" lvl="2" indent="0">
              <a:buNone/>
            </a:pPr>
            <a:endParaRPr lang="en-US" sz="2800" dirty="0">
              <a:latin typeface="Calibri" panose="020F0502020204030204" pitchFamily="34" charset="0"/>
            </a:endParaRPr>
          </a:p>
          <a:p>
            <a:pPr marL="457200" lvl="1" indent="0">
              <a:buNone/>
            </a:pPr>
            <a:endParaRPr lang="en-US" sz="2400" b="0" dirty="0">
              <a:latin typeface="Calibri" panose="020F050202020403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Retail Market Training Task Force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Update to RMS</a:t>
            </a:r>
          </a:p>
        </p:txBody>
      </p:sp>
    </p:spTree>
    <p:extLst>
      <p:ext uri="{BB962C8B-B14F-4D97-AF65-F5344CB8AC3E}">
        <p14:creationId xmlns:p14="http://schemas.microsoft.com/office/powerpoint/2010/main" val="12447599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1981200"/>
            <a:ext cx="6248400" cy="1676400"/>
          </a:xfrm>
        </p:spPr>
        <p:txBody>
          <a:bodyPr/>
          <a:lstStyle/>
          <a:p>
            <a:pPr marL="0" indent="0" algn="ctr">
              <a:spcBef>
                <a:spcPts val="0"/>
              </a:spcBef>
              <a:buNone/>
            </a:pPr>
            <a:r>
              <a:rPr lang="en-US" sz="2400" b="1" dirty="0" smtClean="0">
                <a:latin typeface="Calibri" panose="020F0502020204030204" pitchFamily="34" charset="0"/>
              </a:rPr>
              <a:t>JUNE 6, </a:t>
            </a:r>
            <a:r>
              <a:rPr lang="en-US" sz="2400" b="1" dirty="0">
                <a:latin typeface="Calibri" panose="020F0502020204030204" pitchFamily="34" charset="0"/>
              </a:rPr>
              <a:t>2019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US" dirty="0">
                <a:latin typeface="Calibri" panose="020F0502020204030204" pitchFamily="34" charset="0"/>
              </a:rPr>
              <a:t>9:30 AM</a:t>
            </a:r>
          </a:p>
          <a:p>
            <a:pPr algn="ctr"/>
            <a:r>
              <a:rPr lang="en-US" dirty="0">
                <a:latin typeface="Calibri" panose="020F0502020204030204" pitchFamily="34" charset="0"/>
              </a:rPr>
              <a:t>ERCOT Met Center </a:t>
            </a:r>
            <a:br>
              <a:rPr lang="en-US" dirty="0">
                <a:latin typeface="Calibri" panose="020F0502020204030204" pitchFamily="34" charset="0"/>
              </a:rPr>
            </a:br>
            <a:r>
              <a:rPr lang="en-US" dirty="0">
                <a:latin typeface="Calibri" panose="020F0502020204030204" pitchFamily="34" charset="0"/>
              </a:rPr>
              <a:t>Room 102</a:t>
            </a:r>
            <a:endParaRPr lang="en-US" sz="2600" dirty="0">
              <a:latin typeface="Calibri" panose="020F0502020204030204" pitchFamily="34" charset="0"/>
            </a:endParaRPr>
          </a:p>
          <a:p>
            <a:pPr marL="0" indent="0" algn="ctr">
              <a:spcBef>
                <a:spcPts val="0"/>
              </a:spcBef>
              <a:buNone/>
            </a:pPr>
            <a:endParaRPr lang="en-US" sz="2600" b="0" dirty="0"/>
          </a:p>
        </p:txBody>
      </p:sp>
      <p:sp>
        <p:nvSpPr>
          <p:cNvPr id="15363" name="Rectangle 18"/>
          <p:cNvSpPr>
            <a:spLocks noGrp="1" noChangeArrowheads="1"/>
          </p:cNvSpPr>
          <p:nvPr>
            <p:ph type="ctrTitle"/>
          </p:nvPr>
        </p:nvSpPr>
        <p:spPr>
          <a:xfrm>
            <a:off x="1828800" y="685800"/>
            <a:ext cx="5486400" cy="914400"/>
          </a:xfrm>
        </p:spPr>
        <p:txBody>
          <a:bodyPr/>
          <a:lstStyle/>
          <a:p>
            <a:pPr algn="ctr" eaLnBrk="1" hangingPunct="1"/>
            <a:r>
              <a:rPr lang="en-US" sz="3600" b="1" dirty="0">
                <a:latin typeface="Calibri" panose="020F0502020204030204" pitchFamily="34" charset="0"/>
              </a:rPr>
              <a:t>Please join us for our </a:t>
            </a:r>
            <a:r>
              <a:rPr lang="en-US" sz="3600" b="1" dirty="0" smtClean="0">
                <a:latin typeface="Calibri" panose="020F0502020204030204" pitchFamily="34" charset="0"/>
              </a:rPr>
              <a:t>upcoming </a:t>
            </a:r>
            <a:r>
              <a:rPr lang="en-US" sz="3600" b="1" dirty="0">
                <a:latin typeface="Calibri" panose="020F0502020204030204" pitchFamily="34" charset="0"/>
              </a:rPr>
              <a:t>RMTTF Meeting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1066800" y="3276600"/>
            <a:ext cx="7162800" cy="2057400"/>
          </a:xfrm>
        </p:spPr>
        <p:txBody>
          <a:bodyPr/>
          <a:lstStyle/>
          <a:p>
            <a:pPr algn="ctr">
              <a:defRPr/>
            </a:pPr>
            <a:endParaRPr lang="en-US" sz="2800" dirty="0">
              <a:solidFill>
                <a:srgbClr val="FF0000"/>
              </a:solidFill>
              <a:latin typeface="Calibri" panose="020F0502020204030204" pitchFamily="34" charset="0"/>
            </a:endParaRPr>
          </a:p>
          <a:p>
            <a:pPr algn="ctr">
              <a:defRPr/>
            </a:pPr>
            <a:r>
              <a:rPr lang="en-US" sz="2800" dirty="0" smtClean="0">
                <a:solidFill>
                  <a:srgbClr val="FF0000"/>
                </a:solidFill>
                <a:latin typeface="Calibri" panose="020F0502020204030204" pitchFamily="34" charset="0"/>
              </a:rPr>
              <a:t>Primary Agenda Items Include:</a:t>
            </a:r>
            <a:endParaRPr lang="en-US" sz="2800" dirty="0">
              <a:solidFill>
                <a:srgbClr val="FF0000"/>
              </a:solidFill>
              <a:latin typeface="Calibri" panose="020F0502020204030204" pitchFamily="34" charset="0"/>
            </a:endParaRPr>
          </a:p>
          <a:p>
            <a:pPr algn="ctr">
              <a:defRPr/>
            </a:pPr>
            <a:endParaRPr lang="en-US" sz="800" dirty="0">
              <a:solidFill>
                <a:srgbClr val="FF0000"/>
              </a:solidFill>
              <a:latin typeface="Calibri" panose="020F0502020204030204" pitchFamily="34" charset="0"/>
            </a:endParaRPr>
          </a:p>
          <a:p>
            <a:pPr marL="1200150" lvl="2" indent="-285750">
              <a:buFont typeface="Arial" panose="020B0604020202020204" pitchFamily="34" charset="0"/>
              <a:buChar char="•"/>
              <a:defRPr/>
            </a:pPr>
            <a:r>
              <a:rPr lang="en-US" b="0" dirty="0" smtClean="0"/>
              <a:t>Survey </a:t>
            </a:r>
            <a:r>
              <a:rPr lang="en-US" b="0" dirty="0"/>
              <a:t>results from </a:t>
            </a:r>
            <a:r>
              <a:rPr lang="en-US" b="0" dirty="0" smtClean="0"/>
              <a:t>May </a:t>
            </a:r>
            <a:r>
              <a:rPr lang="en-US" b="0" dirty="0"/>
              <a:t>training</a:t>
            </a:r>
          </a:p>
          <a:p>
            <a:pPr marL="1200150" lvl="2" indent="-285750">
              <a:buFont typeface="Arial" panose="020B0604020202020204" pitchFamily="34" charset="0"/>
              <a:buChar char="•"/>
              <a:defRPr/>
            </a:pPr>
            <a:r>
              <a:rPr lang="en-US" b="0" dirty="0"/>
              <a:t>Plan revisions for Retail 101 and TX SET </a:t>
            </a:r>
            <a:r>
              <a:rPr lang="en-US" b="0" dirty="0" smtClean="0"/>
              <a:t>training</a:t>
            </a:r>
            <a:r>
              <a:rPr lang="en-US" dirty="0" smtClean="0"/>
              <a:t> </a:t>
            </a:r>
            <a:endParaRPr lang="en-US" dirty="0"/>
          </a:p>
          <a:p>
            <a:pPr marL="1200150" lvl="2" indent="-285750">
              <a:buFont typeface="Arial" panose="020B0604020202020204" pitchFamily="34" charset="0"/>
              <a:buChar char="•"/>
              <a:defRPr/>
            </a:pPr>
            <a:r>
              <a:rPr lang="en-US" b="0" dirty="0"/>
              <a:t>Mass Transition on-line module development </a:t>
            </a:r>
            <a:endParaRPr lang="en-US" b="0" dirty="0" smtClean="0"/>
          </a:p>
          <a:p>
            <a:pPr marL="1200150" lvl="2" indent="-285750">
              <a:buFont typeface="Arial" panose="020B0604020202020204" pitchFamily="34" charset="0"/>
              <a:buChar char="•"/>
              <a:defRPr/>
            </a:pPr>
            <a:r>
              <a:rPr lang="en-US" dirty="0" smtClean="0"/>
              <a:t>Possible IAG/</a:t>
            </a:r>
            <a:r>
              <a:rPr lang="en-US" dirty="0" err="1" smtClean="0"/>
              <a:t>MarkeTrak</a:t>
            </a:r>
            <a:r>
              <a:rPr lang="en-US" dirty="0" smtClean="0"/>
              <a:t> Training</a:t>
            </a:r>
            <a:endParaRPr lang="en-US" b="0" dirty="0" smtClean="0"/>
          </a:p>
          <a:p>
            <a:pPr marL="1200150" lvl="2" indent="-285750">
              <a:buFont typeface="Arial" panose="020B0604020202020204" pitchFamily="34" charset="0"/>
              <a:buChar char="•"/>
              <a:defRPr/>
            </a:pPr>
            <a:r>
              <a:rPr lang="en-US" b="0" dirty="0" smtClean="0"/>
              <a:t>Future </a:t>
            </a:r>
            <a:r>
              <a:rPr lang="en-US" b="0" dirty="0"/>
              <a:t>training </a:t>
            </a:r>
            <a:r>
              <a:rPr lang="en-US" b="0" dirty="0" smtClean="0"/>
              <a:t>needs</a:t>
            </a:r>
            <a:endParaRPr lang="en-US" b="0" dirty="0"/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97889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493579" y="2996625"/>
            <a:ext cx="4191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Calibri" panose="020F0502020204030204" pitchFamily="34" charset="0"/>
              </a:rPr>
              <a:t>Thank you!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Update to RMS</a:t>
            </a:r>
          </a:p>
        </p:txBody>
      </p:sp>
    </p:spTree>
    <p:extLst>
      <p:ext uri="{BB962C8B-B14F-4D97-AF65-F5344CB8AC3E}">
        <p14:creationId xmlns:p14="http://schemas.microsoft.com/office/powerpoint/2010/main" val="2483464183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7330</TotalTime>
  <Words>423</Words>
  <Application>Microsoft Office PowerPoint</Application>
  <PresentationFormat>On-screen Show (4:3)</PresentationFormat>
  <Paragraphs>91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Custom Design</vt:lpstr>
      <vt:lpstr>ERCOT  Retail Market Training  Task Force</vt:lpstr>
      <vt:lpstr>Instructor Led Retail Training in 2019</vt:lpstr>
      <vt:lpstr>TxSET Training</vt:lpstr>
      <vt:lpstr>MarkeTrak On-line Training Modules Available </vt:lpstr>
      <vt:lpstr>Retail Market Training - Registration</vt:lpstr>
      <vt:lpstr>Please join us for our upcoming RMTTF Meeting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Instructions</dc:title>
  <dc:creator>Mckeever, Deborah</dc:creator>
  <cp:lastModifiedBy>Fernandez, Tomas</cp:lastModifiedBy>
  <cp:revision>391</cp:revision>
  <cp:lastPrinted>2016-02-12T19:29:41Z</cp:lastPrinted>
  <dcterms:created xsi:type="dcterms:W3CDTF">2005-04-21T14:28:35Z</dcterms:created>
  <dcterms:modified xsi:type="dcterms:W3CDTF">2019-06-03T03:56:25Z</dcterms:modified>
</cp:coreProperties>
</file>