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59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2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3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4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6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</a:t>
            </a:r>
            <a:r>
              <a:rPr lang="en-US" dirty="0" smtClean="0"/>
              <a:t>Market Working </a:t>
            </a:r>
            <a:r>
              <a:rPr lang="en-US" dirty="0"/>
              <a:t>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David Detelich</a:t>
            </a:r>
          </a:p>
          <a:p>
            <a:r>
              <a:rPr lang="en-US" dirty="0" smtClean="0"/>
              <a:t>Julia Harvey</a:t>
            </a:r>
          </a:p>
          <a:p>
            <a:r>
              <a:rPr lang="en-US" dirty="0" smtClean="0"/>
              <a:t>June 5, 2019</a:t>
            </a:r>
          </a:p>
          <a:p>
            <a:r>
              <a:rPr lang="en-US" dirty="0" smtClean="0"/>
              <a:t>From May 20 WMWG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Mitigated Offer Caps for Reliability Unit Commitment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agreement that Mitigated Offer Cap reflect the cost of dispatch and commitment</a:t>
            </a:r>
          </a:p>
          <a:p>
            <a:pPr lvl="1"/>
            <a:r>
              <a:rPr lang="en-US" dirty="0" smtClean="0"/>
              <a:t>Start up cost</a:t>
            </a:r>
          </a:p>
          <a:p>
            <a:pPr lvl="1"/>
            <a:r>
              <a:rPr lang="en-US" dirty="0" smtClean="0"/>
              <a:t>Minimum energy cost</a:t>
            </a:r>
          </a:p>
          <a:p>
            <a:r>
              <a:rPr lang="en-US" dirty="0" smtClean="0"/>
              <a:t>Process can be similar to the quick start MOC process</a:t>
            </a:r>
          </a:p>
          <a:p>
            <a:pPr lvl="1"/>
            <a:r>
              <a:rPr lang="en-US" dirty="0" smtClean="0"/>
              <a:t>Concerns about manual process</a:t>
            </a:r>
          </a:p>
          <a:p>
            <a:pPr lvl="1"/>
            <a:r>
              <a:rPr lang="en-US" dirty="0" smtClean="0"/>
              <a:t>Need automated method for RUC step 2 mitigation</a:t>
            </a:r>
          </a:p>
          <a:p>
            <a:r>
              <a:rPr lang="en-US" dirty="0" smtClean="0"/>
              <a:t>Market participant agreed to draft NPRR</a:t>
            </a:r>
          </a:p>
          <a:p>
            <a:r>
              <a:rPr lang="en-US" dirty="0" smtClean="0"/>
              <a:t>Desire expressed to review the mitigation process and rules</a:t>
            </a:r>
          </a:p>
          <a:p>
            <a:pPr lvl="1"/>
            <a:r>
              <a:rPr lang="en-US" dirty="0" smtClean="0"/>
              <a:t>Is this the action item from the list?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05456"/>
              </p:ext>
            </p:extLst>
          </p:nvPr>
        </p:nvGraphicFramePr>
        <p:xfrm>
          <a:off x="1198749" y="5517931"/>
          <a:ext cx="6263595" cy="853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85279"/>
                <a:gridCol w="903889"/>
                <a:gridCol w="2974427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Review the mitigation issues and cost impacts and provide a recommendation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 marT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WMWG / RCWG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720" marR="45720" marT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02/06/2019 WMS requested WMWG take up after local pricing issues 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09/05/2018 – assigned to WMWG/RCWG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67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a comprehensive analysis of the impacts of NPRR864 from ERCOT and review the information in the RUC </a:t>
            </a:r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57251" y="2359478"/>
            <a:ext cx="7404653" cy="3736521"/>
          </a:xfrm>
        </p:spPr>
        <p:txBody>
          <a:bodyPr>
            <a:normAutofit/>
          </a:bodyPr>
          <a:lstStyle/>
          <a:p>
            <a:r>
              <a:rPr lang="en-US" dirty="0" smtClean="0"/>
              <a:t>Two new reports</a:t>
            </a:r>
          </a:p>
          <a:p>
            <a:pPr lvl="1"/>
            <a:r>
              <a:rPr lang="en-US" dirty="0"/>
              <a:t>Hourly RUC Online in SCED Offline in COP report </a:t>
            </a:r>
            <a:endParaRPr lang="en-US" dirty="0" smtClean="0"/>
          </a:p>
          <a:p>
            <a:pPr lvl="1"/>
            <a:r>
              <a:rPr lang="en-US" dirty="0"/>
              <a:t>QSE Fast-Start Resources RUC Performance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NPRR864 generally appears to be working as intended</a:t>
            </a:r>
          </a:p>
          <a:p>
            <a:r>
              <a:rPr lang="en-US" dirty="0" smtClean="0"/>
              <a:t>The effectiveness of NPRR864 and the two reports </a:t>
            </a:r>
            <a:r>
              <a:rPr lang="en-US" dirty="0" smtClean="0"/>
              <a:t>will be reviewed at the end of the year or </a:t>
            </a:r>
            <a:r>
              <a:rPr lang="en-US" dirty="0" smtClean="0"/>
              <a:t>after the summer if sufficient data is available</a:t>
            </a:r>
          </a:p>
          <a:p>
            <a:r>
              <a:rPr lang="en-US" dirty="0" smtClean="0"/>
              <a:t>Recommendations to be made at </a:t>
            </a:r>
            <a:r>
              <a:rPr lang="en-US" smtClean="0"/>
              <a:t>a later </a:t>
            </a:r>
            <a:r>
              <a:rPr lang="en-US" dirty="0" smtClean="0"/>
              <a:t>date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Reliability Unit Commitment (RUC) action item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2343150"/>
            <a:ext cx="7404653" cy="3752850"/>
          </a:xfrm>
        </p:spPr>
        <p:txBody>
          <a:bodyPr/>
          <a:lstStyle/>
          <a:p>
            <a:r>
              <a:rPr lang="en-US" dirty="0" smtClean="0"/>
              <a:t>Action item –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specific NERC obligations to Justify a </a:t>
            </a:r>
            <a:r>
              <a:rPr lang="en-US" dirty="0" smtClean="0"/>
              <a:t>RUC</a:t>
            </a:r>
            <a:endParaRPr lang="en-US" dirty="0"/>
          </a:p>
          <a:p>
            <a:pPr lvl="1"/>
            <a:r>
              <a:rPr lang="en-US" dirty="0" smtClean="0"/>
              <a:t>Limitations </a:t>
            </a:r>
            <a:r>
              <a:rPr lang="en-US" dirty="0"/>
              <a:t>for delay of decision to RUC.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tipping scale in favor of delay, what is mechanism</a:t>
            </a:r>
          </a:p>
          <a:p>
            <a:pPr lvl="1"/>
            <a:r>
              <a:rPr lang="en-US" dirty="0" smtClean="0"/>
              <a:t>Should </a:t>
            </a:r>
            <a:r>
              <a:rPr lang="en-US" dirty="0"/>
              <a:t>Ancillary Services penalty curves for RUC be modified</a:t>
            </a:r>
          </a:p>
          <a:p>
            <a:pPr lvl="1"/>
            <a:r>
              <a:rPr lang="en-US" dirty="0" smtClean="0"/>
              <a:t>Prescreen </a:t>
            </a:r>
            <a:r>
              <a:rPr lang="en-US" dirty="0"/>
              <a:t>info for operators</a:t>
            </a:r>
          </a:p>
          <a:p>
            <a:pPr lvl="1"/>
            <a:r>
              <a:rPr lang="en-US" dirty="0" smtClean="0"/>
              <a:t>Impact </a:t>
            </a:r>
            <a:r>
              <a:rPr lang="en-US" dirty="0"/>
              <a:t>to market and mechanisms to mitigate impacts</a:t>
            </a:r>
            <a:endParaRPr lang="en-US" dirty="0" smtClean="0"/>
          </a:p>
          <a:p>
            <a:r>
              <a:rPr lang="en-US" dirty="0" smtClean="0"/>
              <a:t>These items have been addressed by NPRR864, RTORDPA, and discussions in other forums</a:t>
            </a:r>
          </a:p>
          <a:p>
            <a:r>
              <a:rPr lang="en-US" dirty="0" smtClean="0"/>
              <a:t>Recommend this item be considered closed.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8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Market Suspension and Restart – Gaps and other issues that NPRR 850 did not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Discussed the various scenarios that would fall under this process</a:t>
            </a:r>
          </a:p>
          <a:p>
            <a:pPr lvl="1"/>
            <a:r>
              <a:rPr lang="en-US" dirty="0" smtClean="0"/>
              <a:t>Loss of SCED</a:t>
            </a:r>
          </a:p>
          <a:p>
            <a:pPr lvl="1"/>
            <a:r>
              <a:rPr lang="en-US" dirty="0" smtClean="0"/>
              <a:t>Blackstart</a:t>
            </a:r>
          </a:p>
          <a:p>
            <a:pPr lvl="1"/>
            <a:r>
              <a:rPr lang="en-US" dirty="0" smtClean="0"/>
              <a:t>Potentially islanded areas</a:t>
            </a:r>
          </a:p>
          <a:p>
            <a:r>
              <a:rPr lang="en-US" dirty="0" smtClean="0"/>
              <a:t>Scenarios will be discussed in next meetings</a:t>
            </a:r>
          </a:p>
          <a:p>
            <a:r>
              <a:rPr lang="en-US" dirty="0" smtClean="0"/>
              <a:t>SCED failure needs definition</a:t>
            </a:r>
          </a:p>
          <a:p>
            <a:pPr lvl="1"/>
            <a:r>
              <a:rPr lang="en-US" dirty="0" smtClean="0"/>
              <a:t>Failed for an hour?</a:t>
            </a:r>
          </a:p>
          <a:p>
            <a:pPr lvl="1"/>
            <a:r>
              <a:rPr lang="en-US" dirty="0" smtClean="0"/>
              <a:t>What prices to use</a:t>
            </a:r>
          </a:p>
          <a:p>
            <a:r>
              <a:rPr lang="en-US" dirty="0" smtClean="0"/>
              <a:t>Black out questions</a:t>
            </a:r>
          </a:p>
          <a:p>
            <a:pPr lvl="1"/>
            <a:r>
              <a:rPr lang="en-US" dirty="0" smtClean="0"/>
              <a:t>When does market end and start again</a:t>
            </a:r>
          </a:p>
          <a:p>
            <a:pPr lvl="1"/>
            <a:r>
              <a:rPr lang="en-US" dirty="0" smtClean="0"/>
              <a:t>Restart at midnight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8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June 24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Any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7753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648</TotalTime>
  <Words>353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Times New Roman</vt:lpstr>
      <vt:lpstr>Basis</vt:lpstr>
      <vt:lpstr>Wholesale Market Working Group Report to WMS</vt:lpstr>
      <vt:lpstr>Mitigated Offer Caps for Reliability Unit Commitment</vt:lpstr>
      <vt:lpstr>Review a comprehensive analysis of the impacts of NPRR864 from ERCOT and review the information in the RUC reports</vt:lpstr>
      <vt:lpstr>Reliability Unit Commitment (RUC) action item</vt:lpstr>
      <vt:lpstr>Market Suspension and Restart – Gaps and other issues that NPRR 850 did not address</vt:lpstr>
      <vt:lpstr>Next meeting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CPS Energy 022819</cp:lastModifiedBy>
  <cp:revision>58</cp:revision>
  <dcterms:created xsi:type="dcterms:W3CDTF">2019-02-22T15:15:24Z</dcterms:created>
  <dcterms:modified xsi:type="dcterms:W3CDTF">2019-06-03T15:59:56Z</dcterms:modified>
</cp:coreProperties>
</file>