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8" r:id="rId4"/>
    <p:sldId id="259" r:id="rId5"/>
    <p:sldId id="260" r:id="rId6"/>
    <p:sldId id="267" r:id="rId7"/>
    <p:sldId id="261" r:id="rId8"/>
    <p:sldId id="268" r:id="rId9"/>
    <p:sldId id="262" r:id="rId10"/>
    <p:sldId id="263" r:id="rId11"/>
    <p:sldId id="264" r:id="rId12"/>
    <p:sldId id="265"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99" autoAdjust="0"/>
    <p:restoredTop sz="97021" autoAdjust="0"/>
  </p:normalViewPr>
  <p:slideViewPr>
    <p:cSldViewPr>
      <p:cViewPr>
        <p:scale>
          <a:sx n="122" d="100"/>
          <a:sy n="122" d="100"/>
        </p:scale>
        <p:origin x="-1314"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25551AF-8CD8-497C-8229-57D58853C0B0}" type="datetimeFigureOut">
              <a:rPr lang="en-US" smtClean="0"/>
              <a:t>5/29/2019</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6F923BE-09A6-4E62-B431-38AFC7D8D716}" type="slidenum">
              <a:rPr lang="en-US" smtClean="0"/>
              <a:t>‹#›</a:t>
            </a:fld>
            <a:endParaRPr lang="en-US" dirty="0"/>
          </a:p>
        </p:txBody>
      </p:sp>
    </p:spTree>
    <p:extLst>
      <p:ext uri="{BB962C8B-B14F-4D97-AF65-F5344CB8AC3E}">
        <p14:creationId xmlns:p14="http://schemas.microsoft.com/office/powerpoint/2010/main" val="18554688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A22962B-8953-476D-9E2A-850698B2E256}" type="datetime1">
              <a:rPr lang="en-US" smtClean="0"/>
              <a:t>5/29/2019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4D266F-74CA-4AE2-8527-C8E6ACD37FD0}" type="datetime1">
              <a:rPr lang="en-US" smtClean="0"/>
              <a:t>5/29/2019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FF1E059-F9D8-49BF-895D-2A6AAB33C8C2}" type="datetime1">
              <a:rPr lang="en-US" smtClean="0"/>
              <a:t>5/29/2019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A94D6B8-0739-41D1-8BCF-1D86B5945B7B}" type="datetime1">
              <a:rPr lang="en-US" smtClean="0"/>
              <a:t>5/29/2019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683FB8D-3742-491E-87CE-54E1DB8CE097}" type="datetime1">
              <a:rPr lang="en-US" smtClean="0"/>
              <a:t>5/29/2019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285475F-F24F-4404-A159-B2E0868CB43E}" type="datetime1">
              <a:rPr lang="en-US" smtClean="0"/>
              <a:t>5/29/2019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1EB5F40-1724-45AC-9E8F-3995753F3C41}" type="datetime1">
              <a:rPr lang="en-US" smtClean="0"/>
              <a:t>5/29/2019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6122F0C-1B97-4759-8D52-88ECF6F80EA6}" type="datetime1">
              <a:rPr lang="en-US" smtClean="0"/>
              <a:t>5/29/2019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9531ED-07C5-4639-9994-6E2680624364}" type="datetime1">
              <a:rPr lang="en-US" smtClean="0"/>
              <a:t>5/29/2019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CC82AF-1224-4BBE-8389-7110B741EE02}" type="datetime1">
              <a:rPr lang="en-US" smtClean="0"/>
              <a:t>5/29/2019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C63AAD-494F-4935-9B32-6C017EC59661}" type="datetime1">
              <a:rPr lang="en-US" smtClean="0"/>
              <a:t>5/29/2019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D6EC76-C7BB-4B64-AB2C-4CA666B08B18}" type="datetime1">
              <a:rPr lang="en-US" smtClean="0"/>
              <a:t>5/29/2019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00200"/>
            <a:ext cx="7772400" cy="1676400"/>
          </a:xfrm>
        </p:spPr>
        <p:txBody>
          <a:bodyPr>
            <a:noAutofit/>
          </a:bodyPr>
          <a:lstStyle/>
          <a:p>
            <a:r>
              <a:rPr lang="en-US" sz="3600" b="1" dirty="0" smtClean="0">
                <a:latin typeface="+mn-lt"/>
              </a:rPr>
              <a:t>Market Credit Working Group update to the Wholesale Market Subcommittee</a:t>
            </a:r>
            <a:endParaRPr lang="en-US" sz="3600" b="1" dirty="0">
              <a:latin typeface="+mn-lt"/>
            </a:endParaRPr>
          </a:p>
        </p:txBody>
      </p:sp>
      <p:sp>
        <p:nvSpPr>
          <p:cNvPr id="3" name="Subtitle 2"/>
          <p:cNvSpPr>
            <a:spLocks noGrp="1"/>
          </p:cNvSpPr>
          <p:nvPr>
            <p:ph type="subTitle" idx="1"/>
          </p:nvPr>
        </p:nvSpPr>
        <p:spPr>
          <a:xfrm>
            <a:off x="1585404" y="5181600"/>
            <a:ext cx="6400800" cy="685800"/>
          </a:xfrm>
        </p:spPr>
        <p:txBody>
          <a:bodyPr>
            <a:normAutofit/>
          </a:bodyPr>
          <a:lstStyle/>
          <a:p>
            <a:r>
              <a:rPr lang="en-US" sz="2400" dirty="0" smtClean="0"/>
              <a:t>06/05/2019</a:t>
            </a:r>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a:t>
            </a:fld>
            <a:endParaRPr lang="en-US" dirty="0"/>
          </a:p>
        </p:txBody>
      </p:sp>
      <p:sp>
        <p:nvSpPr>
          <p:cNvPr id="5" name="TextBox 4"/>
          <p:cNvSpPr txBox="1"/>
          <p:nvPr/>
        </p:nvSpPr>
        <p:spPr>
          <a:xfrm>
            <a:off x="2042604" y="3962400"/>
            <a:ext cx="5486400" cy="646331"/>
          </a:xfrm>
          <a:prstGeom prst="rect">
            <a:avLst/>
          </a:prstGeom>
          <a:noFill/>
        </p:spPr>
        <p:txBody>
          <a:bodyPr wrap="square" rtlCol="0">
            <a:spAutoFit/>
          </a:bodyPr>
          <a:lstStyle/>
          <a:p>
            <a:pPr algn="ctr"/>
            <a:r>
              <a:rPr lang="en-US" dirty="0" smtClean="0"/>
              <a:t> </a:t>
            </a:r>
            <a:r>
              <a:rPr lang="en-US" b="1" dirty="0" smtClean="0"/>
              <a:t>Bill Barnes NRG, Chair</a:t>
            </a:r>
          </a:p>
          <a:p>
            <a:pPr algn="ctr"/>
            <a:r>
              <a:rPr lang="en-US" b="1" dirty="0" smtClean="0"/>
              <a:t>Josephine Wan Austin Energy, Vice Chair</a:t>
            </a:r>
            <a:endParaRPr lang="en-US" b="1" dirty="0"/>
          </a:p>
        </p:txBody>
      </p:sp>
    </p:spTree>
    <p:extLst>
      <p:ext uri="{BB962C8B-B14F-4D97-AF65-F5344CB8AC3E}">
        <p14:creationId xmlns:p14="http://schemas.microsoft.com/office/powerpoint/2010/main" val="33294299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609600"/>
          </a:xfrm>
        </p:spPr>
        <p:txBody>
          <a:bodyPr>
            <a:normAutofit fontScale="90000"/>
          </a:bodyPr>
          <a:lstStyle/>
          <a:p>
            <a:r>
              <a:rPr lang="en-US" dirty="0" smtClean="0"/>
              <a:t>MCWG </a:t>
            </a:r>
            <a:r>
              <a:rPr lang="en-US" dirty="0" smtClean="0">
                <a:latin typeface="+mn-lt"/>
              </a:rPr>
              <a:t>update</a:t>
            </a:r>
            <a:r>
              <a:rPr lang="en-US" dirty="0" smtClean="0"/>
              <a:t> to WMS</a:t>
            </a:r>
            <a:endParaRPr lang="en-US" dirty="0"/>
          </a:p>
        </p:txBody>
      </p:sp>
      <p:sp>
        <p:nvSpPr>
          <p:cNvPr id="3" name="Content Placeholder 2"/>
          <p:cNvSpPr>
            <a:spLocks noGrp="1"/>
          </p:cNvSpPr>
          <p:nvPr>
            <p:ph idx="1"/>
          </p:nvPr>
        </p:nvSpPr>
        <p:spPr>
          <a:xfrm>
            <a:off x="533400" y="1143000"/>
            <a:ext cx="8229600" cy="5257800"/>
          </a:xfrm>
        </p:spPr>
        <p:txBody>
          <a:bodyPr>
            <a:normAutofit fontScale="25000" lnSpcReduction="20000"/>
          </a:bodyPr>
          <a:lstStyle/>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7200" b="1" dirty="0" smtClean="0"/>
          </a:p>
          <a:p>
            <a:pPr marL="0" indent="0">
              <a:buNone/>
            </a:pPr>
            <a:endParaRPr lang="en-US" sz="7200" dirty="0" smtClean="0"/>
          </a:p>
          <a:p>
            <a:pPr marL="0" indent="0">
              <a:buNone/>
            </a:pPr>
            <a:endParaRPr lang="en-US" sz="7200" dirty="0"/>
          </a:p>
          <a:p>
            <a:pPr marL="0" indent="0">
              <a:buNone/>
            </a:pPr>
            <a:r>
              <a:rPr lang="en-US" sz="7200" dirty="0" smtClean="0"/>
              <a:t>Discretionary collateral -</a:t>
            </a:r>
            <a:r>
              <a:rPr lang="en-US" sz="7200" dirty="0"/>
              <a:t>only include letter of credit, surety bond, guarantee and NO unsecured credit</a:t>
            </a:r>
          </a:p>
          <a:p>
            <a:pPr marL="0" indent="0">
              <a:buNone/>
            </a:pPr>
            <a:endParaRPr lang="en-US" sz="7200"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dirty="0" smtClean="0"/>
          </a:p>
          <a:p>
            <a:pPr marL="0" indent="0">
              <a:buNone/>
            </a:pPr>
            <a:endParaRPr lang="en-US" sz="2400" dirty="0"/>
          </a:p>
          <a:p>
            <a:pPr marL="0" indent="0">
              <a:buNone/>
            </a:pPr>
            <a:endParaRPr lang="en-US" sz="2400" dirty="0" smtClean="0"/>
          </a:p>
          <a:p>
            <a:pPr marL="0" indent="0">
              <a:buNone/>
            </a:pPr>
            <a:endParaRPr lang="en-US" sz="2400" dirty="0"/>
          </a:p>
          <a:p>
            <a:pPr marL="0" indent="0">
              <a:buNone/>
            </a:pPr>
            <a:endParaRPr lang="en-US" sz="3300" dirty="0" smtClean="0"/>
          </a:p>
          <a:p>
            <a:pPr marL="0" indent="0">
              <a:buNone/>
            </a:pPr>
            <a:endParaRPr lang="en-US" sz="3300" dirty="0" smtClean="0"/>
          </a:p>
          <a:p>
            <a:pPr marL="0" indent="0">
              <a:buNone/>
            </a:pPr>
            <a:endParaRPr lang="en-US" sz="3300" dirty="0"/>
          </a:p>
          <a:p>
            <a:pPr marL="0" indent="0">
              <a:buNone/>
            </a:pPr>
            <a:endParaRPr lang="en-US" sz="3300" dirty="0" smtClean="0"/>
          </a:p>
          <a:p>
            <a:pPr marL="0" indent="0">
              <a:buNone/>
            </a:pPr>
            <a:endParaRPr lang="en-US" sz="2400" b="1" dirty="0"/>
          </a:p>
          <a:p>
            <a:pPr marL="0" indent="0">
              <a:buNone/>
            </a:pPr>
            <a:r>
              <a:rPr lang="en-US" sz="2400" b="1" dirty="0"/>
              <a:t> </a:t>
            </a:r>
            <a:endParaRPr lang="en-US" sz="2000" dirty="0"/>
          </a:p>
          <a:p>
            <a:pPr marL="914400" lvl="2" indent="0">
              <a:spcBef>
                <a:spcPts val="0"/>
              </a:spcBef>
              <a:buNone/>
              <a:defRPr/>
            </a:pPr>
            <a:endParaRPr lang="en-US" sz="2000"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dirty="0"/>
          </a:p>
        </p:txBody>
      </p:sp>
      <p:pic>
        <p:nvPicPr>
          <p:cNvPr id="5" name="Picture 4"/>
          <p:cNvPicPr>
            <a:picLocks noChangeAspect="1"/>
          </p:cNvPicPr>
          <p:nvPr/>
        </p:nvPicPr>
        <p:blipFill>
          <a:blip r:embed="rId2"/>
          <a:stretch>
            <a:fillRect/>
          </a:stretch>
        </p:blipFill>
        <p:spPr>
          <a:xfrm>
            <a:off x="331864" y="1444580"/>
            <a:ext cx="8480271" cy="3968840"/>
          </a:xfrm>
          <a:prstGeom prst="rect">
            <a:avLst/>
          </a:prstGeom>
        </p:spPr>
      </p:pic>
    </p:spTree>
    <p:extLst>
      <p:ext uri="{BB962C8B-B14F-4D97-AF65-F5344CB8AC3E}">
        <p14:creationId xmlns:p14="http://schemas.microsoft.com/office/powerpoint/2010/main" val="37538995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441325"/>
          </a:xfrm>
        </p:spPr>
        <p:txBody>
          <a:bodyPr>
            <a:normAutofit fontScale="90000"/>
          </a:bodyPr>
          <a:lstStyle/>
          <a:p>
            <a:r>
              <a:rPr lang="en-US" dirty="0" smtClean="0"/>
              <a:t>MCWG </a:t>
            </a:r>
            <a:r>
              <a:rPr lang="en-US" dirty="0" smtClean="0">
                <a:latin typeface="+mn-lt"/>
              </a:rPr>
              <a:t>update</a:t>
            </a:r>
            <a:r>
              <a:rPr lang="en-US" dirty="0" smtClean="0"/>
              <a:t> to WMS</a:t>
            </a:r>
            <a:endParaRPr lang="en-US" dirty="0"/>
          </a:p>
        </p:txBody>
      </p:sp>
      <p:sp>
        <p:nvSpPr>
          <p:cNvPr id="3" name="Content Placeholder 2"/>
          <p:cNvSpPr>
            <a:spLocks noGrp="1"/>
          </p:cNvSpPr>
          <p:nvPr>
            <p:ph idx="1"/>
          </p:nvPr>
        </p:nvSpPr>
        <p:spPr>
          <a:xfrm>
            <a:off x="533400" y="1143000"/>
            <a:ext cx="8229600" cy="5257800"/>
          </a:xfrm>
        </p:spPr>
        <p:txBody>
          <a:bodyPr>
            <a:normAutofit fontScale="25000" lnSpcReduction="20000"/>
          </a:bodyPr>
          <a:lstStyle/>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7200" b="1" dirty="0" smtClean="0"/>
          </a:p>
          <a:p>
            <a:pPr marL="0" indent="0">
              <a:buNone/>
            </a:pPr>
            <a:endParaRPr lang="en-US" sz="7200" dirty="0" smtClean="0"/>
          </a:p>
          <a:p>
            <a:pPr marL="0" indent="0">
              <a:buNone/>
            </a:pPr>
            <a:endParaRPr lang="en-US" sz="7200"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dirty="0" smtClean="0"/>
          </a:p>
          <a:p>
            <a:pPr marL="0" indent="0">
              <a:buNone/>
            </a:pPr>
            <a:endParaRPr lang="en-US" sz="2400" dirty="0"/>
          </a:p>
          <a:p>
            <a:pPr marL="0" indent="0">
              <a:buNone/>
            </a:pPr>
            <a:endParaRPr lang="en-US" sz="2400" dirty="0" smtClean="0"/>
          </a:p>
          <a:p>
            <a:pPr marL="0" indent="0">
              <a:buNone/>
            </a:pPr>
            <a:endParaRPr lang="en-US" sz="2400" dirty="0"/>
          </a:p>
          <a:p>
            <a:pPr marL="0" indent="0">
              <a:buNone/>
            </a:pPr>
            <a:endParaRPr lang="en-US" sz="3300" dirty="0" smtClean="0"/>
          </a:p>
          <a:p>
            <a:pPr marL="0" indent="0">
              <a:buNone/>
            </a:pPr>
            <a:endParaRPr lang="en-US" sz="3300" dirty="0" smtClean="0"/>
          </a:p>
          <a:p>
            <a:pPr marL="0" indent="0">
              <a:buNone/>
            </a:pPr>
            <a:endParaRPr lang="en-US" sz="3300" dirty="0"/>
          </a:p>
          <a:p>
            <a:pPr marL="0" indent="0">
              <a:buNone/>
            </a:pPr>
            <a:endParaRPr lang="en-US" sz="3300" dirty="0" smtClean="0"/>
          </a:p>
          <a:p>
            <a:pPr marL="0" indent="0">
              <a:buNone/>
            </a:pPr>
            <a:endParaRPr lang="en-US" sz="2400" b="1" dirty="0"/>
          </a:p>
          <a:p>
            <a:pPr marL="0" indent="0">
              <a:buNone/>
            </a:pPr>
            <a:r>
              <a:rPr lang="en-US" sz="2400" b="1" dirty="0"/>
              <a:t> </a:t>
            </a:r>
            <a:endParaRPr lang="en-US" sz="2000" dirty="0"/>
          </a:p>
          <a:p>
            <a:pPr marL="914400" lvl="2" indent="0">
              <a:spcBef>
                <a:spcPts val="0"/>
              </a:spcBef>
              <a:buNone/>
              <a:defRPr/>
            </a:pPr>
            <a:endParaRPr lang="en-US" sz="2000"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dirty="0"/>
          </a:p>
        </p:txBody>
      </p:sp>
      <p:pic>
        <p:nvPicPr>
          <p:cNvPr id="5" name="Picture 4"/>
          <p:cNvPicPr>
            <a:picLocks noChangeAspect="1"/>
          </p:cNvPicPr>
          <p:nvPr/>
        </p:nvPicPr>
        <p:blipFill>
          <a:blip r:embed="rId2"/>
          <a:stretch>
            <a:fillRect/>
          </a:stretch>
        </p:blipFill>
        <p:spPr>
          <a:xfrm>
            <a:off x="264802" y="1465918"/>
            <a:ext cx="8614395" cy="3926164"/>
          </a:xfrm>
          <a:prstGeom prst="rect">
            <a:avLst/>
          </a:prstGeom>
        </p:spPr>
      </p:pic>
    </p:spTree>
    <p:extLst>
      <p:ext uri="{BB962C8B-B14F-4D97-AF65-F5344CB8AC3E}">
        <p14:creationId xmlns:p14="http://schemas.microsoft.com/office/powerpoint/2010/main" val="4042067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838200"/>
          </a:xfrm>
        </p:spPr>
        <p:txBody>
          <a:bodyPr/>
          <a:lstStyle/>
          <a:p>
            <a:r>
              <a:rPr lang="en-US" dirty="0" smtClean="0"/>
              <a:t>MCWG </a:t>
            </a:r>
            <a:r>
              <a:rPr lang="en-US" dirty="0" smtClean="0">
                <a:latin typeface="+mn-lt"/>
              </a:rPr>
              <a:t>update</a:t>
            </a:r>
            <a:r>
              <a:rPr lang="en-US" dirty="0" smtClean="0"/>
              <a:t> to WMS</a:t>
            </a:r>
            <a:endParaRPr lang="en-US" dirty="0"/>
          </a:p>
        </p:txBody>
      </p:sp>
      <p:sp>
        <p:nvSpPr>
          <p:cNvPr id="3" name="Content Placeholder 2"/>
          <p:cNvSpPr>
            <a:spLocks noGrp="1"/>
          </p:cNvSpPr>
          <p:nvPr>
            <p:ph idx="1"/>
          </p:nvPr>
        </p:nvSpPr>
        <p:spPr>
          <a:xfrm>
            <a:off x="533400" y="1600200"/>
            <a:ext cx="8229600" cy="4800600"/>
          </a:xfrm>
        </p:spPr>
        <p:txBody>
          <a:bodyPr>
            <a:normAutofit/>
          </a:bodyPr>
          <a:lstStyle/>
          <a:p>
            <a:pPr marL="0" indent="0">
              <a:buNone/>
            </a:pPr>
            <a:r>
              <a:rPr lang="en-US" sz="2000" b="1" dirty="0" smtClean="0"/>
              <a:t>CMM Tech Refresh Update</a:t>
            </a:r>
          </a:p>
          <a:p>
            <a:pPr marL="0" indent="0">
              <a:buNone/>
            </a:pPr>
            <a:endParaRPr lang="en-US" sz="2000" b="1" dirty="0" smtClean="0"/>
          </a:p>
          <a:p>
            <a:pPr lvl="1">
              <a:buFont typeface="Arial" panose="020B0604020202020204" pitchFamily="34" charset="0"/>
              <a:buChar char="•"/>
            </a:pPr>
            <a:r>
              <a:rPr lang="en-US" sz="1400" dirty="0" smtClean="0"/>
              <a:t>Phase </a:t>
            </a:r>
            <a:r>
              <a:rPr lang="en-US" sz="1400" dirty="0"/>
              <a:t>1A – Implement NPRRs 648, 683, 743, 760, and 800 via the existing CMM application  </a:t>
            </a:r>
          </a:p>
          <a:p>
            <a:pPr lvl="1">
              <a:buFont typeface="Arial" panose="020B0604020202020204" pitchFamily="34" charset="0"/>
              <a:buChar char="•"/>
            </a:pPr>
            <a:endParaRPr lang="en-US" sz="1400" dirty="0"/>
          </a:p>
          <a:p>
            <a:pPr lvl="1">
              <a:buFont typeface="Arial" panose="020B0604020202020204" pitchFamily="34" charset="0"/>
              <a:buChar char="•"/>
            </a:pPr>
            <a:r>
              <a:rPr lang="en-US" sz="1400" dirty="0"/>
              <a:t>Phase 1B – Implement modern architecture, user improvements, and NPRRs (519, 620, 660, 741 and 755*)</a:t>
            </a:r>
          </a:p>
          <a:p>
            <a:pPr lvl="1">
              <a:buFont typeface="Arial" panose="020B0604020202020204" pitchFamily="34" charset="0"/>
              <a:buChar char="•"/>
            </a:pPr>
            <a:endParaRPr lang="en-US" sz="1400" dirty="0"/>
          </a:p>
          <a:p>
            <a:pPr lvl="1">
              <a:buFont typeface="Arial" panose="020B0604020202020204" pitchFamily="34" charset="0"/>
              <a:buChar char="•"/>
            </a:pPr>
            <a:r>
              <a:rPr lang="en-US" sz="1400" dirty="0"/>
              <a:t>Phase 2   - Implement user improvements and NPRRs (484-1B, 829, 867, 907) </a:t>
            </a:r>
            <a:endParaRPr lang="en-US" sz="1400" dirty="0" smtClean="0"/>
          </a:p>
          <a:p>
            <a:pPr lvl="1">
              <a:buFont typeface="Arial" panose="020B0604020202020204" pitchFamily="34" charset="0"/>
              <a:buChar char="•"/>
            </a:pPr>
            <a:endParaRPr lang="en-US" sz="1400" dirty="0"/>
          </a:p>
          <a:p>
            <a:pPr marL="0" lvl="1" indent="0">
              <a:buNone/>
            </a:pPr>
            <a:r>
              <a:rPr lang="en-US" sz="1600" b="1" dirty="0" smtClean="0"/>
              <a:t>The following NPRRs will implemented on June 2, 2019</a:t>
            </a:r>
          </a:p>
          <a:p>
            <a:pPr marL="0" indent="0">
              <a:buNone/>
            </a:pPr>
            <a:r>
              <a:rPr lang="en-US" sz="1400" dirty="0"/>
              <a:t>NPRR 519 – Exemption of ERS- Only QSEs from Collateral and Capitalization Requirements</a:t>
            </a:r>
          </a:p>
          <a:p>
            <a:pPr marL="0" indent="0">
              <a:buNone/>
            </a:pPr>
            <a:r>
              <a:rPr lang="en-US" sz="1400" dirty="0"/>
              <a:t>NPRR 620 – Collateral Requirements for Counter-Parties with No Load or Generation</a:t>
            </a:r>
          </a:p>
          <a:p>
            <a:pPr marL="0" indent="0">
              <a:buNone/>
            </a:pPr>
            <a:r>
              <a:rPr lang="en-US" sz="1400" dirty="0"/>
              <a:t>NPRR 660 – Remove CRR State Change Adder</a:t>
            </a:r>
          </a:p>
          <a:p>
            <a:pPr marL="0" indent="0">
              <a:buNone/>
            </a:pPr>
            <a:r>
              <a:rPr lang="en-US" sz="1400" dirty="0"/>
              <a:t>NPRR 741 – Clarification to TPE and EAL Credit Exposure Calculations</a:t>
            </a:r>
          </a:p>
          <a:p>
            <a:pPr marL="0" indent="0">
              <a:buNone/>
            </a:pPr>
            <a:endParaRPr lang="en-US" sz="2000" dirty="0" smtClean="0"/>
          </a:p>
          <a:p>
            <a:pPr marL="0" indent="0">
              <a:buNone/>
            </a:pPr>
            <a:r>
              <a:rPr lang="en-US" sz="1400" dirty="0"/>
              <a:t>NPRR 755 – Data Agent Only QSE </a:t>
            </a:r>
            <a:r>
              <a:rPr lang="en-US" sz="1400" dirty="0" smtClean="0"/>
              <a:t>Registration – will implemented on June 15, 2019</a:t>
            </a:r>
            <a:endParaRPr lang="en-US" sz="1400" dirty="0"/>
          </a:p>
          <a:p>
            <a:pPr marL="0" indent="0">
              <a:buNone/>
            </a:pPr>
            <a:endParaRPr lang="en-US" sz="2000" dirty="0"/>
          </a:p>
          <a:p>
            <a:pPr marL="0" indent="0">
              <a:buNone/>
            </a:pPr>
            <a:endParaRPr lang="en-US" sz="2000" dirty="0"/>
          </a:p>
          <a:p>
            <a:pPr marL="914400" lvl="2" indent="0">
              <a:spcBef>
                <a:spcPts val="0"/>
              </a:spcBef>
              <a:buNone/>
              <a:defRPr/>
            </a:pPr>
            <a:endParaRPr lang="en-US" sz="2000"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12</a:t>
            </a:fld>
            <a:endParaRPr lang="en-US" dirty="0"/>
          </a:p>
        </p:txBody>
      </p:sp>
    </p:spTree>
    <p:extLst>
      <p:ext uri="{BB962C8B-B14F-4D97-AF65-F5344CB8AC3E}">
        <p14:creationId xmlns:p14="http://schemas.microsoft.com/office/powerpoint/2010/main" val="39017435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838200"/>
          </a:xfrm>
        </p:spPr>
        <p:txBody>
          <a:bodyPr/>
          <a:lstStyle/>
          <a:p>
            <a:r>
              <a:rPr lang="en-US" dirty="0" smtClean="0"/>
              <a:t>MCWG </a:t>
            </a:r>
            <a:r>
              <a:rPr lang="en-US" dirty="0" smtClean="0">
                <a:latin typeface="+mn-lt"/>
              </a:rPr>
              <a:t>update</a:t>
            </a:r>
            <a:r>
              <a:rPr lang="en-US" dirty="0" smtClean="0"/>
              <a:t> to WMS</a:t>
            </a:r>
            <a:endParaRPr lang="en-US" dirty="0"/>
          </a:p>
        </p:txBody>
      </p:sp>
      <p:sp>
        <p:nvSpPr>
          <p:cNvPr id="3" name="Content Placeholder 2"/>
          <p:cNvSpPr>
            <a:spLocks noGrp="1"/>
          </p:cNvSpPr>
          <p:nvPr>
            <p:ph idx="1"/>
          </p:nvPr>
        </p:nvSpPr>
        <p:spPr>
          <a:xfrm>
            <a:off x="533400" y="1600200"/>
            <a:ext cx="8229600" cy="4800600"/>
          </a:xfrm>
        </p:spPr>
        <p:txBody>
          <a:bodyPr>
            <a:normAutofit/>
          </a:bodyPr>
          <a:lstStyle/>
          <a:p>
            <a:pPr>
              <a:defRPr/>
            </a:pPr>
            <a:r>
              <a:rPr lang="en-US" sz="2400" b="1" dirty="0"/>
              <a:t>General Update</a:t>
            </a:r>
          </a:p>
          <a:p>
            <a:pPr marL="457200" lvl="1" indent="0">
              <a:spcBef>
                <a:spcPts val="0"/>
              </a:spcBef>
              <a:buNone/>
              <a:defRPr/>
            </a:pPr>
            <a:endParaRPr lang="en-US" sz="2000" dirty="0"/>
          </a:p>
          <a:p>
            <a:pPr lvl="1">
              <a:spcBef>
                <a:spcPts val="0"/>
              </a:spcBef>
              <a:defRPr/>
            </a:pPr>
            <a:r>
              <a:rPr lang="en-US" sz="1800" dirty="0" smtClean="0"/>
              <a:t>May 15th </a:t>
            </a:r>
            <a:r>
              <a:rPr lang="en-US" sz="1800" dirty="0"/>
              <a:t>Joint MCWG/CWG </a:t>
            </a:r>
            <a:r>
              <a:rPr lang="en-US" sz="1800" dirty="0" smtClean="0"/>
              <a:t>Meeting</a:t>
            </a:r>
          </a:p>
          <a:p>
            <a:pPr marL="457200" lvl="1" indent="0">
              <a:spcBef>
                <a:spcPts val="0"/>
              </a:spcBef>
              <a:buNone/>
              <a:defRPr/>
            </a:pPr>
            <a:endParaRPr lang="en-US" sz="1800" dirty="0">
              <a:cs typeface="Arial" panose="020B0604020202020204" pitchFamily="34" charset="0"/>
            </a:endParaRPr>
          </a:p>
          <a:p>
            <a:pPr lvl="1">
              <a:spcBef>
                <a:spcPts val="0"/>
              </a:spcBef>
              <a:defRPr/>
            </a:pPr>
            <a:r>
              <a:rPr lang="en-US" sz="1800" dirty="0" smtClean="0">
                <a:cs typeface="Arial" panose="020B0604020202020204" pitchFamily="34" charset="0"/>
              </a:rPr>
              <a:t>5 </a:t>
            </a:r>
            <a:r>
              <a:rPr lang="en-US" sz="1800" dirty="0">
                <a:cs typeface="Arial" panose="020B0604020202020204" pitchFamily="34" charset="0"/>
              </a:rPr>
              <a:t>NPRRS reviewed for their credit </a:t>
            </a:r>
            <a:r>
              <a:rPr lang="en-US" sz="1800" dirty="0" smtClean="0">
                <a:cs typeface="Arial" panose="020B0604020202020204" pitchFamily="34" charset="0"/>
              </a:rPr>
              <a:t>impacts</a:t>
            </a:r>
          </a:p>
          <a:p>
            <a:pPr marL="457200" lvl="1" indent="0">
              <a:spcBef>
                <a:spcPts val="0"/>
              </a:spcBef>
              <a:buNone/>
              <a:defRPr/>
            </a:pPr>
            <a:endParaRPr lang="en-US" sz="1800" dirty="0" smtClean="0">
              <a:cs typeface="Arial" panose="020B0604020202020204" pitchFamily="34" charset="0"/>
            </a:endParaRPr>
          </a:p>
          <a:p>
            <a:pPr lvl="1">
              <a:spcBef>
                <a:spcPts val="0"/>
              </a:spcBef>
              <a:buFont typeface="Courier New" panose="02070309020205020404" pitchFamily="49" charset="0"/>
              <a:buChar char="o"/>
              <a:defRPr/>
            </a:pPr>
            <a:r>
              <a:rPr lang="en-US" sz="1800" dirty="0" smtClean="0">
                <a:cs typeface="Arial" panose="020B0604020202020204" pitchFamily="34" charset="0"/>
              </a:rPr>
              <a:t>823NPRR  </a:t>
            </a:r>
            <a:r>
              <a:rPr lang="en-US" sz="1800" dirty="0">
                <a:cs typeface="Arial" panose="020B0604020202020204" pitchFamily="34" charset="0"/>
              </a:rPr>
              <a:t>Amend the Definition of an Affiliate </a:t>
            </a:r>
          </a:p>
          <a:p>
            <a:pPr lvl="1">
              <a:spcBef>
                <a:spcPts val="0"/>
              </a:spcBef>
              <a:buFont typeface="Courier New" panose="02070309020205020404" pitchFamily="49" charset="0"/>
              <a:buChar char="o"/>
              <a:defRPr/>
            </a:pPr>
            <a:r>
              <a:rPr lang="en-US" sz="1800" dirty="0">
                <a:cs typeface="Arial" panose="020B0604020202020204" pitchFamily="34" charset="0"/>
              </a:rPr>
              <a:t>904NPRR Revisions to Real-Time On-Line Reliability Deployment Price Adder for ERCOT-Directed Actions Related to DC Ties</a:t>
            </a:r>
          </a:p>
          <a:p>
            <a:pPr lvl="1">
              <a:spcBef>
                <a:spcPts val="0"/>
              </a:spcBef>
              <a:buFont typeface="Courier New" panose="02070309020205020404" pitchFamily="49" charset="0"/>
              <a:buChar char="o"/>
              <a:defRPr/>
            </a:pPr>
            <a:r>
              <a:rPr lang="en-US" sz="1800" dirty="0">
                <a:cs typeface="Arial" panose="020B0604020202020204" pitchFamily="34" charset="0"/>
              </a:rPr>
              <a:t>931NPRR As Built Hub Average Calculation</a:t>
            </a:r>
          </a:p>
          <a:p>
            <a:pPr lvl="1">
              <a:spcBef>
                <a:spcPts val="0"/>
              </a:spcBef>
              <a:buFont typeface="Courier New" panose="02070309020205020404" pitchFamily="49" charset="0"/>
              <a:buChar char="o"/>
              <a:defRPr/>
            </a:pPr>
            <a:r>
              <a:rPr lang="en-US" sz="1800" dirty="0">
                <a:cs typeface="Arial" panose="020B0604020202020204" pitchFamily="34" charset="0"/>
              </a:rPr>
              <a:t>932NPRR Addition of Load to Existing Load Zone</a:t>
            </a:r>
          </a:p>
          <a:p>
            <a:pPr lvl="1">
              <a:spcBef>
                <a:spcPts val="0"/>
              </a:spcBef>
              <a:buFont typeface="Courier New" panose="02070309020205020404" pitchFamily="49" charset="0"/>
              <a:buChar char="o"/>
              <a:defRPr/>
            </a:pPr>
            <a:r>
              <a:rPr lang="en-US" sz="1800" dirty="0">
                <a:cs typeface="Arial" panose="020B0604020202020204" pitchFamily="34" charset="0"/>
              </a:rPr>
              <a:t>935NPRR Post All Wind and Solar Forecasts</a:t>
            </a:r>
          </a:p>
          <a:p>
            <a:pPr marL="457200" lvl="1" indent="0">
              <a:spcBef>
                <a:spcPts val="0"/>
              </a:spcBef>
              <a:buNone/>
              <a:defRPr/>
            </a:pPr>
            <a:endParaRPr lang="en-US" sz="1800" dirty="0">
              <a:cs typeface="Arial" panose="020B0604020202020204" pitchFamily="34" charset="0"/>
            </a:endParaRPr>
          </a:p>
          <a:p>
            <a:pPr marL="457200" lvl="1" indent="0">
              <a:spcBef>
                <a:spcPts val="0"/>
              </a:spcBef>
              <a:buNone/>
              <a:defRPr/>
            </a:pPr>
            <a:r>
              <a:rPr lang="en-US" sz="1800" dirty="0" smtClean="0">
                <a:cs typeface="Arial" panose="020B0604020202020204" pitchFamily="34" charset="0"/>
              </a:rPr>
              <a:t>All </a:t>
            </a:r>
            <a:r>
              <a:rPr lang="en-US" sz="1800" dirty="0">
                <a:cs typeface="Arial" panose="020B0604020202020204" pitchFamily="34" charset="0"/>
              </a:rPr>
              <a:t>operational without any credit impact</a:t>
            </a:r>
            <a:endParaRPr lang="en-US" sz="1800" dirty="0"/>
          </a:p>
          <a:p>
            <a:pPr marL="914400" lvl="2" indent="0">
              <a:spcBef>
                <a:spcPts val="0"/>
              </a:spcBef>
              <a:buNone/>
              <a:defRPr/>
            </a:pPr>
            <a:endParaRPr lang="en-US" sz="2000"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dirty="0"/>
          </a:p>
        </p:txBody>
      </p:sp>
    </p:spTree>
    <p:extLst>
      <p:ext uri="{BB962C8B-B14F-4D97-AF65-F5344CB8AC3E}">
        <p14:creationId xmlns:p14="http://schemas.microsoft.com/office/powerpoint/2010/main" val="14120811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0396" y="228600"/>
            <a:ext cx="8229600" cy="381000"/>
          </a:xfrm>
        </p:spPr>
        <p:txBody>
          <a:bodyPr>
            <a:normAutofit fontScale="90000"/>
          </a:bodyPr>
          <a:lstStyle/>
          <a:p>
            <a:r>
              <a:rPr lang="en-US" dirty="0" smtClean="0"/>
              <a:t>MCWG </a:t>
            </a:r>
            <a:r>
              <a:rPr lang="en-US" dirty="0" smtClean="0">
                <a:latin typeface="+mn-lt"/>
              </a:rPr>
              <a:t>update</a:t>
            </a:r>
            <a:r>
              <a:rPr lang="en-US" dirty="0" smtClean="0"/>
              <a:t> to WMS</a:t>
            </a:r>
            <a:endParaRPr lang="en-US" dirty="0"/>
          </a:p>
        </p:txBody>
      </p:sp>
      <p:sp>
        <p:nvSpPr>
          <p:cNvPr id="3" name="Content Placeholder 2"/>
          <p:cNvSpPr>
            <a:spLocks noGrp="1"/>
          </p:cNvSpPr>
          <p:nvPr>
            <p:ph idx="1"/>
          </p:nvPr>
        </p:nvSpPr>
        <p:spPr>
          <a:xfrm>
            <a:off x="533400" y="838200"/>
            <a:ext cx="8229600" cy="5562600"/>
          </a:xfrm>
        </p:spPr>
        <p:txBody>
          <a:bodyPr>
            <a:normAutofit lnSpcReduction="10000"/>
          </a:bodyPr>
          <a:lstStyle/>
          <a:p>
            <a:pPr marL="0" indent="0">
              <a:buNone/>
            </a:pPr>
            <a:r>
              <a:rPr lang="en-US" sz="2000" b="1" dirty="0"/>
              <a:t>Review of ERCOT CRR Portfolio </a:t>
            </a:r>
            <a:r>
              <a:rPr lang="en-US" sz="2000" b="1" dirty="0" smtClean="0"/>
              <a:t>Liquidation</a:t>
            </a:r>
          </a:p>
          <a:p>
            <a:pPr marL="0" indent="0">
              <a:buNone/>
            </a:pPr>
            <a:r>
              <a:rPr lang="en-US" sz="1600" b="1" dirty="0" smtClean="0"/>
              <a:t>Straw-man Proposal to change CRR Repossession Process</a:t>
            </a:r>
          </a:p>
          <a:p>
            <a:pPr marL="0" indent="0">
              <a:buNone/>
            </a:pPr>
            <a:endParaRPr lang="en-US" sz="1600" b="1" dirty="0" smtClean="0"/>
          </a:p>
          <a:p>
            <a:pPr>
              <a:spcAft>
                <a:spcPts val="800"/>
              </a:spcAft>
            </a:pPr>
            <a:r>
              <a:rPr lang="en-US" sz="1800" dirty="0"/>
              <a:t>Dollars needing to be paid or charged as a result of the repossessed CRRs in a default should be tracked and eventually flow in settlements to/from the default uplift allocation process </a:t>
            </a:r>
          </a:p>
          <a:p>
            <a:pPr>
              <a:spcAft>
                <a:spcPts val="800"/>
              </a:spcAft>
            </a:pPr>
            <a:r>
              <a:rPr lang="en-US" sz="1800" dirty="0"/>
              <a:t>Simplify as much as possible to reduce implementation </a:t>
            </a:r>
            <a:r>
              <a:rPr lang="en-US" sz="1800" dirty="0" smtClean="0"/>
              <a:t>cost</a:t>
            </a:r>
            <a:endParaRPr lang="en-US" sz="1800" b="1" dirty="0"/>
          </a:p>
          <a:p>
            <a:pPr>
              <a:spcAft>
                <a:spcPts val="800"/>
              </a:spcAft>
            </a:pPr>
            <a:r>
              <a:rPr lang="en-US" sz="1800" dirty="0"/>
              <a:t>Three categories:</a:t>
            </a:r>
          </a:p>
          <a:p>
            <a:pPr marL="800100" lvl="1" indent="-342900">
              <a:spcAft>
                <a:spcPts val="800"/>
              </a:spcAft>
              <a:buFont typeface="+mj-lt"/>
              <a:buAutoNum type="arabicPeriod"/>
            </a:pPr>
            <a:r>
              <a:rPr lang="en-US" sz="1800" dirty="0"/>
              <a:t>CRRs settling during the current month OR the prompt month and the default occurs late in the current month (auction bid window is already closed/ there is not enough time to hold a one-time special auction</a:t>
            </a:r>
            <a:r>
              <a:rPr lang="en-US" sz="1800" dirty="0" smtClean="0"/>
              <a:t>)</a:t>
            </a:r>
          </a:p>
          <a:p>
            <a:pPr lvl="2">
              <a:spcAft>
                <a:spcPts val="800"/>
              </a:spcAft>
            </a:pPr>
            <a:r>
              <a:rPr lang="en-US" sz="1400" dirty="0"/>
              <a:t>If an auction cannot be held due to timing, then ERCOT will create a placeholder CRRAH to accept transfer of defaulted </a:t>
            </a:r>
            <a:r>
              <a:rPr lang="en-US" sz="1400" dirty="0" smtClean="0"/>
              <a:t>CRRs</a:t>
            </a:r>
          </a:p>
          <a:p>
            <a:pPr lvl="2">
              <a:spcAft>
                <a:spcPts val="800"/>
              </a:spcAft>
            </a:pPr>
            <a:r>
              <a:rPr lang="en-US" sz="1400" dirty="0"/>
              <a:t>CRR will continue to exist and ownership would go to a “tracking” </a:t>
            </a:r>
            <a:r>
              <a:rPr lang="en-US" sz="1400" dirty="0" smtClean="0"/>
              <a:t>entity</a:t>
            </a:r>
          </a:p>
          <a:p>
            <a:pPr lvl="2">
              <a:spcAft>
                <a:spcPts val="800"/>
              </a:spcAft>
            </a:pPr>
            <a:r>
              <a:rPr lang="en-US" sz="1400" dirty="0" smtClean="0"/>
              <a:t>If </a:t>
            </a:r>
            <a:r>
              <a:rPr lang="en-US" sz="1400" dirty="0"/>
              <a:t>charge in DAM, </a:t>
            </a:r>
            <a:r>
              <a:rPr lang="en-US" sz="1400" dirty="0" smtClean="0"/>
              <a:t>short pay </a:t>
            </a:r>
            <a:r>
              <a:rPr lang="en-US" sz="1400" dirty="0"/>
              <a:t>for the Operating Day</a:t>
            </a:r>
          </a:p>
          <a:p>
            <a:pPr lvl="2">
              <a:spcAft>
                <a:spcPts val="800"/>
              </a:spcAft>
            </a:pPr>
            <a:r>
              <a:rPr lang="en-US" sz="1400" dirty="0"/>
              <a:t>If payment in DAM, add to defaulted entity </a:t>
            </a:r>
            <a:r>
              <a:rPr lang="en-US" sz="1400" dirty="0" smtClean="0"/>
              <a:t>collateral (Hold the money in collateral default entity then true up, reconcile </a:t>
            </a:r>
            <a:r>
              <a:rPr lang="en-US" sz="1400" dirty="0"/>
              <a:t>everything at the ~180-day default uplift </a:t>
            </a:r>
            <a:r>
              <a:rPr lang="en-US" sz="1400" dirty="0" smtClean="0"/>
              <a:t>settlement)</a:t>
            </a:r>
            <a:endParaRPr lang="en-US" sz="1400" dirty="0"/>
          </a:p>
          <a:p>
            <a:pPr lvl="2">
              <a:spcAft>
                <a:spcPts val="800"/>
              </a:spcAft>
            </a:pPr>
            <a:endParaRPr lang="en-US" sz="1200" dirty="0"/>
          </a:p>
          <a:p>
            <a:pPr lvl="2">
              <a:spcAft>
                <a:spcPts val="800"/>
              </a:spcAft>
            </a:pPr>
            <a:endParaRPr lang="en-US" sz="1200" dirty="0"/>
          </a:p>
          <a:p>
            <a:pPr lvl="2">
              <a:spcAft>
                <a:spcPts val="800"/>
              </a:spcAft>
            </a:pPr>
            <a:endParaRPr lang="en-US" sz="1200" dirty="0"/>
          </a:p>
          <a:p>
            <a:pPr marL="457200" lvl="1" indent="0">
              <a:spcAft>
                <a:spcPts val="800"/>
              </a:spcAft>
              <a:buNone/>
            </a:pPr>
            <a:endParaRPr lang="en-US" sz="1800" dirty="0"/>
          </a:p>
          <a:p>
            <a:endParaRPr lang="en-US" sz="2000"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dirty="0"/>
          </a:p>
        </p:txBody>
      </p:sp>
    </p:spTree>
    <p:extLst>
      <p:ext uri="{BB962C8B-B14F-4D97-AF65-F5344CB8AC3E}">
        <p14:creationId xmlns:p14="http://schemas.microsoft.com/office/powerpoint/2010/main" val="35154921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381000"/>
          </a:xfrm>
        </p:spPr>
        <p:txBody>
          <a:bodyPr>
            <a:normAutofit fontScale="90000"/>
          </a:bodyPr>
          <a:lstStyle/>
          <a:p>
            <a:r>
              <a:rPr lang="en-US" dirty="0" smtClean="0"/>
              <a:t>MCWG </a:t>
            </a:r>
            <a:r>
              <a:rPr lang="en-US" dirty="0" smtClean="0">
                <a:latin typeface="+mn-lt"/>
              </a:rPr>
              <a:t>update</a:t>
            </a:r>
            <a:r>
              <a:rPr lang="en-US" dirty="0" smtClean="0"/>
              <a:t> to WMS</a:t>
            </a:r>
            <a:endParaRPr lang="en-US" dirty="0"/>
          </a:p>
        </p:txBody>
      </p:sp>
      <p:sp>
        <p:nvSpPr>
          <p:cNvPr id="3" name="Content Placeholder 2"/>
          <p:cNvSpPr>
            <a:spLocks noGrp="1"/>
          </p:cNvSpPr>
          <p:nvPr>
            <p:ph idx="1"/>
          </p:nvPr>
        </p:nvSpPr>
        <p:spPr>
          <a:xfrm>
            <a:off x="609600" y="685800"/>
            <a:ext cx="8229600" cy="5670550"/>
          </a:xfrm>
        </p:spPr>
        <p:txBody>
          <a:bodyPr>
            <a:normAutofit fontScale="25000" lnSpcReduction="20000"/>
          </a:bodyPr>
          <a:lstStyle/>
          <a:p>
            <a:pPr marL="0" lvl="1" indent="0">
              <a:spcAft>
                <a:spcPts val="800"/>
              </a:spcAft>
              <a:buNone/>
            </a:pPr>
            <a:r>
              <a:rPr lang="en-US" sz="8000" b="1" dirty="0"/>
              <a:t>Review of ERCOT CRR Portfolio </a:t>
            </a:r>
            <a:r>
              <a:rPr lang="en-US" sz="8000" b="1" dirty="0" smtClean="0"/>
              <a:t>Liquidation – Cont.</a:t>
            </a:r>
            <a:endParaRPr lang="en-US" sz="8000" b="1" dirty="0"/>
          </a:p>
          <a:p>
            <a:pPr marL="0" lvl="1" indent="0">
              <a:spcAft>
                <a:spcPts val="800"/>
              </a:spcAft>
              <a:buNone/>
            </a:pPr>
            <a:r>
              <a:rPr lang="en-US" sz="7200" dirty="0" smtClean="0"/>
              <a:t>2</a:t>
            </a:r>
            <a:r>
              <a:rPr lang="en-US" sz="7200" dirty="0"/>
              <a:t>. Small positively valued portfolios </a:t>
            </a:r>
            <a:endParaRPr lang="en-US" sz="7200" dirty="0" smtClean="0"/>
          </a:p>
          <a:p>
            <a:pPr marL="685800" lvl="2">
              <a:spcAft>
                <a:spcPts val="800"/>
              </a:spcAft>
            </a:pPr>
            <a:r>
              <a:rPr lang="en-US" sz="5600" dirty="0" smtClean="0"/>
              <a:t>Blow a threshold of $X, evaluate based on the most recent </a:t>
            </a:r>
            <a:r>
              <a:rPr lang="en-US" sz="5600" dirty="0"/>
              <a:t>ACP (Auction Clearing Price), </a:t>
            </a:r>
            <a:r>
              <a:rPr lang="en-US" sz="5600" dirty="0" smtClean="0"/>
              <a:t>continue with current one-time auction approach</a:t>
            </a:r>
          </a:p>
          <a:p>
            <a:pPr marL="685800" lvl="2">
              <a:spcAft>
                <a:spcPts val="800"/>
              </a:spcAft>
            </a:pPr>
            <a:r>
              <a:rPr lang="en-US" sz="5600" dirty="0"/>
              <a:t>Finalizes the default quickly for small portfolios</a:t>
            </a:r>
          </a:p>
          <a:p>
            <a:pPr marL="685800" lvl="2">
              <a:spcAft>
                <a:spcPts val="800"/>
              </a:spcAft>
            </a:pPr>
            <a:r>
              <a:rPr lang="en-US" sz="5600" dirty="0"/>
              <a:t>If no bids are received (still only allow positive bids), proceed with liquidation similar to large portfolios</a:t>
            </a:r>
          </a:p>
          <a:p>
            <a:pPr marL="685800" lvl="2">
              <a:spcAft>
                <a:spcPts val="800"/>
              </a:spcAft>
            </a:pPr>
            <a:r>
              <a:rPr lang="en-US" sz="5600" dirty="0"/>
              <a:t>ERCOT discretion to reject? For example, what if only one bid is received and it is 1% of the ACP value</a:t>
            </a:r>
            <a:r>
              <a:rPr lang="en-US" sz="5600" dirty="0" smtClean="0"/>
              <a:t>. Propose to only allow positive bid?</a:t>
            </a:r>
            <a:endParaRPr lang="en-US" sz="5600" dirty="0"/>
          </a:p>
          <a:p>
            <a:pPr marL="0" lvl="1" indent="0">
              <a:spcAft>
                <a:spcPts val="800"/>
              </a:spcAft>
              <a:buNone/>
            </a:pPr>
            <a:r>
              <a:rPr lang="en-US" sz="7200" dirty="0" smtClean="0"/>
              <a:t>3. Negatively </a:t>
            </a:r>
            <a:r>
              <a:rPr lang="en-US" sz="7200" dirty="0"/>
              <a:t>valued portfolios or large positively valued portfolios</a:t>
            </a:r>
          </a:p>
          <a:p>
            <a:pPr marL="685800" lvl="2">
              <a:spcAft>
                <a:spcPts val="800"/>
              </a:spcAft>
            </a:pPr>
            <a:r>
              <a:rPr lang="en-US" sz="5600" dirty="0"/>
              <a:t>Above a threshold of $X, based on mark-to-market value (ACP), or if the one-time auction fails/is rejected, CRR market operator would offer in all the repossessed CRRs on an individual basis at a very low price in the next available auction for that time period until all CRRs are sold.</a:t>
            </a:r>
          </a:p>
          <a:p>
            <a:pPr marL="685800" lvl="2">
              <a:spcAft>
                <a:spcPts val="800"/>
              </a:spcAft>
            </a:pPr>
            <a:r>
              <a:rPr lang="en-US" sz="5600" dirty="0"/>
              <a:t>Could take as much as 6 months, depending </a:t>
            </a:r>
          </a:p>
          <a:p>
            <a:pPr marL="685800" lvl="2">
              <a:spcAft>
                <a:spcPts val="800"/>
              </a:spcAft>
            </a:pPr>
            <a:r>
              <a:rPr lang="en-US" sz="5600" dirty="0"/>
              <a:t>The payment or charge from that auction would track against the default dollars.</a:t>
            </a:r>
          </a:p>
          <a:p>
            <a:pPr marL="685800" lvl="2">
              <a:spcAft>
                <a:spcPts val="800"/>
              </a:spcAft>
            </a:pPr>
            <a:r>
              <a:rPr lang="en-US" sz="5600" dirty="0"/>
              <a:t>Must have an offer price established: -$0.01 for OPT, -$XXX for OBL</a:t>
            </a:r>
          </a:p>
          <a:p>
            <a:pPr marL="685800" lvl="2">
              <a:spcAft>
                <a:spcPts val="800"/>
              </a:spcAft>
            </a:pPr>
            <a:r>
              <a:rPr lang="en-US" sz="5600" dirty="0"/>
              <a:t>In the unlikely case the OBL doesn’t clear, dissolve the capacity</a:t>
            </a:r>
          </a:p>
          <a:p>
            <a:pPr marL="685800" lvl="2">
              <a:spcAft>
                <a:spcPts val="800"/>
              </a:spcAft>
            </a:pPr>
            <a:r>
              <a:rPr lang="en-US" sz="5600" dirty="0"/>
              <a:t>ERCOT has the option to rerun auction with fewer </a:t>
            </a:r>
            <a:r>
              <a:rPr lang="en-US" sz="5600" dirty="0" smtClean="0"/>
              <a:t>offers </a:t>
            </a:r>
            <a:r>
              <a:rPr lang="en-US" sz="5600" dirty="0"/>
              <a:t>or maybe hold some back and wait until next auction</a:t>
            </a:r>
          </a:p>
          <a:p>
            <a:pPr marL="0" indent="0">
              <a:buNone/>
            </a:pPr>
            <a:endParaRPr lang="en-US" sz="1800" b="1" u="sng" dirty="0" smtClean="0"/>
          </a:p>
          <a:p>
            <a:pPr marL="0" indent="0">
              <a:buNone/>
            </a:pPr>
            <a:endParaRPr lang="en-US" sz="1800" b="1" u="sng" dirty="0"/>
          </a:p>
          <a:p>
            <a:pPr marL="0" indent="0">
              <a:buNone/>
            </a:pPr>
            <a:r>
              <a:rPr lang="en-US" sz="5600" b="1" u="sng" dirty="0" smtClean="0"/>
              <a:t>Next </a:t>
            </a:r>
            <a:r>
              <a:rPr lang="en-US" sz="5600" b="1" dirty="0" smtClean="0"/>
              <a:t>Steps:  </a:t>
            </a:r>
            <a:r>
              <a:rPr lang="en-US" sz="5600" dirty="0" smtClean="0"/>
              <a:t>ERCOT </a:t>
            </a:r>
            <a:r>
              <a:rPr lang="en-US" sz="5600" dirty="0" smtClean="0"/>
              <a:t>will draft an NPRR</a:t>
            </a:r>
            <a:endParaRPr lang="en-US" sz="2000"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dirty="0"/>
          </a:p>
        </p:txBody>
      </p:sp>
    </p:spTree>
    <p:extLst>
      <p:ext uri="{BB962C8B-B14F-4D97-AF65-F5344CB8AC3E}">
        <p14:creationId xmlns:p14="http://schemas.microsoft.com/office/powerpoint/2010/main" val="16704693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838200"/>
          </a:xfrm>
        </p:spPr>
        <p:txBody>
          <a:bodyPr/>
          <a:lstStyle/>
          <a:p>
            <a:r>
              <a:rPr lang="en-US" dirty="0" smtClean="0"/>
              <a:t>MCWG </a:t>
            </a:r>
            <a:r>
              <a:rPr lang="en-US" dirty="0" smtClean="0">
                <a:latin typeface="+mn-lt"/>
              </a:rPr>
              <a:t>update</a:t>
            </a:r>
            <a:r>
              <a:rPr lang="en-US" dirty="0" smtClean="0"/>
              <a:t> to WMS</a:t>
            </a:r>
            <a:endParaRPr lang="en-US" dirty="0"/>
          </a:p>
        </p:txBody>
      </p:sp>
      <p:sp>
        <p:nvSpPr>
          <p:cNvPr id="3" name="Content Placeholder 2"/>
          <p:cNvSpPr>
            <a:spLocks noGrp="1"/>
          </p:cNvSpPr>
          <p:nvPr>
            <p:ph idx="1"/>
          </p:nvPr>
        </p:nvSpPr>
        <p:spPr>
          <a:xfrm>
            <a:off x="533400" y="1311275"/>
            <a:ext cx="8229600" cy="4953000"/>
          </a:xfrm>
        </p:spPr>
        <p:txBody>
          <a:bodyPr>
            <a:normAutofit/>
          </a:bodyPr>
          <a:lstStyle/>
          <a:p>
            <a:pPr marL="0" indent="0">
              <a:buNone/>
            </a:pPr>
            <a:r>
              <a:rPr lang="en-US" sz="2600" b="1" dirty="0" smtClean="0"/>
              <a:t>Market Entry Qualifications</a:t>
            </a:r>
            <a:endParaRPr lang="en-US" sz="2600" b="1" dirty="0"/>
          </a:p>
          <a:p>
            <a:pPr marL="0" indent="0">
              <a:buNone/>
            </a:pPr>
            <a:endParaRPr lang="en-US" sz="500" dirty="0"/>
          </a:p>
          <a:p>
            <a:pPr marL="0" indent="0">
              <a:buNone/>
            </a:pPr>
            <a:r>
              <a:rPr lang="en-US" sz="1800" dirty="0"/>
              <a:t>ERCOT legal </a:t>
            </a:r>
            <a:r>
              <a:rPr lang="en-US" sz="1800" dirty="0" smtClean="0"/>
              <a:t>updated the group that:</a:t>
            </a:r>
          </a:p>
          <a:p>
            <a:pPr marL="0" indent="0">
              <a:buNone/>
            </a:pPr>
            <a:endParaRPr lang="en-US" sz="1800" dirty="0"/>
          </a:p>
          <a:p>
            <a:r>
              <a:rPr lang="en-US" sz="1800" dirty="0"/>
              <a:t>T</a:t>
            </a:r>
            <a:r>
              <a:rPr lang="en-US" sz="1800" dirty="0" smtClean="0"/>
              <a:t>hey are currently working to develop a risk matrix with several buckets for market entry qualification</a:t>
            </a:r>
          </a:p>
          <a:p>
            <a:r>
              <a:rPr lang="en-US" sz="1800" dirty="0" smtClean="0"/>
              <a:t>They will look at how other financial markets and ISO conduct their respective market entry qualification</a:t>
            </a:r>
          </a:p>
          <a:p>
            <a:r>
              <a:rPr lang="en-US" sz="1800" dirty="0" smtClean="0"/>
              <a:t>They will also review the PJM recommendation, investigation report for Greenhat default</a:t>
            </a:r>
          </a:p>
          <a:p>
            <a:endParaRPr lang="en-US" sz="1200" dirty="0"/>
          </a:p>
          <a:p>
            <a:pPr marL="0" indent="0">
              <a:buNone/>
            </a:pPr>
            <a:endParaRPr lang="en-US" sz="1600" dirty="0" smtClean="0"/>
          </a:p>
          <a:p>
            <a:pPr marL="0" indent="0">
              <a:buNone/>
            </a:pPr>
            <a:endParaRPr lang="en-US" sz="6400" dirty="0" smtClean="0"/>
          </a:p>
          <a:p>
            <a:pPr marL="0" indent="0">
              <a:buNone/>
            </a:pPr>
            <a:endParaRPr lang="en-US" sz="7200" b="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dirty="0"/>
          </a:p>
        </p:txBody>
      </p:sp>
    </p:spTree>
    <p:extLst>
      <p:ext uri="{BB962C8B-B14F-4D97-AF65-F5344CB8AC3E}">
        <p14:creationId xmlns:p14="http://schemas.microsoft.com/office/powerpoint/2010/main" val="19532147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838200"/>
          </a:xfrm>
        </p:spPr>
        <p:txBody>
          <a:bodyPr/>
          <a:lstStyle/>
          <a:p>
            <a:r>
              <a:rPr lang="en-US" dirty="0" smtClean="0"/>
              <a:t>MCWG </a:t>
            </a:r>
            <a:r>
              <a:rPr lang="en-US" dirty="0" smtClean="0">
                <a:latin typeface="+mn-lt"/>
              </a:rPr>
              <a:t>update</a:t>
            </a:r>
            <a:r>
              <a:rPr lang="en-US" dirty="0" smtClean="0"/>
              <a:t> to WMS</a:t>
            </a:r>
            <a:endParaRPr lang="en-US" dirty="0"/>
          </a:p>
        </p:txBody>
      </p:sp>
      <p:sp>
        <p:nvSpPr>
          <p:cNvPr id="3" name="Content Placeholder 2"/>
          <p:cNvSpPr>
            <a:spLocks noGrp="1"/>
          </p:cNvSpPr>
          <p:nvPr>
            <p:ph idx="1"/>
          </p:nvPr>
        </p:nvSpPr>
        <p:spPr>
          <a:xfrm>
            <a:off x="533400" y="1311275"/>
            <a:ext cx="8229600" cy="4953000"/>
          </a:xfrm>
        </p:spPr>
        <p:txBody>
          <a:bodyPr>
            <a:normAutofit/>
          </a:bodyPr>
          <a:lstStyle/>
          <a:p>
            <a:pPr marL="0" indent="0">
              <a:buNone/>
            </a:pPr>
            <a:r>
              <a:rPr lang="en-US" sz="2000" b="1" dirty="0" smtClean="0"/>
              <a:t>Review Report and Findings on Greenhat Default</a:t>
            </a:r>
            <a:endParaRPr lang="en-US" sz="2000" b="1" dirty="0"/>
          </a:p>
          <a:p>
            <a:pPr marL="0" indent="0">
              <a:buNone/>
            </a:pPr>
            <a:r>
              <a:rPr lang="en-US" sz="1800" dirty="0" smtClean="0"/>
              <a:t>PJM Greenhat consultant recommendation</a:t>
            </a:r>
          </a:p>
          <a:p>
            <a:pPr marL="0" indent="0">
              <a:buNone/>
            </a:pPr>
            <a:endParaRPr lang="en-US" sz="1800" dirty="0" smtClean="0"/>
          </a:p>
          <a:p>
            <a:r>
              <a:rPr lang="en-US" sz="1600" dirty="0"/>
              <a:t>The PJM Greenhat report is 46 pages </a:t>
            </a:r>
            <a:r>
              <a:rPr lang="en-US" sz="1600" dirty="0" smtClean="0"/>
              <a:t>with 5 recommendation pages</a:t>
            </a:r>
          </a:p>
          <a:p>
            <a:r>
              <a:rPr lang="en-US" sz="1600" dirty="0"/>
              <a:t>PJM staff prepared a response largely agreeing to the recommendations made by the independent consultant in May 2019 </a:t>
            </a:r>
            <a:endParaRPr lang="en-US" sz="1600" dirty="0" smtClean="0"/>
          </a:p>
          <a:p>
            <a:r>
              <a:rPr lang="en-US" sz="1600" dirty="0" smtClean="0"/>
              <a:t>Some </a:t>
            </a:r>
            <a:r>
              <a:rPr lang="en-US" sz="1600" dirty="0"/>
              <a:t>recommendations </a:t>
            </a:r>
            <a:r>
              <a:rPr lang="en-US" sz="1600" dirty="0" smtClean="0"/>
              <a:t>in the report is </a:t>
            </a:r>
            <a:r>
              <a:rPr lang="en-US" sz="1600" dirty="0"/>
              <a:t>not applicable to ERCOT or ERCOT has already with a policy in place to take care the </a:t>
            </a:r>
            <a:r>
              <a:rPr lang="en-US" sz="1600" dirty="0" smtClean="0"/>
              <a:t>matter</a:t>
            </a:r>
          </a:p>
          <a:p>
            <a:r>
              <a:rPr lang="en-US" sz="1600" dirty="0" smtClean="0"/>
              <a:t>Focus on the recommendation pages, identify the key areas and propose to the Finance and Audit (F&amp;A) Committee</a:t>
            </a:r>
          </a:p>
          <a:p>
            <a:endParaRPr lang="en-US" sz="1600" dirty="0" smtClean="0"/>
          </a:p>
          <a:p>
            <a:pPr marL="0" indent="0">
              <a:buNone/>
            </a:pPr>
            <a:r>
              <a:rPr lang="en-US" sz="1600" b="1" u="sng" dirty="0" smtClean="0"/>
              <a:t>Next Steps: </a:t>
            </a:r>
            <a:r>
              <a:rPr lang="en-US" sz="1600" dirty="0"/>
              <a:t> </a:t>
            </a:r>
            <a:r>
              <a:rPr lang="en-US" sz="1600" dirty="0" smtClean="0"/>
              <a:t>CWG Chair and ERCOT staff will work on summary of findings and address how ERCOT meets the items brought up in the PJM Greenhat report then circulate the document to group for comment.  Target to have this document available for the group to review in June.</a:t>
            </a:r>
            <a:endParaRPr lang="en-US" sz="1600" dirty="0"/>
          </a:p>
          <a:p>
            <a:endParaRPr lang="en-US" sz="1600" dirty="0"/>
          </a:p>
          <a:p>
            <a:pPr marL="0" indent="0">
              <a:buNone/>
            </a:pPr>
            <a:endParaRPr lang="en-US" sz="1800" dirty="0"/>
          </a:p>
          <a:p>
            <a:pPr marL="0" indent="0">
              <a:buNone/>
            </a:pPr>
            <a:endParaRPr lang="en-US" sz="1800" dirty="0"/>
          </a:p>
          <a:p>
            <a:pPr marL="0" indent="0">
              <a:buNone/>
            </a:pPr>
            <a:endParaRPr lang="en-US" sz="1800" dirty="0" smtClean="0"/>
          </a:p>
          <a:p>
            <a:endParaRPr lang="en-US" sz="1200" dirty="0"/>
          </a:p>
          <a:p>
            <a:pPr marL="0" indent="0">
              <a:buNone/>
            </a:pPr>
            <a:endParaRPr lang="en-US" sz="1600" dirty="0" smtClean="0"/>
          </a:p>
          <a:p>
            <a:pPr marL="0" indent="0">
              <a:buNone/>
            </a:pPr>
            <a:endParaRPr lang="en-US" sz="6400" dirty="0" smtClean="0"/>
          </a:p>
          <a:p>
            <a:pPr marL="0" indent="0">
              <a:buNone/>
            </a:pPr>
            <a:endParaRPr lang="en-US" sz="7200" b="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dirty="0"/>
          </a:p>
        </p:txBody>
      </p:sp>
    </p:spTree>
    <p:extLst>
      <p:ext uri="{BB962C8B-B14F-4D97-AF65-F5344CB8AC3E}">
        <p14:creationId xmlns:p14="http://schemas.microsoft.com/office/powerpoint/2010/main" val="41436594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457200"/>
          </a:xfrm>
        </p:spPr>
        <p:txBody>
          <a:bodyPr>
            <a:normAutofit fontScale="90000"/>
          </a:bodyPr>
          <a:lstStyle/>
          <a:p>
            <a:r>
              <a:rPr lang="en-US" dirty="0" smtClean="0"/>
              <a:t>MCWG </a:t>
            </a:r>
            <a:r>
              <a:rPr lang="en-US" dirty="0" smtClean="0">
                <a:latin typeface="+mn-lt"/>
              </a:rPr>
              <a:t>update</a:t>
            </a:r>
            <a:r>
              <a:rPr lang="en-US" dirty="0" smtClean="0"/>
              <a:t> to WMS</a:t>
            </a:r>
            <a:endParaRPr lang="en-US" dirty="0"/>
          </a:p>
        </p:txBody>
      </p:sp>
      <p:sp>
        <p:nvSpPr>
          <p:cNvPr id="3" name="Content Placeholder 2"/>
          <p:cNvSpPr>
            <a:spLocks noGrp="1"/>
          </p:cNvSpPr>
          <p:nvPr>
            <p:ph idx="1"/>
          </p:nvPr>
        </p:nvSpPr>
        <p:spPr>
          <a:xfrm>
            <a:off x="533400" y="1219200"/>
            <a:ext cx="8229600" cy="5181600"/>
          </a:xfrm>
        </p:spPr>
        <p:txBody>
          <a:bodyPr>
            <a:normAutofit/>
          </a:bodyPr>
          <a:lstStyle/>
          <a:p>
            <a:pPr marL="0" indent="0">
              <a:buNone/>
            </a:pPr>
            <a:r>
              <a:rPr lang="en-US" sz="2400" b="1" dirty="0" smtClean="0"/>
              <a:t>ERCOT Credit Exposure Updates</a:t>
            </a:r>
          </a:p>
          <a:p>
            <a:pPr marL="0" indent="0">
              <a:buNone/>
            </a:pPr>
            <a:endParaRPr lang="en-US" sz="1600" dirty="0"/>
          </a:p>
          <a:p>
            <a:pPr>
              <a:spcAft>
                <a:spcPts val="600"/>
              </a:spcAft>
            </a:pPr>
            <a:r>
              <a:rPr lang="en-US" sz="1600" dirty="0">
                <a:cs typeface="Times New Roman" panose="02020603050405020304" pitchFamily="18" charset="0"/>
              </a:rPr>
              <a:t>Market-wide average TPE increased from $298.5 million to $322.6 million</a:t>
            </a:r>
          </a:p>
          <a:p>
            <a:pPr lvl="1">
              <a:spcAft>
                <a:spcPts val="600"/>
              </a:spcAft>
            </a:pPr>
            <a:r>
              <a:rPr lang="en-US" sz="1600" dirty="0">
                <a:cs typeface="Times New Roman" panose="02020603050405020304" pitchFamily="18" charset="0"/>
              </a:rPr>
              <a:t>The increase in TPE is due to slightly higher Forward Adjustment Factors in April </a:t>
            </a:r>
          </a:p>
          <a:p>
            <a:pPr>
              <a:spcAft>
                <a:spcPts val="600"/>
              </a:spcAft>
            </a:pPr>
            <a:r>
              <a:rPr lang="en-US" sz="1600" dirty="0">
                <a:cs typeface="Times New Roman" panose="02020603050405020304" pitchFamily="18" charset="0"/>
              </a:rPr>
              <a:t>Discretionary Collateral is defined as Secured Collateral in excess of TPE,CRR Locked ACL and DAM Exposure.</a:t>
            </a:r>
          </a:p>
          <a:p>
            <a:pPr lvl="1">
              <a:spcAft>
                <a:spcPts val="600"/>
              </a:spcAft>
            </a:pPr>
            <a:r>
              <a:rPr lang="en-US" sz="1600" dirty="0">
                <a:cs typeface="Times New Roman" panose="02020603050405020304" pitchFamily="18" charset="0"/>
              </a:rPr>
              <a:t>Average Discretionary Collateral decreased from $926.7 million to $796.3 million</a:t>
            </a:r>
          </a:p>
          <a:p>
            <a:pPr lvl="1">
              <a:spcAft>
                <a:spcPts val="600"/>
              </a:spcAft>
            </a:pPr>
            <a:r>
              <a:rPr lang="en-US" sz="1600" dirty="0">
                <a:cs typeface="Times New Roman" panose="02020603050405020304" pitchFamily="18" charset="0"/>
              </a:rPr>
              <a:t>The decrease in Discretionary Collateral is largely due to increase in CRR Locked ACL during April</a:t>
            </a:r>
          </a:p>
          <a:p>
            <a:pPr>
              <a:spcAft>
                <a:spcPts val="600"/>
              </a:spcAft>
            </a:pPr>
            <a:r>
              <a:rPr lang="en-US" sz="1600" dirty="0">
                <a:cs typeface="Times New Roman" panose="02020603050405020304" pitchFamily="18" charset="0"/>
              </a:rPr>
              <a:t>Number of active Counter-Parties increased from 237 to 241</a:t>
            </a:r>
          </a:p>
          <a:p>
            <a:pPr>
              <a:spcAft>
                <a:spcPts val="600"/>
              </a:spcAft>
            </a:pPr>
            <a:r>
              <a:rPr lang="en-US" sz="1600" dirty="0">
                <a:cs typeface="Times New Roman" panose="02020603050405020304" pitchFamily="18" charset="0"/>
              </a:rPr>
              <a:t>No unusual collateral call activity</a:t>
            </a:r>
          </a:p>
          <a:p>
            <a:pPr marL="0" indent="0">
              <a:buNone/>
            </a:pPr>
            <a:endParaRPr lang="en-US" sz="2000" dirty="0"/>
          </a:p>
          <a:p>
            <a:pPr marL="914400" lvl="2" indent="0">
              <a:spcBef>
                <a:spcPts val="0"/>
              </a:spcBef>
              <a:buNone/>
              <a:defRPr/>
            </a:pPr>
            <a:endParaRPr lang="en-US" sz="2000"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dirty="0"/>
          </a:p>
        </p:txBody>
      </p:sp>
    </p:spTree>
    <p:extLst>
      <p:ext uri="{BB962C8B-B14F-4D97-AF65-F5344CB8AC3E}">
        <p14:creationId xmlns:p14="http://schemas.microsoft.com/office/powerpoint/2010/main" val="12183443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dirty="0"/>
              <a:t>MCWG update to WMS</a:t>
            </a:r>
          </a:p>
        </p:txBody>
      </p:sp>
      <p:pic>
        <p:nvPicPr>
          <p:cNvPr id="5" name="Content Placeholder 4"/>
          <p:cNvPicPr>
            <a:picLocks noGrp="1" noChangeAspect="1"/>
          </p:cNvPicPr>
          <p:nvPr>
            <p:ph idx="1"/>
          </p:nvPr>
        </p:nvPicPr>
        <p:blipFill>
          <a:blip r:embed="rId2"/>
          <a:stretch>
            <a:fillRect/>
          </a:stretch>
        </p:blipFill>
        <p:spPr>
          <a:xfrm>
            <a:off x="304800" y="1143001"/>
            <a:ext cx="8305800" cy="4322074"/>
          </a:xfrm>
          <a:prstGeom prst="rect">
            <a:avLst/>
          </a:prstGeom>
        </p:spPr>
      </p:pic>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dirty="0"/>
          </a:p>
        </p:txBody>
      </p:sp>
    </p:spTree>
    <p:extLst>
      <p:ext uri="{BB962C8B-B14F-4D97-AF65-F5344CB8AC3E}">
        <p14:creationId xmlns:p14="http://schemas.microsoft.com/office/powerpoint/2010/main" val="22521395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6843" y="477328"/>
            <a:ext cx="8229600" cy="441325"/>
          </a:xfrm>
        </p:spPr>
        <p:txBody>
          <a:bodyPr>
            <a:normAutofit fontScale="90000"/>
          </a:bodyPr>
          <a:lstStyle/>
          <a:p>
            <a:r>
              <a:rPr lang="en-US" dirty="0" smtClean="0"/>
              <a:t>MCWG </a:t>
            </a:r>
            <a:r>
              <a:rPr lang="en-US" dirty="0" smtClean="0">
                <a:latin typeface="+mn-lt"/>
              </a:rPr>
              <a:t>update</a:t>
            </a:r>
            <a:r>
              <a:rPr lang="en-US" dirty="0" smtClean="0"/>
              <a:t> to WMS</a:t>
            </a:r>
            <a:endParaRPr lang="en-US" dirty="0"/>
          </a:p>
        </p:txBody>
      </p:sp>
      <p:sp>
        <p:nvSpPr>
          <p:cNvPr id="3" name="Content Placeholder 2"/>
          <p:cNvSpPr>
            <a:spLocks noGrp="1"/>
          </p:cNvSpPr>
          <p:nvPr>
            <p:ph idx="1"/>
          </p:nvPr>
        </p:nvSpPr>
        <p:spPr>
          <a:xfrm>
            <a:off x="533400" y="1143000"/>
            <a:ext cx="8229600" cy="5257800"/>
          </a:xfrm>
        </p:spPr>
        <p:txBody>
          <a:bodyPr>
            <a:normAutofit fontScale="47500" lnSpcReduction="20000"/>
          </a:bodyPr>
          <a:lstStyle/>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dirty="0" smtClean="0"/>
          </a:p>
          <a:p>
            <a:pPr marL="0" indent="0">
              <a:buNone/>
            </a:pPr>
            <a:endParaRPr lang="en-US" sz="2400" dirty="0"/>
          </a:p>
          <a:p>
            <a:pPr marL="0" indent="0">
              <a:buNone/>
            </a:pPr>
            <a:endParaRPr lang="en-US" sz="2400" dirty="0" smtClean="0"/>
          </a:p>
          <a:p>
            <a:pPr marL="0" indent="0">
              <a:buNone/>
            </a:pPr>
            <a:endParaRPr lang="en-US" sz="2400" dirty="0"/>
          </a:p>
          <a:p>
            <a:pPr marL="0" indent="0">
              <a:buNone/>
            </a:pPr>
            <a:endParaRPr lang="en-US" sz="3300" dirty="0" smtClean="0"/>
          </a:p>
          <a:p>
            <a:pPr marL="0" indent="0">
              <a:buNone/>
            </a:pPr>
            <a:endParaRPr lang="en-US" sz="3300" dirty="0" smtClean="0"/>
          </a:p>
          <a:p>
            <a:pPr marL="0" indent="0">
              <a:buNone/>
            </a:pPr>
            <a:endParaRPr lang="en-US" sz="3300" dirty="0"/>
          </a:p>
          <a:p>
            <a:pPr marL="0" indent="0">
              <a:buNone/>
            </a:pPr>
            <a:endParaRPr lang="en-US" sz="3300" dirty="0" smtClean="0"/>
          </a:p>
          <a:p>
            <a:pPr marL="0" indent="0">
              <a:buNone/>
            </a:pPr>
            <a:endParaRPr lang="en-US" sz="3300" dirty="0"/>
          </a:p>
          <a:p>
            <a:pPr marL="0" indent="0">
              <a:buNone/>
            </a:pPr>
            <a:endParaRPr lang="en-US" sz="2400" b="1" dirty="0"/>
          </a:p>
          <a:p>
            <a:pPr marL="0" indent="0">
              <a:buNone/>
            </a:pPr>
            <a:r>
              <a:rPr lang="en-US" sz="2400" b="1" dirty="0"/>
              <a:t> </a:t>
            </a:r>
            <a:endParaRPr lang="en-US" sz="2000" dirty="0"/>
          </a:p>
          <a:p>
            <a:pPr marL="914400" lvl="2" indent="0">
              <a:spcBef>
                <a:spcPts val="0"/>
              </a:spcBef>
              <a:buNone/>
              <a:defRPr/>
            </a:pPr>
            <a:endParaRPr lang="en-US" sz="2000"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dirty="0"/>
          </a:p>
        </p:txBody>
      </p:sp>
      <p:pic>
        <p:nvPicPr>
          <p:cNvPr id="6" name="Picture 5"/>
          <p:cNvPicPr>
            <a:picLocks noChangeAspect="1"/>
          </p:cNvPicPr>
          <p:nvPr/>
        </p:nvPicPr>
        <p:blipFill>
          <a:blip r:embed="rId2"/>
          <a:stretch>
            <a:fillRect/>
          </a:stretch>
        </p:blipFill>
        <p:spPr>
          <a:xfrm>
            <a:off x="456843" y="1371600"/>
            <a:ext cx="8230313" cy="3962400"/>
          </a:xfrm>
          <a:prstGeom prst="rect">
            <a:avLst/>
          </a:prstGeom>
        </p:spPr>
      </p:pic>
    </p:spTree>
    <p:extLst>
      <p:ext uri="{BB962C8B-B14F-4D97-AF65-F5344CB8AC3E}">
        <p14:creationId xmlns:p14="http://schemas.microsoft.com/office/powerpoint/2010/main" val="51270110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7729</TotalTime>
  <Words>994</Words>
  <Application>Microsoft Office PowerPoint</Application>
  <PresentationFormat>On-screen Show (4:3)</PresentationFormat>
  <Paragraphs>284</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Market Credit Working Group update to the Wholesale Market Subcommittee</vt:lpstr>
      <vt:lpstr>MCWG update to WMS</vt:lpstr>
      <vt:lpstr>MCWG update to WMS</vt:lpstr>
      <vt:lpstr>MCWG update to WMS</vt:lpstr>
      <vt:lpstr>MCWG update to WMS</vt:lpstr>
      <vt:lpstr>MCWG update to WMS</vt:lpstr>
      <vt:lpstr>MCWG update to WMS</vt:lpstr>
      <vt:lpstr>MCWG update to WMS</vt:lpstr>
      <vt:lpstr>MCWG update to WMS</vt:lpstr>
      <vt:lpstr>MCWG update to WMS</vt:lpstr>
      <vt:lpstr>MCWG update to WMS</vt:lpstr>
      <vt:lpstr>MCWG update to WMS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Market Credit Working Group update to the Wholesale Market Subcommittee</dc:title>
  <dc:creator>Barnes, Bill</dc:creator>
  <cp:lastModifiedBy>Bill Barnes (NRG)</cp:lastModifiedBy>
  <cp:revision>277</cp:revision>
  <dcterms:created xsi:type="dcterms:W3CDTF">2006-08-16T00:00:00Z</dcterms:created>
  <dcterms:modified xsi:type="dcterms:W3CDTF">2019-05-29T21:50:00Z</dcterms:modified>
</cp:coreProperties>
</file>