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114D0-AEC7-438A-8D27-35F2BC1E02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D00189-BDE3-45F5-A667-3C1418BAED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83CE2-6E45-4945-B0B1-E4D243CB8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13E1C-3025-4703-A818-D522DFD6066C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4D001D-C6B6-4387-89BC-94FF1E16E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C7086-75FC-496D-988A-F64DE74D9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A07F-B1BE-4891-BA9E-B510562D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880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4ED89-75F6-4204-B3DD-3BA512900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A1BF47-B7E7-4D64-B29A-5883981372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A9B9C-6925-421B-A552-8026F8CA3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13E1C-3025-4703-A818-D522DFD6066C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FFC2D-674C-4156-A92B-00AA58CB3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13CE9-41F0-4F6D-950D-2058374C0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A07F-B1BE-4891-BA9E-B510562D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527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E668AD-001F-4774-9130-FA17D17C9E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DBBFED-51B3-47A7-AC5E-F8D7936A02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2722B6-8881-454C-948E-BC333384F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13E1C-3025-4703-A818-D522DFD6066C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E59F7C-BDEC-4F1E-982C-9F45C6FC7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ECB1BC-C2F7-40D8-8F74-69AE22666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A07F-B1BE-4891-BA9E-B510562D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52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C2C8D-FAF1-41AD-AD8A-73130F536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81FB8-5A40-4A23-87EB-AD5C29058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760D98-EF89-4BBB-874E-F41C1D2DD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13E1C-3025-4703-A818-D522DFD6066C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18421-9408-4CAC-8B6C-BAD79532B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B2254-0603-4F27-B398-266F6F905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A07F-B1BE-4891-BA9E-B510562D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360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9DD9D-E310-4470-9474-F24915ABC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145D6-0246-4C08-B2ED-C0E623943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1A07F-CC29-4093-9AF6-4E8BA29E1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13E1C-3025-4703-A818-D522DFD6066C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F168C-57BF-4507-9157-52043F276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10909-3156-488F-B8DF-EE4C4E536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A07F-B1BE-4891-BA9E-B510562D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110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F5445-873A-4E0F-9BD0-1701033F5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7FD61-6AA7-49FE-AEC7-FEC87B54E1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EFB229-29DB-47AC-A153-C5E7D8AA23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B75A3B-21D2-4823-8FBD-FCF643942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13E1C-3025-4703-A818-D522DFD6066C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C50CD7-99DC-4363-977B-7B9D9E055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1ADFB3-90F9-4843-B286-F4CC2D886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A07F-B1BE-4891-BA9E-B510562D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16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DFFDB-C727-47B7-884A-04B0B488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364DD7-B9F7-43A1-A846-08AD7CA0A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AAF467-8F01-48D2-9621-52A41BCA32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2B8D16-B0FC-422D-888C-32AB7C372F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5A83C-BC7F-4B40-ACA5-B268936EF5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ED4DFA-DE23-4557-9B3F-B4B24695B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13E1C-3025-4703-A818-D522DFD6066C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EFFD5B-C0AD-4F47-9177-0A502AB59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8FACD5-D688-4D0D-B505-CFBA9D833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A07F-B1BE-4891-BA9E-B510562D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DBA05-AC6E-4D28-88BF-614FE5284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9F8972-9E51-45C0-B28E-3DF32F5E6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13E1C-3025-4703-A818-D522DFD6066C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293C2B-9D94-4ABC-B898-28AFB6210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5D6678-0C2D-476A-A1E3-0A4B72D43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A07F-B1BE-4891-BA9E-B510562D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677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7F00E7-4739-4FE9-A9EC-FE5D6CC47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13E1C-3025-4703-A818-D522DFD6066C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B8475A-3D24-46DF-A2E1-3680E131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7CC565-7939-45A2-88E7-9F835A87B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A07F-B1BE-4891-BA9E-B510562D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177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A3E46-58CA-4A90-9FAA-EF61ED73A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8DAAB-0FEC-49B5-B3F7-7145E055C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CDFDF2-7A59-4C0E-AE1E-D5D0E7521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5C294F-60DD-4B67-A13D-D6600F87D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13E1C-3025-4703-A818-D522DFD6066C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21F553-AE7B-4482-A84D-843BC765F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546B3F-30A1-47EA-AABF-CAF65B997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A07F-B1BE-4891-BA9E-B510562D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979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2FB1E-C428-434C-B6CA-F9CAEE69B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F44FBA-5D50-4CC3-8EF2-189BA7E13D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3570FD-91DA-4B4A-8DE7-644C2B7A4F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C738DA-3C39-4C9B-89B4-55A8FDDF7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13E1C-3025-4703-A818-D522DFD6066C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DE662E-E935-4035-9007-20A194428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139716-CAE0-4D5F-AFEE-156A78F3C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A07F-B1BE-4891-BA9E-B510562D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61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7F6649-33B6-4BF7-B0DF-67A167C3B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C889F9-D7DA-4BAF-A720-13C0AA0D7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40CC10-9C19-43E6-8B2B-8271725CBB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13E1C-3025-4703-A818-D522DFD6066C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06C9D-DB16-4745-B606-DBBAE9BC47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3CA32-DD55-4067-9293-42EB569EB2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DA07F-B1BE-4891-BA9E-B510562DC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944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mktrules/issues/NPRR917#background" TargetMode="External"/><Relationship Id="rId2" Type="http://schemas.openxmlformats.org/officeDocument/2006/relationships/hyperlink" Target="http://www.ercot.com/mktrules/issues/NPRR912#backgroun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mktrules/issues/NPRR917#background" TargetMode="External"/><Relationship Id="rId2" Type="http://schemas.openxmlformats.org/officeDocument/2006/relationships/hyperlink" Target="http://www.ercot.com/mktrules/issues/NPRR912#backgroun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731B7-A3E9-4666-8AFB-CCFD869B71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Congestion Management Working Group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1CD380-32B2-4E24-8B64-F211BDAA45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b="1" dirty="0"/>
              <a:t>May 6, 2019 Meeting </a:t>
            </a:r>
          </a:p>
          <a:p>
            <a:endParaRPr lang="en-US" b="1" dirty="0"/>
          </a:p>
          <a:p>
            <a:r>
              <a:rPr lang="en-US" b="1" dirty="0"/>
              <a:t>Sandy Morris</a:t>
            </a:r>
          </a:p>
        </p:txBody>
      </p:sp>
    </p:spTree>
    <p:extLst>
      <p:ext uri="{BB962C8B-B14F-4D97-AF65-F5344CB8AC3E}">
        <p14:creationId xmlns:p14="http://schemas.microsoft.com/office/powerpoint/2010/main" val="1326007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83FB6-7430-476A-9804-3C51257A4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May 6, 2019 CMWG Meeting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C084A-7613-4F86-9838-AB9FDFD00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4563"/>
            <a:ext cx="10515600" cy="5038311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Review of Commercial Impacts of DC Tie Curtailments</a:t>
            </a:r>
          </a:p>
          <a:p>
            <a:r>
              <a:rPr lang="en-US" dirty="0"/>
              <a:t>Southern Cross Directive 7</a:t>
            </a:r>
          </a:p>
          <a:p>
            <a:pPr lvl="1"/>
            <a:r>
              <a:rPr lang="en-US" dirty="0"/>
              <a:t>Treatment of DC Tie Load as other load</a:t>
            </a:r>
          </a:p>
          <a:p>
            <a:r>
              <a:rPr lang="en-US" dirty="0"/>
              <a:t>Transmission Outage Extension and Timing</a:t>
            </a:r>
          </a:p>
          <a:p>
            <a:pPr lvl="1"/>
            <a:r>
              <a:rPr lang="en-US" dirty="0"/>
              <a:t>SPP metrics</a:t>
            </a:r>
          </a:p>
          <a:p>
            <a:pPr lvl="1"/>
            <a:r>
              <a:rPr lang="en-US" dirty="0"/>
              <a:t>Educational effort for TDSPs</a:t>
            </a:r>
          </a:p>
          <a:p>
            <a:pPr lvl="1"/>
            <a:r>
              <a:rPr lang="en-US" dirty="0"/>
              <a:t>HITE list criteria</a:t>
            </a:r>
          </a:p>
          <a:p>
            <a:r>
              <a:rPr lang="en-US" dirty="0"/>
              <a:t>Improvements to Irresolvable Constraint Process</a:t>
            </a:r>
          </a:p>
          <a:p>
            <a:pPr lvl="1"/>
            <a:r>
              <a:rPr lang="en-US" dirty="0"/>
              <a:t>Draft OBDRR</a:t>
            </a:r>
          </a:p>
          <a:p>
            <a:r>
              <a:rPr lang="en-US" dirty="0"/>
              <a:t>Understanding the calculation of net margins on irresolvable constraints</a:t>
            </a:r>
          </a:p>
          <a:p>
            <a:r>
              <a:rPr lang="en-US" dirty="0"/>
              <a:t>CMWG review without delay the compensation mechanism and market impacts of switching of SWGR for local issues. (follow up to </a:t>
            </a:r>
            <a:r>
              <a:rPr lang="en-US" u="sng" dirty="0">
                <a:hlinkClick r:id="rId2"/>
              </a:rPr>
              <a:t>NPRR912</a:t>
            </a:r>
            <a:r>
              <a:rPr lang="en-US" dirty="0"/>
              <a:t>, Settlement of Switchable Generation Resources (SWGRs) Instructed to Switch to ERCOT)</a:t>
            </a:r>
          </a:p>
          <a:p>
            <a:r>
              <a:rPr lang="en-US" dirty="0"/>
              <a:t>Review CRR value impacts and hedging (follow up to Review </a:t>
            </a:r>
            <a:r>
              <a:rPr lang="en-US" u="sng" dirty="0">
                <a:hlinkClick r:id="rId3"/>
              </a:rPr>
              <a:t>NPRR917</a:t>
            </a:r>
            <a:r>
              <a:rPr lang="en-US" dirty="0"/>
              <a:t>, Nodal Pricing for Settlement Only Distribution Generators (SODGs) and Settlement Only Transmission Generators (SOTGs))</a:t>
            </a:r>
          </a:p>
          <a:p>
            <a:r>
              <a:rPr lang="en-US" dirty="0"/>
              <a:t>New Hub Proposals</a:t>
            </a:r>
          </a:p>
          <a:p>
            <a:r>
              <a:rPr lang="en-US" dirty="0"/>
              <a:t>CRR Portfolio Disposal Discussion</a:t>
            </a:r>
          </a:p>
          <a:p>
            <a:r>
              <a:rPr lang="en-US" dirty="0"/>
              <a:t>MVA flows and limits transparency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618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0BCD3-AE18-4A4F-B67B-8FB239D37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May 6, 2019 CMWG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F25C8-49C5-444E-9760-452DE2E69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0748"/>
            <a:ext cx="10515600" cy="534725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Review of Commercial Impacts of DC Tie Curtailments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Congestion issues will be presented monthly at CMWG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Future agenda item – Local Impacts of deployments</a:t>
            </a:r>
          </a:p>
          <a:p>
            <a:r>
              <a:rPr lang="en-US" dirty="0"/>
              <a:t>Southern Cross Directive 7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Please review SCD7 and provide ERCOT with feedback for PUC filing</a:t>
            </a:r>
          </a:p>
          <a:p>
            <a:pPr lvl="1"/>
            <a:r>
              <a:rPr lang="en-US" dirty="0"/>
              <a:t>Treatment of DC Tie Load as other load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Discussion on what is “native load”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Waiting on proposals to be brought back to CMWG</a:t>
            </a:r>
          </a:p>
          <a:p>
            <a:r>
              <a:rPr lang="en-US" dirty="0"/>
              <a:t>Transmission Outage Extension and Timing</a:t>
            </a:r>
          </a:p>
          <a:p>
            <a:pPr lvl="1"/>
            <a:r>
              <a:rPr lang="en-US" dirty="0"/>
              <a:t>SPP metrics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Reviewed what SPP used to provide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Chad Thompson followed up with ERCOT reporting that already exists</a:t>
            </a:r>
          </a:p>
          <a:p>
            <a:pPr lvl="1"/>
            <a:r>
              <a:rPr lang="en-US" dirty="0"/>
              <a:t>Educational effort for TDSPs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TDSP training in the making – will add economic impacts of outages to training</a:t>
            </a:r>
          </a:p>
          <a:p>
            <a:pPr lvl="1"/>
            <a:r>
              <a:rPr lang="en-US" dirty="0"/>
              <a:t>HITE list criteria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Market Participant offered to bring new list – has since decided not to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909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AD67C-FFE3-4A73-92FA-30D15C51B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May 6, 2019 CMWG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9765F-5866-472B-8D0F-24810CF76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7010"/>
            <a:ext cx="10515600" cy="559241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Improvements to Irresolvable Constraint Process</a:t>
            </a:r>
          </a:p>
          <a:p>
            <a:pPr lvl="1"/>
            <a:r>
              <a:rPr lang="en-US" dirty="0"/>
              <a:t>Draft OBDRR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Draft OBDRR presented, mixed reactions to the draft</a:t>
            </a:r>
          </a:p>
          <a:p>
            <a:r>
              <a:rPr lang="en-US" dirty="0"/>
              <a:t>Understanding the calculation of net margins on irresolvable constraints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Presentation for clarification by ERCOT – not back on the agenda</a:t>
            </a:r>
          </a:p>
          <a:p>
            <a:r>
              <a:rPr lang="en-US" dirty="0"/>
              <a:t>CMWG review without delay the compensation mechanism and market impacts of switching of SWGR for local issues. (follow up to </a:t>
            </a:r>
            <a:r>
              <a:rPr lang="en-US" u="sng" dirty="0">
                <a:hlinkClick r:id="rId2"/>
              </a:rPr>
              <a:t>NPRR912</a:t>
            </a:r>
            <a:r>
              <a:rPr lang="en-US" dirty="0"/>
              <a:t>, Settlement of Switchable Generation Resources (SWGRs) Instructed to Switch to ERCOT)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CMWG will take up again when proposal made by affected parties.</a:t>
            </a:r>
          </a:p>
          <a:p>
            <a:r>
              <a:rPr lang="en-US" dirty="0"/>
              <a:t>Review CRR value impacts and hedging (follow up to Review </a:t>
            </a:r>
            <a:r>
              <a:rPr lang="en-US" u="sng" dirty="0">
                <a:hlinkClick r:id="rId3"/>
              </a:rPr>
              <a:t>NPRR917</a:t>
            </a:r>
            <a:r>
              <a:rPr lang="en-US" dirty="0"/>
              <a:t>, Nodal Pricing for Settlement Only Distribution Generators (SODGs) and Settlement Only Transmission Generators (SOTGs))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Discussion on the meaning of the assignment.  Issues not necessarily because of NPRR917.  Some issues include ability for SODGs/SOTGs to hedge, and what happens if these resources are portable and can move.  Greer to bring back proposal.</a:t>
            </a:r>
          </a:p>
        </p:txBody>
      </p:sp>
    </p:spTree>
    <p:extLst>
      <p:ext uri="{BB962C8B-B14F-4D97-AF65-F5344CB8AC3E}">
        <p14:creationId xmlns:p14="http://schemas.microsoft.com/office/powerpoint/2010/main" val="1960557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641D7-6C51-4541-82FF-F4CEBE365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/>
              <a:t>May 6, 2019 CMWG Meeting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B2CB7-29BB-42E7-B4F4-8A97BA0E1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New Hub Proposals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Proposed Hub for Valley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Draft NPRR reviewed – it has been filed now</a:t>
            </a:r>
          </a:p>
          <a:p>
            <a:r>
              <a:rPr lang="en-US" dirty="0"/>
              <a:t>CRR Portfolio Disposal Discussion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Reviewed issues discussed at MCWG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Topic will remain at MCWG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ERCOT NPRR in development</a:t>
            </a:r>
          </a:p>
          <a:p>
            <a:r>
              <a:rPr lang="en-US" dirty="0"/>
              <a:t>MVA flows and limits transparency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ERCOT indicated comfort with this moving forward</a:t>
            </a:r>
          </a:p>
          <a:p>
            <a:pPr lvl="1"/>
            <a:endParaRPr lang="en-US" dirty="0"/>
          </a:p>
          <a:p>
            <a:pPr lvl="1"/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770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1654</TotalTime>
  <Words>333</Words>
  <Application>Microsoft Office PowerPoint</Application>
  <PresentationFormat>Widescreen</PresentationFormat>
  <Paragraphs>57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Congestion Management Working Group Update</vt:lpstr>
      <vt:lpstr>May 6, 2019 CMWG Meeting</vt:lpstr>
      <vt:lpstr>May 6, 2019 CMWG Meeting</vt:lpstr>
      <vt:lpstr>May 6, 2019 CMWG Meeting</vt:lpstr>
      <vt:lpstr>May 6, 2019 CMWG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 Update</dc:title>
  <dc:creator>Morris, Sandra</dc:creator>
  <cp:lastModifiedBy>Morris, Sandra</cp:lastModifiedBy>
  <cp:revision>7</cp:revision>
  <dcterms:created xsi:type="dcterms:W3CDTF">2019-04-01T20:01:37Z</dcterms:created>
  <dcterms:modified xsi:type="dcterms:W3CDTF">2019-05-29T21:40:19Z</dcterms:modified>
</cp:coreProperties>
</file>