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14D0-AEC7-438A-8D27-35F2BC1E0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00189-BDE3-45F5-A667-3C1418BAE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83CE2-6E45-4945-B0B1-E4D243CB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001D-C6B6-4387-89BC-94FF1E16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C7086-75FC-496D-988A-F64DE74D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ED89-75F6-4204-B3DD-3BA51290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1BF47-B7E7-4D64-B29A-588398137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A9B9C-6925-421B-A552-8026F8CA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FFC2D-674C-4156-A92B-00AA58CB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3CE9-41F0-4F6D-950D-2058374C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2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668AD-001F-4774-9130-FA17D17C9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BBFED-51B3-47A7-AC5E-F8D7936A0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722B6-8881-454C-948E-BC333384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59F7C-BDEC-4F1E-982C-9F45C6FC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CB1BC-C2F7-40D8-8F74-69AE2266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2C8D-FAF1-41AD-AD8A-73130F53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81FB8-5A40-4A23-87EB-AD5C2905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60D98-EF89-4BBB-874E-F41C1D2D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18421-9408-4CAC-8B6C-BAD79532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2254-0603-4F27-B398-266F6F90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DD9D-E310-4470-9474-F24915AB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145D6-0246-4C08-B2ED-C0E62394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A07F-CC29-4093-9AF6-4E8BA29E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168C-57BF-4507-9157-52043F27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0909-3156-488F-B8DF-EE4C4E53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5445-873A-4E0F-9BD0-1701033F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FD61-6AA7-49FE-AEC7-FEC87B54E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FB229-29DB-47AC-A153-C5E7D8AA2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75A3B-21D2-4823-8FBD-FCF64394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50CD7-99DC-4363-977B-7B9D9E05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ADFB3-90F9-4843-B286-F4CC2D88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FFDB-C727-47B7-884A-04B0B488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64DD7-B9F7-43A1-A846-08AD7CA0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AF467-8F01-48D2-9621-52A41BCA3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B8D16-B0FC-422D-888C-32AB7C372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5A83C-BC7F-4B40-ACA5-B268936EF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D4DFA-DE23-4557-9B3F-B4B24695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FFD5B-C0AD-4F47-9177-0A502AB5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FACD5-D688-4D0D-B505-CFBA9D83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BA05-AC6E-4D28-88BF-614FE528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F8972-9E51-45C0-B28E-3DF32F5E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93C2B-9D94-4ABC-B898-28AFB621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D6678-0C2D-476A-A1E3-0A4B72D4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F00E7-4739-4FE9-A9EC-FE5D6CC4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8475A-3D24-46DF-A2E1-3680E13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CC565-7939-45A2-88E7-9F835A87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3E46-58CA-4A90-9FAA-EF61ED73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DAAB-0FEC-49B5-B3F7-7145E055C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DFDF2-7A59-4C0E-AE1E-D5D0E7521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C294F-60DD-4B67-A13D-D6600F87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1F553-AE7B-4482-A84D-843BC765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46B3F-30A1-47EA-AABF-CAF65B99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7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FB1E-C428-434C-B6CA-F9CAEE69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F44FBA-5D50-4CC3-8EF2-189BA7E13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570FD-91DA-4B4A-8DE7-644C2B7A4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738DA-3C39-4C9B-89B4-55A8FDDF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E662E-E935-4035-9007-20A19442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9716-CAE0-4D5F-AFEE-156A78F3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F6649-33B6-4BF7-B0DF-67A167C3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889F9-D7DA-4BAF-A720-13C0AA0D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0CC10-9C19-43E6-8B2B-8271725CB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13E1C-3025-4703-A818-D522DFD6066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6C9D-DB16-4745-B606-DBBAE9BC4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CA32-DD55-4067-9293-42EB569EB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4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17#background" TargetMode="External"/><Relationship Id="rId2" Type="http://schemas.openxmlformats.org/officeDocument/2006/relationships/hyperlink" Target="http://www.ercot.com/mktrules/issues/NPRR912#backgrou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17#background" TargetMode="External"/><Relationship Id="rId2" Type="http://schemas.openxmlformats.org/officeDocument/2006/relationships/hyperlink" Target="http://www.ercot.com/mktrules/issues/NPRR912#backgrou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31B7-A3E9-4666-8AFB-CCFD869B7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Congestion Management Working Group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CD380-32B2-4E24-8B64-F211BDAA4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May 6, 2019 Meeting </a:t>
            </a:r>
          </a:p>
          <a:p>
            <a:endParaRPr lang="en-US" b="1" dirty="0"/>
          </a:p>
          <a:p>
            <a:r>
              <a:rPr lang="en-US" b="1" dirty="0"/>
              <a:t>Sandy Morris</a:t>
            </a:r>
          </a:p>
        </p:txBody>
      </p:sp>
    </p:spTree>
    <p:extLst>
      <p:ext uri="{BB962C8B-B14F-4D97-AF65-F5344CB8AC3E}">
        <p14:creationId xmlns:p14="http://schemas.microsoft.com/office/powerpoint/2010/main" val="13260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3FB6-7430-476A-9804-3C51257A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May 6, 2019 CMWG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084A-7613-4F86-9838-AB9FDFD00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563"/>
            <a:ext cx="10515600" cy="503831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Review of Commercial Impacts of DC Tie Curtailments</a:t>
            </a:r>
          </a:p>
          <a:p>
            <a:r>
              <a:rPr lang="en-US" dirty="0"/>
              <a:t>Southern Cross Directive 7</a:t>
            </a:r>
          </a:p>
          <a:p>
            <a:pPr lvl="1"/>
            <a:r>
              <a:rPr lang="en-US" dirty="0"/>
              <a:t>Treatment of DC Tie Load as other load</a:t>
            </a:r>
          </a:p>
          <a:p>
            <a:r>
              <a:rPr lang="en-US" dirty="0"/>
              <a:t>Transmission Outage Extension and Timing</a:t>
            </a:r>
          </a:p>
          <a:p>
            <a:pPr lvl="1"/>
            <a:r>
              <a:rPr lang="en-US" dirty="0"/>
              <a:t>SPP metrics</a:t>
            </a:r>
          </a:p>
          <a:p>
            <a:pPr lvl="1"/>
            <a:r>
              <a:rPr lang="en-US" dirty="0"/>
              <a:t>Educational effort for TDSPs</a:t>
            </a:r>
          </a:p>
          <a:p>
            <a:pPr lvl="1"/>
            <a:r>
              <a:rPr lang="en-US" dirty="0"/>
              <a:t>HITE list criteria</a:t>
            </a:r>
          </a:p>
          <a:p>
            <a:r>
              <a:rPr lang="en-US" dirty="0"/>
              <a:t>Improvements to Irresolvable Constraint Process</a:t>
            </a:r>
          </a:p>
          <a:p>
            <a:pPr lvl="1"/>
            <a:r>
              <a:rPr lang="en-US" dirty="0"/>
              <a:t>Draft OBDRR</a:t>
            </a:r>
          </a:p>
          <a:p>
            <a:r>
              <a:rPr lang="en-US" dirty="0"/>
              <a:t>Understanding the calculation of net margins on irresolvable constraints</a:t>
            </a:r>
          </a:p>
          <a:p>
            <a:r>
              <a:rPr lang="en-US" dirty="0"/>
              <a:t>CMWG review without delay the compensation mechanism and market impacts of switching of SWGR for local issues. (follow up to </a:t>
            </a:r>
            <a:r>
              <a:rPr lang="en-US" u="sng" dirty="0">
                <a:hlinkClick r:id="rId2"/>
              </a:rPr>
              <a:t>NPRR912</a:t>
            </a:r>
            <a:r>
              <a:rPr lang="en-US" dirty="0"/>
              <a:t>, Settlement of Switchable Generation Resources (SWGRs) Instructed to Switch to ERCOT)</a:t>
            </a:r>
          </a:p>
          <a:p>
            <a:r>
              <a:rPr lang="en-US" dirty="0"/>
              <a:t>Review CRR value impacts and hedging (follow up to Review </a:t>
            </a:r>
            <a:r>
              <a:rPr lang="en-US" u="sng" dirty="0">
                <a:hlinkClick r:id="rId3"/>
              </a:rPr>
              <a:t>NPRR917</a:t>
            </a:r>
            <a:r>
              <a:rPr lang="en-US" dirty="0"/>
              <a:t>, Nodal Pricing for Settlement Only Distribution Generators (SODGs) and Settlement Only Transmission Generators (SOTGs))</a:t>
            </a:r>
          </a:p>
          <a:p>
            <a:r>
              <a:rPr lang="en-US" dirty="0"/>
              <a:t>New Hub Proposals</a:t>
            </a:r>
          </a:p>
          <a:p>
            <a:r>
              <a:rPr lang="en-US" dirty="0"/>
              <a:t>CRR Portfolio Disposal Discussion</a:t>
            </a:r>
          </a:p>
          <a:p>
            <a:r>
              <a:rPr lang="en-US" dirty="0"/>
              <a:t>MVA flows and limits transparency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1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BCD3-AE18-4A4F-B67B-8FB239D3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May 6, 2019 CMWG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25C8-49C5-444E-9760-452DE2E6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3472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Review of Commercial Impacts of DC Tie Curtailments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Congestion issues will be presented monthly at CMWG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Future agenda item – Local Impacts of deployments</a:t>
            </a:r>
          </a:p>
          <a:p>
            <a:r>
              <a:rPr lang="en-US" dirty="0"/>
              <a:t>Southern Cross Directive 7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Please review SCD7 and provide ERCOT with feedback for PUC filing</a:t>
            </a:r>
          </a:p>
          <a:p>
            <a:pPr lvl="1"/>
            <a:r>
              <a:rPr lang="en-US" dirty="0"/>
              <a:t>Treatment of DC Tie Load as other load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Discussion on what is “native load”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Waiting on proposals to be brought back to CMWG</a:t>
            </a:r>
          </a:p>
          <a:p>
            <a:r>
              <a:rPr lang="en-US" dirty="0"/>
              <a:t>Transmission Outage Extension and Timing</a:t>
            </a:r>
          </a:p>
          <a:p>
            <a:pPr lvl="1"/>
            <a:r>
              <a:rPr lang="en-US" dirty="0"/>
              <a:t>SPP metrics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Reviewed what SPP used to provide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Chad Thompson followed up with ERCOT reporting that already exists</a:t>
            </a:r>
          </a:p>
          <a:p>
            <a:pPr lvl="1"/>
            <a:r>
              <a:rPr lang="en-US" dirty="0"/>
              <a:t>Educational effort for TDSPs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TDSP training in the making – will add economic impacts of outages to training</a:t>
            </a:r>
          </a:p>
          <a:p>
            <a:pPr lvl="1"/>
            <a:r>
              <a:rPr lang="en-US" dirty="0"/>
              <a:t>HITE list criteria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Market Participant offered to bring new list – has since decided not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0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D67C-FFE3-4A73-92FA-30D15C51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May 6, 2019 CMWG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9765F-5866-472B-8D0F-24810CF76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10"/>
            <a:ext cx="10515600" cy="5592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Improvements to Irresolvable Constraint Process</a:t>
            </a:r>
          </a:p>
          <a:p>
            <a:pPr lvl="1"/>
            <a:r>
              <a:rPr lang="en-US" dirty="0"/>
              <a:t>Draft OBDRR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Draft OBDRR presented, mixed reactions to the draft</a:t>
            </a:r>
          </a:p>
          <a:p>
            <a:r>
              <a:rPr lang="en-US" dirty="0"/>
              <a:t>Understanding the calculation of net margins on irresolvable constraints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Presentation for clarification by ERCOT – not back on the agenda</a:t>
            </a:r>
          </a:p>
          <a:p>
            <a:r>
              <a:rPr lang="en-US" dirty="0"/>
              <a:t>CMWG review without delay the compensation mechanism and market impacts of switching of SWGR for local issues. (follow up to </a:t>
            </a:r>
            <a:r>
              <a:rPr lang="en-US" u="sng" dirty="0">
                <a:hlinkClick r:id="rId2"/>
              </a:rPr>
              <a:t>NPRR912</a:t>
            </a:r>
            <a:r>
              <a:rPr lang="en-US" dirty="0"/>
              <a:t>, Settlement of Switchable Generation Resources (SWGRs) Instructed to Switch to ERCOT)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CMWG will take up again when proposal made by affected parties.</a:t>
            </a:r>
          </a:p>
          <a:p>
            <a:r>
              <a:rPr lang="en-US" dirty="0"/>
              <a:t>Review CRR value impacts and hedging (follow up to Review </a:t>
            </a:r>
            <a:r>
              <a:rPr lang="en-US" u="sng" dirty="0">
                <a:hlinkClick r:id="rId3"/>
              </a:rPr>
              <a:t>NPRR917</a:t>
            </a:r>
            <a:r>
              <a:rPr lang="en-US" dirty="0"/>
              <a:t>, Nodal Pricing for Settlement Only Distribution Generators (SODGs) and Settlement Only Transmission Generators (SOTGs))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Discussion on the meaning of the assignment.  Issues not necessarily because of NPRR917.  Some issues include ability for SODGs/SOTGs to hedge, and what happens if these resources are portable and can move.  Greer to bring back proposal.</a:t>
            </a:r>
          </a:p>
        </p:txBody>
      </p:sp>
    </p:spTree>
    <p:extLst>
      <p:ext uri="{BB962C8B-B14F-4D97-AF65-F5344CB8AC3E}">
        <p14:creationId xmlns:p14="http://schemas.microsoft.com/office/powerpoint/2010/main" val="196055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41D7-6C51-4541-82FF-F4CEBE36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May 6, 2019 CMWG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2CB7-29BB-42E7-B4F4-8A97BA0E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Hub Proposals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Proposed Hub for Valley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Draft NPRR reviewed – it has been filed now</a:t>
            </a:r>
          </a:p>
          <a:p>
            <a:r>
              <a:rPr lang="en-US" dirty="0"/>
              <a:t>CRR Portfolio Disposal Discussion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Reviewed issues discussed at MCWG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Topic will remain at MCWG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ERCOT NPRR in development</a:t>
            </a:r>
          </a:p>
          <a:p>
            <a:r>
              <a:rPr lang="en-US" dirty="0"/>
              <a:t>MVA flows and limits transparency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ERCOT indicated comfort with this moving forward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7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333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Congestion Management Working Group Update</vt:lpstr>
      <vt:lpstr>May 6, 2019 CMWG Meeting</vt:lpstr>
      <vt:lpstr>May 6, 2019 CMWG Meeting</vt:lpstr>
      <vt:lpstr>May 6, 2019 CMWG Meeting</vt:lpstr>
      <vt:lpstr>May 6, 2019 CMWG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 Update</dc:title>
  <dc:creator>Morris, Sandra</dc:creator>
  <cp:lastModifiedBy>Morris, Sandra</cp:lastModifiedBy>
  <cp:revision>7</cp:revision>
  <dcterms:created xsi:type="dcterms:W3CDTF">2019-04-01T20:01:37Z</dcterms:created>
  <dcterms:modified xsi:type="dcterms:W3CDTF">2019-05-29T21:40:19Z</dcterms:modified>
</cp:coreProperties>
</file>