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303" r:id="rId7"/>
    <p:sldId id="302" r:id="rId8"/>
    <p:sldId id="257" r:id="rId9"/>
    <p:sldId id="297" r:id="rId10"/>
    <p:sldId id="298" r:id="rId11"/>
    <p:sldId id="299" r:id="rId12"/>
    <p:sldId id="300" r:id="rId13"/>
    <p:sldId id="301" r:id="rId14"/>
    <p:sldId id="30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5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49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2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83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8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91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1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NPRR 933 Reporting of Demand Response by Retail electric Providers and Non-Opt-In</a:t>
            </a:r>
          </a:p>
          <a:p>
            <a:pPr algn="ctr"/>
            <a:endParaRPr lang="en-US" dirty="0"/>
          </a:p>
          <a:p>
            <a:r>
              <a:rPr lang="en-US" sz="1600" dirty="0"/>
              <a:t>W</a:t>
            </a:r>
            <a:r>
              <a:rPr lang="en-US" sz="1600" dirty="0" smtClean="0"/>
              <a:t>MS </a:t>
            </a:r>
            <a:r>
              <a:rPr lang="en-US" sz="1600" dirty="0" smtClean="0"/>
              <a:t>Meeting – June </a:t>
            </a:r>
            <a:r>
              <a:rPr lang="en-US" sz="1600" dirty="0" smtClean="0"/>
              <a:t>5, </a:t>
            </a:r>
            <a:r>
              <a:rPr lang="en-US" sz="1600" dirty="0" smtClean="0"/>
              <a:t>2019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1905000"/>
          </a:xfrm>
        </p:spPr>
        <p:txBody>
          <a:bodyPr/>
          <a:lstStyle/>
          <a:p>
            <a:r>
              <a:rPr lang="en-US" sz="2200" dirty="0" smtClean="0"/>
              <a:t>Work with REPs and NOIE LSEs to address issues for a long term approach to REP/NOIE </a:t>
            </a:r>
            <a:r>
              <a:rPr lang="en-US" sz="2200" dirty="0"/>
              <a:t>d</a:t>
            </a:r>
            <a:r>
              <a:rPr lang="en-US" sz="2200" dirty="0" smtClean="0"/>
              <a:t>emand </a:t>
            </a:r>
            <a:r>
              <a:rPr lang="en-US" sz="2200" dirty="0"/>
              <a:t>r</a:t>
            </a:r>
            <a:r>
              <a:rPr lang="en-US" sz="2200" dirty="0" smtClean="0"/>
              <a:t>esponse reporting</a:t>
            </a:r>
          </a:p>
          <a:p>
            <a:endParaRPr lang="en-US" sz="2200" dirty="0" smtClean="0"/>
          </a:p>
          <a:p>
            <a:r>
              <a:rPr lang="en-US" sz="2200" dirty="0" smtClean="0"/>
              <a:t>July Workshop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1088067">
            <a:off x="2514600" y="3886200"/>
            <a:ext cx="30412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Questions?</a:t>
            </a:r>
            <a:endParaRPr lang="en-US" sz="44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5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for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562600"/>
          </a:xfrm>
        </p:spPr>
        <p:txBody>
          <a:bodyPr/>
          <a:lstStyle/>
          <a:p>
            <a:r>
              <a:rPr lang="en-US" sz="2000" dirty="0" smtClean="0"/>
              <a:t>July</a:t>
            </a:r>
            <a:r>
              <a:rPr lang="en-US" sz="2000" dirty="0" smtClean="0"/>
              <a:t> </a:t>
            </a:r>
            <a:r>
              <a:rPr lang="en-US" sz="2000" dirty="0" smtClean="0"/>
              <a:t>Workshop</a:t>
            </a:r>
          </a:p>
          <a:p>
            <a:pPr lvl="1"/>
            <a:r>
              <a:rPr lang="en-US" sz="1800" dirty="0" smtClean="0"/>
              <a:t>Discuss data submittal, survey questions, other</a:t>
            </a:r>
          </a:p>
          <a:p>
            <a:r>
              <a:rPr lang="en-US" sz="2000" dirty="0" smtClean="0"/>
              <a:t>September 30, 2019</a:t>
            </a:r>
          </a:p>
          <a:p>
            <a:pPr lvl="1"/>
            <a:r>
              <a:rPr lang="en-US" sz="1800" dirty="0" smtClean="0"/>
              <a:t>Proposed snapshot date </a:t>
            </a:r>
            <a:r>
              <a:rPr lang="en-US" sz="1800" dirty="0"/>
              <a:t>(</a:t>
            </a:r>
            <a:r>
              <a:rPr lang="en-US" sz="1800" dirty="0" smtClean="0"/>
              <a:t>may move to earlier in the month)</a:t>
            </a:r>
          </a:p>
          <a:p>
            <a:r>
              <a:rPr lang="en-US" sz="2000" dirty="0" smtClean="0"/>
              <a:t>October 1, 2019</a:t>
            </a:r>
          </a:p>
          <a:p>
            <a:pPr lvl="1"/>
            <a:r>
              <a:rPr lang="en-US" sz="1800" dirty="0" smtClean="0"/>
              <a:t>REPs can start sending files to ERCOT</a:t>
            </a:r>
          </a:p>
          <a:p>
            <a:pPr lvl="1"/>
            <a:r>
              <a:rPr lang="en-US" sz="1800" dirty="0" smtClean="0"/>
              <a:t>ERCOT to provide 2019 event survey to REPs and NOIE LSEs</a:t>
            </a:r>
          </a:p>
          <a:p>
            <a:r>
              <a:rPr lang="en-US" sz="2000" dirty="0" smtClean="0"/>
              <a:t>October 13, 2019 </a:t>
            </a:r>
          </a:p>
          <a:p>
            <a:pPr lvl="1"/>
            <a:r>
              <a:rPr lang="en-US" sz="1800" dirty="0" smtClean="0"/>
              <a:t>initial REP file due</a:t>
            </a:r>
          </a:p>
          <a:p>
            <a:r>
              <a:rPr lang="en-US" sz="2000" dirty="0" smtClean="0"/>
              <a:t>October 31, 2019</a:t>
            </a:r>
          </a:p>
          <a:p>
            <a:pPr lvl="1"/>
            <a:r>
              <a:rPr lang="en-US" sz="1800" dirty="0" smtClean="0"/>
              <a:t>Deadline for sending corrections to ERCOT (all errors to be resolved)</a:t>
            </a:r>
          </a:p>
          <a:p>
            <a:pPr lvl="1"/>
            <a:r>
              <a:rPr lang="en-US" sz="1800" dirty="0" smtClean="0"/>
              <a:t>Survey responses due</a:t>
            </a:r>
          </a:p>
          <a:p>
            <a:r>
              <a:rPr lang="en-US" sz="2000" dirty="0" smtClean="0"/>
              <a:t>November 29, 2019</a:t>
            </a:r>
          </a:p>
          <a:p>
            <a:pPr lvl="1"/>
            <a:r>
              <a:rPr lang="en-US" sz="1800" dirty="0" smtClean="0"/>
              <a:t>ERCOT completes 2019 summer assessment </a:t>
            </a:r>
          </a:p>
          <a:p>
            <a:r>
              <a:rPr lang="en-US" sz="2000" dirty="0" smtClean="0"/>
              <a:t>March 31, 2020</a:t>
            </a:r>
          </a:p>
          <a:p>
            <a:pPr lvl="1"/>
            <a:r>
              <a:rPr lang="en-US" sz="1800" dirty="0" smtClean="0"/>
              <a:t>2019 Annual Report of Demand Response due</a:t>
            </a:r>
          </a:p>
          <a:p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2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Purpose of NPRR933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00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dirty="0" smtClean="0"/>
              <a:t>NPRR933 </a:t>
            </a:r>
            <a:r>
              <a:rPr lang="en-US" sz="2200" dirty="0"/>
              <a:t>is intended to start the discussion to achieve the objectives of more timely and accurate reporting of demand </a:t>
            </a:r>
            <a:r>
              <a:rPr lang="en-US" sz="2200" dirty="0" smtClean="0"/>
              <a:t>response in ERCOT.</a:t>
            </a:r>
          </a:p>
          <a:p>
            <a:pPr marL="0" indent="0">
              <a:buNone/>
              <a:defRPr/>
            </a:pPr>
            <a:endParaRPr lang="en-US" sz="2200" dirty="0"/>
          </a:p>
          <a:p>
            <a:pPr marL="0" indent="0">
              <a:buNone/>
              <a:defRPr/>
            </a:pPr>
            <a:r>
              <a:rPr lang="en-US" sz="2200" dirty="0"/>
              <a:t>The points presented herein </a:t>
            </a:r>
            <a:r>
              <a:rPr lang="en-US" sz="2200" dirty="0" smtClean="0"/>
              <a:t>are proposed to help </a:t>
            </a:r>
            <a:r>
              <a:rPr lang="en-US" sz="2200" dirty="0"/>
              <a:t>achieve these objectives but ERCOT accepts that other </a:t>
            </a:r>
            <a:r>
              <a:rPr lang="en-US" sz="2200" dirty="0" smtClean="0"/>
              <a:t>approaches </a:t>
            </a:r>
            <a:r>
              <a:rPr lang="en-US" sz="2200" dirty="0"/>
              <a:t>may be </a:t>
            </a:r>
            <a:r>
              <a:rPr lang="en-US" sz="2200" dirty="0" smtClean="0"/>
              <a:t>acceptable </a:t>
            </a:r>
            <a:r>
              <a:rPr lang="en-US" sz="2200" dirty="0"/>
              <a:t>as well.   </a:t>
            </a:r>
          </a:p>
          <a:p>
            <a:pPr marL="0" indent="0">
              <a:buNone/>
              <a:defRPr/>
            </a:pPr>
            <a:endParaRPr lang="en-US" sz="22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526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933 Objectives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To make annual report of price and demand response in ERCOT available on a more timely basis.</a:t>
            </a:r>
          </a:p>
          <a:p>
            <a:pPr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800" dirty="0" smtClean="0"/>
              <a:t>Change report filing date to November 30 of the analysis year rather than March 31 of the following year.</a:t>
            </a:r>
          </a:p>
          <a:p>
            <a:pPr lvl="1">
              <a:defRPr/>
            </a:pPr>
            <a:r>
              <a:rPr lang="en-US" sz="1800" dirty="0" smtClean="0"/>
              <a:t>Would allow inclusion of analysis results in ERCOT’s summer in review filings.</a:t>
            </a:r>
          </a:p>
          <a:p>
            <a:pPr lvl="1">
              <a:defRPr/>
            </a:pPr>
            <a:r>
              <a:rPr lang="en-US" sz="1800" dirty="0" smtClean="0"/>
              <a:t>Would make timely inputs available for EORM (Economically Optimal Reserve Margin) analysis.</a:t>
            </a:r>
          </a:p>
          <a:p>
            <a:pPr lvl="1">
              <a:defRPr/>
            </a:pPr>
            <a:r>
              <a:rPr lang="en-US" sz="1800" dirty="0"/>
              <a:t>Would make timely inputs available for </a:t>
            </a:r>
            <a:r>
              <a:rPr lang="en-US" sz="1800" dirty="0" smtClean="0"/>
              <a:t>LTSA (Long Term System Assessment) analysis.</a:t>
            </a:r>
          </a:p>
          <a:p>
            <a:pPr lvl="1">
              <a:defRPr/>
            </a:pPr>
            <a:r>
              <a:rPr lang="en-US" sz="1800" dirty="0" smtClean="0"/>
              <a:t>Would provide the capability to analyze significant high price and demand response events occurring in all months of the year on a timely basis.</a:t>
            </a:r>
          </a:p>
          <a:p>
            <a:pPr marL="457200" lvl="1" indent="0"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NPRR 933 Objectives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To improve the accuracy of the analysis findings to address:</a:t>
            </a:r>
          </a:p>
          <a:p>
            <a:pPr lvl="1">
              <a:defRPr/>
            </a:pPr>
            <a:r>
              <a:rPr lang="en-US" sz="1800" dirty="0" smtClean="0"/>
              <a:t>The incidence of high price events.</a:t>
            </a:r>
          </a:p>
          <a:p>
            <a:pPr lvl="1">
              <a:defRPr/>
            </a:pPr>
            <a:r>
              <a:rPr lang="en-US" sz="1800" dirty="0" smtClean="0"/>
              <a:t>The high churn rate in demand response participation.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 smtClean="0"/>
          </a:p>
          <a:p>
            <a:r>
              <a:rPr lang="en-US" sz="2200" dirty="0" smtClean="0"/>
              <a:t>To document specifics for LSE self-arranged load response reporting associated with </a:t>
            </a:r>
            <a:r>
              <a:rPr lang="en-US" sz="2200" i="1" dirty="0" smtClean="0"/>
              <a:t>§25.505, </a:t>
            </a:r>
            <a:r>
              <a:rPr lang="en-US" sz="2200" i="1" dirty="0"/>
              <a:t>Reporting Requirements and the Scarcity Pricing Mechanism in the </a:t>
            </a:r>
            <a:r>
              <a:rPr lang="en-US" sz="2200" i="1" dirty="0" smtClean="0"/>
              <a:t>Electric Reliability </a:t>
            </a:r>
            <a:r>
              <a:rPr lang="en-US" sz="2200" i="1" dirty="0"/>
              <a:t>Council of Texas Power Region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 smtClean="0"/>
              <a:t>To improve the data quality exchange between ERCOT and </a:t>
            </a:r>
            <a:r>
              <a:rPr lang="en-US" sz="2200" dirty="0" err="1" smtClean="0"/>
              <a:t>REPs.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67221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Reporting Milestones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The 2018 data submission process started on October 1 and took about 3 months.</a:t>
            </a:r>
          </a:p>
          <a:p>
            <a:pPr lvl="1">
              <a:defRPr/>
            </a:pPr>
            <a:r>
              <a:rPr lang="en-US" sz="1800" dirty="0" smtClean="0"/>
              <a:t>2 Months were required for the ESIID participation submissions.</a:t>
            </a:r>
          </a:p>
          <a:p>
            <a:pPr lvl="1">
              <a:defRPr/>
            </a:pPr>
            <a:r>
              <a:rPr lang="en-US" sz="1800" dirty="0" smtClean="0"/>
              <a:t>46 REPs submitted 94 files (~10 additional files with format issues).</a:t>
            </a:r>
          </a:p>
          <a:p>
            <a:pPr lvl="1">
              <a:defRPr/>
            </a:pPr>
            <a:r>
              <a:rPr lang="en-US" sz="1800" dirty="0" smtClean="0"/>
              <a:t>12 REPs – submitted only 1 file (achieved 95% accuracy).</a:t>
            </a:r>
          </a:p>
          <a:p>
            <a:pPr lvl="1">
              <a:defRPr/>
            </a:pPr>
            <a:r>
              <a:rPr lang="en-US" sz="1800" dirty="0" smtClean="0"/>
              <a:t>34 REPs </a:t>
            </a:r>
            <a:r>
              <a:rPr lang="en-US" sz="1800" dirty="0"/>
              <a:t>– </a:t>
            </a:r>
            <a:r>
              <a:rPr lang="en-US" sz="1800" dirty="0" smtClean="0"/>
              <a:t>needed to submit 2 or more files (76% accuracy for initial submission).</a:t>
            </a:r>
          </a:p>
          <a:p>
            <a:pPr lvl="1">
              <a:defRPr/>
            </a:pPr>
            <a:r>
              <a:rPr lang="en-US" sz="1800" dirty="0" smtClean="0"/>
              <a:t>16 REPs sent in their first file in November.</a:t>
            </a:r>
          </a:p>
          <a:p>
            <a:pPr lvl="1">
              <a:defRPr/>
            </a:pPr>
            <a:r>
              <a:rPr lang="en-US" sz="1800" dirty="0" smtClean="0"/>
              <a:t>REP corrections, on average, took 10 business days.</a:t>
            </a:r>
          </a:p>
          <a:p>
            <a:pPr lvl="1">
              <a:defRPr/>
            </a:pPr>
            <a:r>
              <a:rPr lang="en-US" sz="1800" dirty="0" smtClean="0"/>
              <a:t>ERCOT validations were provided in almost all cases the following day.</a:t>
            </a:r>
            <a:endParaRPr lang="en-US" sz="1800" dirty="0"/>
          </a:p>
          <a:p>
            <a:pPr lvl="1">
              <a:defRPr/>
            </a:pPr>
            <a:r>
              <a:rPr lang="en-US" sz="1800" dirty="0" smtClean="0"/>
              <a:t>Final submission accuracy was 98%.</a:t>
            </a:r>
          </a:p>
          <a:p>
            <a:pPr lvl="1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REP event survey deadline was Dec 21.</a:t>
            </a:r>
            <a:endParaRPr lang="en-US" sz="2200" dirty="0"/>
          </a:p>
          <a:p>
            <a:pPr lvl="1">
              <a:defRPr/>
            </a:pPr>
            <a:r>
              <a:rPr lang="en-US" sz="1800" dirty="0" smtClean="0"/>
              <a:t>15 REPs reported initiating OLC, PR and OTH events.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ERCOT analysis and reporting required about 2 months.</a:t>
            </a:r>
          </a:p>
        </p:txBody>
      </p:sp>
    </p:spTree>
    <p:extLst>
      <p:ext uri="{BB962C8B-B14F-4D97-AF65-F5344CB8AC3E}">
        <p14:creationId xmlns:p14="http://schemas.microsoft.com/office/powerpoint/2010/main" val="182712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Customer Churn and High Price Events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71221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Since 2013 demand response participation has been subject to very high rates of churn.</a:t>
            </a:r>
          </a:p>
          <a:p>
            <a:pPr lvl="1">
              <a:defRPr/>
            </a:pPr>
            <a:r>
              <a:rPr lang="en-US" sz="1800" dirty="0" smtClean="0"/>
              <a:t>Participation growth has averaged 113% per year. </a:t>
            </a:r>
          </a:p>
          <a:p>
            <a:pPr lvl="1">
              <a:defRPr/>
            </a:pPr>
            <a:r>
              <a:rPr lang="en-US" sz="1800" dirty="0" smtClean="0"/>
              <a:t>On average 57% of the participation continued from prior year report.</a:t>
            </a:r>
          </a:p>
          <a:p>
            <a:pPr lvl="1">
              <a:defRPr/>
            </a:pPr>
            <a:r>
              <a:rPr lang="en-US" sz="1800" dirty="0" smtClean="0"/>
              <a:t>And on average 36% </a:t>
            </a:r>
            <a:r>
              <a:rPr lang="en-US" sz="1800" dirty="0"/>
              <a:t>of the </a:t>
            </a:r>
            <a:r>
              <a:rPr lang="en-US" sz="1800" dirty="0" smtClean="0"/>
              <a:t>participants in a year discontinued participation the following year.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200" dirty="0" smtClean="0"/>
              <a:t>2018 participation was 1.2 million ESIIDs.</a:t>
            </a:r>
          </a:p>
          <a:p>
            <a:pPr lvl="1">
              <a:defRPr/>
            </a:pPr>
            <a:r>
              <a:rPr lang="en-US" sz="1800" dirty="0" smtClean="0"/>
              <a:t>283,000 ESIIDs already have switched REPs since the Sep 28 snapshot date.</a:t>
            </a:r>
          </a:p>
          <a:p>
            <a:pPr lvl="1">
              <a:defRPr/>
            </a:pPr>
            <a:r>
              <a:rPr lang="en-US" sz="1800" dirty="0" smtClean="0"/>
              <a:t>737,000 ESIIDs were reported with a program start date more recent than the 2017 snapshot date.</a:t>
            </a:r>
          </a:p>
          <a:p>
            <a:pPr lvl="1">
              <a:defRPr/>
            </a:pPr>
            <a:r>
              <a:rPr lang="en-US" sz="1800" dirty="0" smtClean="0"/>
              <a:t>This created a participation blind spot starting with the 2017 snapshot date and ending with the reported 2018 program start date.</a:t>
            </a:r>
          </a:p>
          <a:p>
            <a:pPr lvl="1">
              <a:defRPr/>
            </a:pPr>
            <a:r>
              <a:rPr lang="en-US" sz="1800" dirty="0" smtClean="0"/>
              <a:t>The average blind spot duration was 242 days.</a:t>
            </a:r>
            <a:endParaRPr lang="en-US" sz="1400" dirty="0" smtClean="0"/>
          </a:p>
          <a:p>
            <a:pPr lvl="1"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7043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Customer Churn and High Price Events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>
              <a:defRPr/>
            </a:pPr>
            <a:r>
              <a:rPr lang="en-US" sz="2200" dirty="0" smtClean="0"/>
              <a:t>With quarterly surveys:</a:t>
            </a:r>
          </a:p>
          <a:p>
            <a:pPr lvl="1">
              <a:defRPr/>
            </a:pPr>
            <a:r>
              <a:rPr lang="en-US" sz="1800" dirty="0" smtClean="0"/>
              <a:t>Only 72,000 ESIIDs would have had a blind spot between Sep 30, 2017 and for the Dec 31, 2017 quarterly snapshot date.</a:t>
            </a:r>
          </a:p>
          <a:p>
            <a:pPr lvl="1">
              <a:defRPr/>
            </a:pPr>
            <a:r>
              <a:rPr lang="en-US" sz="1800" dirty="0" smtClean="0"/>
              <a:t>The average blind spot duration would be 45 days.</a:t>
            </a:r>
          </a:p>
          <a:p>
            <a:pPr lvl="1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Number of high price events by month 2013 – 2018</a:t>
            </a:r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800" dirty="0" smtClean="0"/>
          </a:p>
          <a:p>
            <a:pPr>
              <a:defRPr/>
            </a:pPr>
            <a:endParaRPr lang="en-US" sz="800" dirty="0" smtClean="0"/>
          </a:p>
          <a:p>
            <a:pPr>
              <a:defRPr/>
            </a:pPr>
            <a:r>
              <a:rPr lang="en-US" sz="2200" dirty="0" smtClean="0"/>
              <a:t>Blind spots degrade the accuracy of results by:</a:t>
            </a:r>
          </a:p>
          <a:p>
            <a:pPr lvl="1">
              <a:defRPr/>
            </a:pPr>
            <a:r>
              <a:rPr lang="en-US" sz="1800" dirty="0" smtClean="0"/>
              <a:t>Understating participation for events</a:t>
            </a:r>
          </a:p>
          <a:p>
            <a:pPr lvl="1">
              <a:defRPr/>
            </a:pPr>
            <a:r>
              <a:rPr lang="en-US" sz="1800" dirty="0" smtClean="0"/>
              <a:t>Decreasing baseline accuracy (failing to exclude days with price response).</a:t>
            </a: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641241"/>
              </p:ext>
            </p:extLst>
          </p:nvPr>
        </p:nvGraphicFramePr>
        <p:xfrm>
          <a:off x="1219200" y="3048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508390"/>
              </p:ext>
            </p:extLst>
          </p:nvPr>
        </p:nvGraphicFramePr>
        <p:xfrm>
          <a:off x="1244321" y="3886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95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Reporting </a:t>
            </a:r>
            <a:r>
              <a:rPr lang="en-US" dirty="0"/>
              <a:t>R</a:t>
            </a:r>
            <a:r>
              <a:rPr lang="en-US" dirty="0" smtClean="0"/>
              <a:t>equirements for C</a:t>
            </a:r>
            <a:r>
              <a:rPr lang="en-US" dirty="0" smtClean="0"/>
              <a:t>onsideration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00600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M</a:t>
            </a:r>
            <a:r>
              <a:rPr lang="en-US" sz="2200" dirty="0" smtClean="0"/>
              <a:t>odify </a:t>
            </a:r>
            <a:r>
              <a:rPr lang="en-US" sz="2200" dirty="0" smtClean="0"/>
              <a:t>NPRR 933 to allow 10 days for REPs to submit corrections (rather than 5 days).</a:t>
            </a:r>
          </a:p>
          <a:p>
            <a:pPr lvl="1">
              <a:defRPr/>
            </a:pPr>
            <a:r>
              <a:rPr lang="en-US" sz="1800" dirty="0" smtClean="0"/>
              <a:t>For 2018, REPs needed three or less submissions to correct errors.</a:t>
            </a:r>
          </a:p>
          <a:p>
            <a:pPr lvl="1">
              <a:defRPr/>
            </a:pPr>
            <a:r>
              <a:rPr lang="en-US" sz="1800" dirty="0" smtClean="0"/>
              <a:t>Allowing 10 days would accommodate a 1 month </a:t>
            </a:r>
            <a:r>
              <a:rPr lang="en-US" sz="1800" dirty="0"/>
              <a:t>(October</a:t>
            </a:r>
            <a:r>
              <a:rPr lang="en-US" sz="1800" dirty="0" smtClean="0"/>
              <a:t>) data submission window.</a:t>
            </a:r>
          </a:p>
          <a:p>
            <a:pPr lvl="1">
              <a:defRPr/>
            </a:pPr>
            <a:r>
              <a:rPr lang="en-US" sz="1800" dirty="0" smtClean="0"/>
              <a:t>ERCOT analysis and report would have 1 month (November). </a:t>
            </a:r>
          </a:p>
          <a:p>
            <a:pPr lvl="1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 smtClean="0"/>
              <a:t>For REP </a:t>
            </a:r>
            <a:r>
              <a:rPr lang="en-US" sz="2200" dirty="0"/>
              <a:t>deployed programs (OLC, OTH, PR)</a:t>
            </a:r>
          </a:p>
          <a:p>
            <a:pPr lvl="1">
              <a:defRPr/>
            </a:pPr>
            <a:r>
              <a:rPr lang="en-US" sz="1800" dirty="0" smtClean="0"/>
              <a:t>Require complete ESIID submission for the September 30 quarterly snapshot .</a:t>
            </a:r>
          </a:p>
          <a:p>
            <a:pPr lvl="1">
              <a:defRPr/>
            </a:pPr>
            <a:r>
              <a:rPr lang="en-US" sz="1800" dirty="0" smtClean="0"/>
              <a:t>Require complete ESIID submission for the other quarterly snapshots but only if the REP deployed the program.</a:t>
            </a:r>
          </a:p>
          <a:p>
            <a:pPr lvl="1">
              <a:defRPr/>
            </a:pPr>
            <a:endParaRPr lang="en-US" sz="800" dirty="0" smtClean="0"/>
          </a:p>
          <a:p>
            <a:pPr>
              <a:defRPr/>
            </a:pPr>
            <a:r>
              <a:rPr lang="en-US" sz="2200" dirty="0" smtClean="0"/>
              <a:t>Q</a:t>
            </a:r>
            <a:r>
              <a:rPr lang="en-US" sz="2200" dirty="0" smtClean="0"/>
              <a:t>uarterly ESIID </a:t>
            </a:r>
            <a:r>
              <a:rPr lang="en-US" sz="2200" dirty="0" smtClean="0"/>
              <a:t>submissions for price response programs (BI, RTP, TOU).</a:t>
            </a:r>
            <a:endParaRPr lang="en-US" sz="2200" dirty="0"/>
          </a:p>
          <a:p>
            <a:pPr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537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9529</TotalTime>
  <Words>880</Words>
  <Application>Microsoft Office PowerPoint</Application>
  <PresentationFormat>On-screen Show (4:3)</PresentationFormat>
  <Paragraphs>142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Reporting for 2019</vt:lpstr>
      <vt:lpstr>Purpose of NPRR933</vt:lpstr>
      <vt:lpstr>NPRR 933 Objectives</vt:lpstr>
      <vt:lpstr>NPRR 933 Objectives (Continued)</vt:lpstr>
      <vt:lpstr>2018 Reporting Milestones</vt:lpstr>
      <vt:lpstr>Customer Churn and High Price Events</vt:lpstr>
      <vt:lpstr>Customer Churn and High Price Events</vt:lpstr>
      <vt:lpstr>Reporting Requirements for Consideration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172</cp:revision>
  <cp:lastPrinted>2018-02-22T22:03:26Z</cp:lastPrinted>
  <dcterms:created xsi:type="dcterms:W3CDTF">2016-01-21T15:20:31Z</dcterms:created>
  <dcterms:modified xsi:type="dcterms:W3CDTF">2019-05-30T18:54:14Z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