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53" r:id="rId1"/>
    <p:sldMasterId id="2147483648" r:id="rId2"/>
  </p:sldMasterIdLst>
  <p:notesMasterIdLst>
    <p:notesMasterId r:id="rId8"/>
  </p:notesMasterIdLst>
  <p:handoutMasterIdLst>
    <p:handoutMasterId r:id="rId9"/>
  </p:handoutMasterIdLst>
  <p:sldIdLst>
    <p:sldId id="260" r:id="rId3"/>
    <p:sldId id="305" r:id="rId4"/>
    <p:sldId id="310" r:id="rId5"/>
    <p:sldId id="311" r:id="rId6"/>
    <p:sldId id="30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66" autoAdjust="0"/>
    <p:restoredTop sz="91148" autoAdjust="0"/>
  </p:normalViewPr>
  <p:slideViewPr>
    <p:cSldViewPr showGuides="1">
      <p:cViewPr varScale="1">
        <p:scale>
          <a:sx n="117" d="100"/>
          <a:sy n="117" d="100"/>
        </p:scale>
        <p:origin x="1476" y="102"/>
      </p:cViewPr>
      <p:guideLst>
        <p:guide orient="horz" pos="2160"/>
        <p:guide pos="2880"/>
      </p:guideLst>
    </p:cSldViewPr>
  </p:slideViewPr>
  <p:notesTextViewPr>
    <p:cViewPr>
      <p:scale>
        <a:sx n="3" d="2"/>
        <a:sy n="3" d="2"/>
      </p:scale>
      <p:origin x="0" y="0"/>
    </p:cViewPr>
  </p:notesTextViewPr>
  <p:notesViewPr>
    <p:cSldViewPr showGuides="1">
      <p:cViewPr varScale="1">
        <p:scale>
          <a:sx n="103" d="100"/>
          <a:sy n="103" d="100"/>
        </p:scale>
        <p:origin x="3456"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5/29/2019</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5/29/2019</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smtClean="0"/>
              <a:t>Footer text goes here.</a:t>
            </a:r>
            <a:endParaRPr lang="en-US"/>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smtClean="0"/>
              <a:t>Footer text goes here.</a:t>
            </a:r>
            <a:endParaRPr lang="en-US"/>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smtClean="0"/>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www.ercot.com/mktrules/issues/NPRR931#summary" TargetMode="Externa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482340" y="2057400"/>
            <a:ext cx="5715000" cy="2616101"/>
          </a:xfrm>
          <a:prstGeom prst="rect">
            <a:avLst/>
          </a:prstGeom>
          <a:noFill/>
        </p:spPr>
        <p:txBody>
          <a:bodyPr wrap="square" rtlCol="0">
            <a:spAutoFit/>
          </a:bodyPr>
          <a:lstStyle/>
          <a:p>
            <a:r>
              <a:rPr lang="en-US" sz="2000" b="1" dirty="0" smtClean="0">
                <a:solidFill>
                  <a:schemeClr val="tx2"/>
                </a:solidFill>
              </a:rPr>
              <a:t>DAM Hub </a:t>
            </a:r>
            <a:r>
              <a:rPr lang="en-US" sz="2000" b="1" dirty="0" smtClean="0">
                <a:solidFill>
                  <a:schemeClr val="tx2"/>
                </a:solidFill>
              </a:rPr>
              <a:t>Average Price Calculation</a:t>
            </a:r>
          </a:p>
          <a:p>
            <a:endParaRPr lang="en-US" dirty="0" smtClean="0">
              <a:solidFill>
                <a:schemeClr val="tx2"/>
              </a:solidFill>
            </a:endParaRPr>
          </a:p>
          <a:p>
            <a:endParaRPr lang="en-US" dirty="0" smtClean="0">
              <a:solidFill>
                <a:schemeClr val="tx2"/>
              </a:solidFill>
            </a:endParaRPr>
          </a:p>
          <a:p>
            <a:endParaRPr lang="en-US" dirty="0" smtClean="0">
              <a:solidFill>
                <a:schemeClr val="tx2"/>
              </a:solidFill>
            </a:endParaRPr>
          </a:p>
          <a:p>
            <a:endParaRPr lang="en-US" dirty="0">
              <a:solidFill>
                <a:schemeClr val="tx2"/>
              </a:solidFill>
            </a:endParaRPr>
          </a:p>
          <a:p>
            <a:r>
              <a:rPr lang="en-US" dirty="0" smtClean="0">
                <a:solidFill>
                  <a:schemeClr val="tx2"/>
                </a:solidFill>
              </a:rPr>
              <a:t>Carrie Bivens</a:t>
            </a:r>
          </a:p>
          <a:p>
            <a:r>
              <a:rPr lang="en-US" dirty="0" smtClean="0">
                <a:solidFill>
                  <a:schemeClr val="tx2"/>
                </a:solidFill>
              </a:rPr>
              <a:t>Manager, Forward Markets</a:t>
            </a:r>
            <a:endParaRPr lang="en-US" dirty="0">
              <a:solidFill>
                <a:schemeClr val="tx2"/>
              </a:solidFill>
            </a:endParaRPr>
          </a:p>
          <a:p>
            <a:endParaRPr lang="en-US" dirty="0">
              <a:solidFill>
                <a:schemeClr val="tx2"/>
              </a:solidFill>
            </a:endParaRPr>
          </a:p>
          <a:p>
            <a:r>
              <a:rPr lang="en-US" dirty="0" smtClean="0">
                <a:solidFill>
                  <a:schemeClr val="tx2"/>
                </a:solidFill>
              </a:rPr>
              <a:t>June 5, 2019 </a:t>
            </a:r>
            <a:endParaRPr lang="en-US" dirty="0">
              <a:solidFill>
                <a:schemeClr val="tx2"/>
              </a:solidFill>
            </a:endParaRPr>
          </a:p>
        </p:txBody>
      </p:sp>
    </p:spTree>
    <p:extLst>
      <p:ext uri="{BB962C8B-B14F-4D97-AF65-F5344CB8AC3E}">
        <p14:creationId xmlns:p14="http://schemas.microsoft.com/office/powerpoint/2010/main" val="7306037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p>
        </p:txBody>
      </p:sp>
      <p:sp>
        <p:nvSpPr>
          <p:cNvPr id="3" name="Content Placeholder 2"/>
          <p:cNvSpPr>
            <a:spLocks noGrp="1"/>
          </p:cNvSpPr>
          <p:nvPr>
            <p:ph idx="1"/>
          </p:nvPr>
        </p:nvSpPr>
        <p:spPr/>
        <p:txBody>
          <a:bodyPr/>
          <a:lstStyle/>
          <a:p>
            <a:r>
              <a:rPr lang="en-US" sz="2000" dirty="0">
                <a:hlinkClick r:id="rId2"/>
              </a:rPr>
              <a:t>NPRR931</a:t>
            </a:r>
            <a:r>
              <a:rPr lang="en-US" sz="2000" dirty="0"/>
              <a:t>, As Built Hub Average </a:t>
            </a:r>
            <a:r>
              <a:rPr lang="en-US" sz="2000" dirty="0" smtClean="0"/>
              <a:t>Calculation, was filed on April 16, 2019, and approved by PRS on May 10, 2019</a:t>
            </a:r>
          </a:p>
          <a:p>
            <a:r>
              <a:rPr lang="en-US" sz="2000" dirty="0" smtClean="0"/>
              <a:t>It updates the protocols to reflect the fact that </a:t>
            </a:r>
            <a:r>
              <a:rPr lang="en-US" sz="2000" dirty="0" smtClean="0"/>
              <a:t>the Day-Ahead Market (DAM) </a:t>
            </a:r>
            <a:r>
              <a:rPr lang="en-US" sz="2000" dirty="0" smtClean="0"/>
              <a:t>uses the aggregated shift factor method for computing the Hub Average </a:t>
            </a:r>
            <a:r>
              <a:rPr lang="en-US" sz="2000" dirty="0" smtClean="0"/>
              <a:t>price, </a:t>
            </a:r>
            <a:r>
              <a:rPr lang="en-US" sz="2000" dirty="0" smtClean="0"/>
              <a:t>rather than a direct simple averaging of the component Hubs’ prices.</a:t>
            </a:r>
          </a:p>
          <a:p>
            <a:r>
              <a:rPr lang="en-US" sz="2000" dirty="0"/>
              <a:t>Due to necessary Shift Factor cutoffs used during DAM clearing, there can in some cases be a few cents’ difference between </a:t>
            </a:r>
            <a:r>
              <a:rPr lang="en-US" sz="2000" dirty="0" smtClean="0"/>
              <a:t>these two </a:t>
            </a:r>
            <a:r>
              <a:rPr lang="en-US" sz="2000" dirty="0" smtClean="0"/>
              <a:t>methods in the current implementation. </a:t>
            </a:r>
            <a:endParaRPr lang="en-US" sz="2000" dirty="0"/>
          </a:p>
          <a:p>
            <a:pPr marL="0" indent="0">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2339979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a:t>
            </a:r>
          </a:p>
        </p:txBody>
      </p:sp>
      <p:sp>
        <p:nvSpPr>
          <p:cNvPr id="3" name="Content Placeholder 2"/>
          <p:cNvSpPr>
            <a:spLocks noGrp="1"/>
          </p:cNvSpPr>
          <p:nvPr>
            <p:ph idx="1"/>
          </p:nvPr>
        </p:nvSpPr>
        <p:spPr/>
        <p:txBody>
          <a:bodyPr/>
          <a:lstStyle/>
          <a:p>
            <a:r>
              <a:rPr lang="en-US" sz="2000" dirty="0" smtClean="0"/>
              <a:t>Any shift factor that is calculated to be extremely small (Hub cutoff currently set at less than 0.000001) during the DAM Network Security Monitor (NSM) process are not passed on to Network Constrained Unit Commitment (NCUC</a:t>
            </a:r>
            <a:r>
              <a:rPr lang="en-US" sz="2000" dirty="0" smtClean="0"/>
              <a:t>), in order </a:t>
            </a:r>
            <a:r>
              <a:rPr lang="en-US" sz="2000" dirty="0" smtClean="0"/>
              <a:t>to reduce the </a:t>
            </a:r>
            <a:r>
              <a:rPr lang="en-US" sz="2000" dirty="0" smtClean="0"/>
              <a:t>size of </a:t>
            </a:r>
            <a:r>
              <a:rPr lang="en-US" sz="2000" dirty="0" smtClean="0"/>
              <a:t>constraint data to fit within the existing software restrictions.</a:t>
            </a:r>
            <a:endParaRPr lang="en-US" sz="2000" dirty="0" smtClean="0"/>
          </a:p>
          <a:p>
            <a:r>
              <a:rPr lang="en-US" sz="2000" dirty="0" smtClean="0"/>
              <a:t>Where the hub shift factor cutoff is applied can result in a small price difference if the shadow price of the constraint is very high</a:t>
            </a:r>
            <a:r>
              <a:rPr lang="en-US" sz="2000" dirty="0" smtClean="0"/>
              <a:t>.</a:t>
            </a:r>
          </a:p>
          <a:p>
            <a:pPr lvl="1"/>
            <a:r>
              <a:rPr lang="en-US" sz="1800" dirty="0" smtClean="0"/>
              <a:t>Note there is an additional parameter being added in a later 2019 release that will have the effect of removing any price difference, however the aggregated shift factor method of calculating prices will continue to be used.</a:t>
            </a:r>
            <a:endParaRPr lang="en-US" sz="1800" dirty="0" smtClean="0"/>
          </a:p>
          <a:p>
            <a:endParaRPr lang="en-US" sz="2000" dirty="0" smtClean="0"/>
          </a:p>
          <a:p>
            <a:endParaRPr lang="en-US" sz="2000" dirty="0" smtClean="0"/>
          </a:p>
          <a:p>
            <a:endParaRPr lang="en-US" sz="2000" dirty="0" smtClean="0"/>
          </a:p>
          <a:p>
            <a:endParaRPr lang="en-US" sz="2000" dirty="0"/>
          </a:p>
          <a:p>
            <a:pPr marL="0" indent="0">
              <a:buNone/>
            </a:pPr>
            <a:endParaRPr lang="en-US" sz="2000" dirty="0" smtClean="0"/>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254124782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average of 4 Hub prices</a:t>
            </a:r>
          </a:p>
        </p:txBody>
      </p:sp>
      <p:sp>
        <p:nvSpPr>
          <p:cNvPr id="4" name="Slide Number Placeholder 3"/>
          <p:cNvSpPr>
            <a:spLocks noGrp="1"/>
          </p:cNvSpPr>
          <p:nvPr>
            <p:ph type="sldNum" sz="quarter" idx="4"/>
          </p:nvPr>
        </p:nvSpPr>
        <p:spPr/>
        <p:txBody>
          <a:bodyPr/>
          <a:lstStyle/>
          <a:p>
            <a:fld id="{1D93BD3E-1E9A-4970-A6F7-E7AC52762E0C}" type="slidenum">
              <a:rPr lang="en-US" smtClean="0"/>
              <a:pPr/>
              <a:t>4</a:t>
            </a:fld>
            <a:endParaRPr lang="en-US"/>
          </a:p>
        </p:txBody>
      </p:sp>
      <p:pic>
        <p:nvPicPr>
          <p:cNvPr id="3" name="Picture 2"/>
          <p:cNvPicPr>
            <a:picLocks noChangeAspect="1"/>
          </p:cNvPicPr>
          <p:nvPr/>
        </p:nvPicPr>
        <p:blipFill>
          <a:blip r:embed="rId2"/>
          <a:stretch>
            <a:fillRect/>
          </a:stretch>
        </p:blipFill>
        <p:spPr>
          <a:xfrm>
            <a:off x="342205" y="1421820"/>
            <a:ext cx="8459589" cy="4014360"/>
          </a:xfrm>
          <a:prstGeom prst="rect">
            <a:avLst/>
          </a:prstGeom>
        </p:spPr>
      </p:pic>
    </p:spTree>
    <p:extLst>
      <p:ext uri="{BB962C8B-B14F-4D97-AF65-F5344CB8AC3E}">
        <p14:creationId xmlns:p14="http://schemas.microsoft.com/office/powerpoint/2010/main" val="306346164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implementation</a:t>
            </a:r>
          </a:p>
        </p:txBody>
      </p:sp>
      <p:sp>
        <p:nvSpPr>
          <p:cNvPr id="4" name="Slide Number Placeholder 3"/>
          <p:cNvSpPr>
            <a:spLocks noGrp="1"/>
          </p:cNvSpPr>
          <p:nvPr>
            <p:ph type="sldNum" sz="quarter" idx="4"/>
          </p:nvPr>
        </p:nvSpPr>
        <p:spPr/>
        <p:txBody>
          <a:bodyPr/>
          <a:lstStyle/>
          <a:p>
            <a:fld id="{1D93BD3E-1E9A-4970-A6F7-E7AC52762E0C}" type="slidenum">
              <a:rPr lang="en-US" smtClean="0"/>
              <a:pPr/>
              <a:t>5</a:t>
            </a:fld>
            <a:endParaRPr lang="en-US"/>
          </a:p>
        </p:txBody>
      </p:sp>
      <p:sp>
        <p:nvSpPr>
          <p:cNvPr id="7" name="TextBox 6"/>
          <p:cNvSpPr txBox="1"/>
          <p:nvPr/>
        </p:nvSpPr>
        <p:spPr>
          <a:xfrm>
            <a:off x="5791200" y="6215390"/>
            <a:ext cx="3352800" cy="261610"/>
          </a:xfrm>
          <a:prstGeom prst="rect">
            <a:avLst/>
          </a:prstGeom>
          <a:noFill/>
        </p:spPr>
        <p:txBody>
          <a:bodyPr wrap="square" rtlCol="0">
            <a:spAutoFit/>
          </a:bodyPr>
          <a:lstStyle/>
          <a:p>
            <a:r>
              <a:rPr lang="en-US" sz="1100" dirty="0" smtClean="0">
                <a:solidFill>
                  <a:schemeClr val="bg2">
                    <a:lumMod val="65000"/>
                  </a:schemeClr>
                </a:solidFill>
              </a:rPr>
              <a:t>*Simplified example for illustrative purposes</a:t>
            </a:r>
            <a:endParaRPr lang="en-US" sz="1100" dirty="0">
              <a:solidFill>
                <a:schemeClr val="bg2">
                  <a:lumMod val="65000"/>
                </a:schemeClr>
              </a:solidFill>
            </a:endParaRPr>
          </a:p>
        </p:txBody>
      </p:sp>
      <p:pic>
        <p:nvPicPr>
          <p:cNvPr id="3" name="Picture 2"/>
          <p:cNvPicPr>
            <a:picLocks noChangeAspect="1"/>
          </p:cNvPicPr>
          <p:nvPr/>
        </p:nvPicPr>
        <p:blipFill>
          <a:blip r:embed="rId2"/>
          <a:stretch>
            <a:fillRect/>
          </a:stretch>
        </p:blipFill>
        <p:spPr>
          <a:xfrm>
            <a:off x="342205" y="663660"/>
            <a:ext cx="8459589" cy="5530680"/>
          </a:xfrm>
          <a:prstGeom prst="rect">
            <a:avLst/>
          </a:prstGeom>
        </p:spPr>
      </p:pic>
    </p:spTree>
    <p:extLst>
      <p:ext uri="{BB962C8B-B14F-4D97-AF65-F5344CB8AC3E}">
        <p14:creationId xmlns:p14="http://schemas.microsoft.com/office/powerpoint/2010/main" val="2009783255"/>
      </p:ext>
    </p:extLst>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256</Words>
  <Application>Microsoft Office PowerPoint</Application>
  <PresentationFormat>On-screen Show (4:3)</PresentationFormat>
  <Paragraphs>27</Paragraphs>
  <Slides>5</Slides>
  <Notes>0</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5</vt:i4>
      </vt:variant>
    </vt:vector>
  </HeadingPairs>
  <TitlesOfParts>
    <vt:vector size="9" baseType="lpstr">
      <vt:lpstr>Arial</vt:lpstr>
      <vt:lpstr>Calibri</vt:lpstr>
      <vt:lpstr>1_Custom Design</vt:lpstr>
      <vt:lpstr>Office Theme</vt:lpstr>
      <vt:lpstr>PowerPoint Presentation</vt:lpstr>
      <vt:lpstr>Introduction</vt:lpstr>
      <vt:lpstr>Explanation</vt:lpstr>
      <vt:lpstr>Simple average of 4 Hub prices</vt:lpstr>
      <vt:lpstr>System implementation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2018-11-27T17:36:10Z</dcterms:created>
  <dcterms:modified xsi:type="dcterms:W3CDTF">2019-05-29T15:15:27Z</dcterms:modified>
</cp:coreProperties>
</file>