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5"/>
  </p:notesMasterIdLst>
  <p:handoutMasterIdLst>
    <p:handoutMasterId r:id="rId26"/>
  </p:handoutMasterIdLst>
  <p:sldIdLst>
    <p:sldId id="260" r:id="rId6"/>
    <p:sldId id="257" r:id="rId7"/>
    <p:sldId id="298" r:id="rId8"/>
    <p:sldId id="297" r:id="rId9"/>
    <p:sldId id="299" r:id="rId10"/>
    <p:sldId id="300" r:id="rId11"/>
    <p:sldId id="301" r:id="rId12"/>
    <p:sldId id="302" r:id="rId13"/>
    <p:sldId id="304" r:id="rId14"/>
    <p:sldId id="303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296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28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81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32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52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567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24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31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10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80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24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45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49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83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95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42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5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NPRR 885 </a:t>
            </a:r>
          </a:p>
          <a:p>
            <a:pPr algn="ctr"/>
            <a:r>
              <a:rPr lang="en-US" sz="2000" dirty="0" smtClean="0"/>
              <a:t>Must-Run </a:t>
            </a:r>
            <a:r>
              <a:rPr lang="en-US" sz="2000" dirty="0"/>
              <a:t>Alternative (MRA) Details and Revisions Resulting from PUCT Project No. 46369, Rulemaking Relating to Reliability Must-Run Service </a:t>
            </a:r>
            <a:endParaRPr lang="en-US" sz="2000" dirty="0" smtClean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MSWG Meeting – May 28, 2019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Availability Measurement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Availability for Other Generation and Demand Response </a:t>
            </a:r>
            <a:r>
              <a:rPr lang="en-US" sz="2200" dirty="0" smtClean="0"/>
              <a:t>MRAs will be evaluated on a monthly basis</a:t>
            </a:r>
          </a:p>
          <a:p>
            <a:pPr lvl="1">
              <a:defRPr/>
            </a:pPr>
            <a:r>
              <a:rPr lang="en-US" sz="2000" dirty="0" smtClean="0"/>
              <a:t>If meter data is missing for an interval, the MRA will be treated as unavailable for that interval</a:t>
            </a:r>
          </a:p>
          <a:p>
            <a:pPr lvl="1">
              <a:defRPr/>
            </a:pPr>
            <a:r>
              <a:rPr lang="en-US" sz="2000" dirty="0" smtClean="0"/>
              <a:t>For a Demand Response MRA, an interval is deemed available if</a:t>
            </a:r>
          </a:p>
          <a:p>
            <a:pPr lvl="2">
              <a:defRPr/>
            </a:pPr>
            <a:r>
              <a:rPr lang="en-US" sz="1800" dirty="0" smtClean="0"/>
              <a:t>The availability plan indicates the MRA capacity is available for the interval</a:t>
            </a:r>
          </a:p>
          <a:p>
            <a:pPr lvl="2">
              <a:defRPr/>
            </a:pPr>
            <a:r>
              <a:rPr lang="en-US" sz="1800" dirty="0" smtClean="0"/>
              <a:t>Effective Actual MW &gt; 95% of the effective contracted capacity</a:t>
            </a:r>
          </a:p>
          <a:p>
            <a:pPr lvl="3">
              <a:defRPr/>
            </a:pPr>
            <a:r>
              <a:rPr lang="en-US" sz="1600" dirty="0"/>
              <a:t>Effective Actual </a:t>
            </a:r>
            <a:r>
              <a:rPr lang="en-US" sz="1600" dirty="0" smtClean="0"/>
              <a:t>MW = -1 × shift factor </a:t>
            </a:r>
            <a:r>
              <a:rPr lang="en-US" sz="1600" dirty="0"/>
              <a:t>× </a:t>
            </a:r>
            <a:r>
              <a:rPr lang="en-US" sz="1600" dirty="0" smtClean="0"/>
              <a:t>MRA metered </a:t>
            </a:r>
            <a:r>
              <a:rPr lang="en-US" sz="1600" dirty="0" smtClean="0"/>
              <a:t>load</a:t>
            </a:r>
          </a:p>
          <a:p>
            <a:pPr lvl="3">
              <a:defRPr/>
            </a:pPr>
            <a:r>
              <a:rPr lang="en-US" sz="1600" dirty="0"/>
              <a:t>Effective Contracted Capacity = </a:t>
            </a:r>
            <a:r>
              <a:rPr lang="en-US" sz="1600" dirty="0"/>
              <a:t>-1 × shift factor × MRA Contracted Capacity </a:t>
            </a:r>
            <a:endParaRPr lang="en-US" sz="1600" dirty="0"/>
          </a:p>
          <a:p>
            <a:pPr lvl="2">
              <a:defRPr/>
            </a:pPr>
            <a:r>
              <a:rPr lang="en-US" sz="1800" dirty="0" smtClean="0"/>
              <a:t>For an aggregated MRA, the </a:t>
            </a:r>
            <a:r>
              <a:rPr lang="en-US" sz="1800" dirty="0"/>
              <a:t>Effective Actual MW </a:t>
            </a:r>
            <a:r>
              <a:rPr lang="en-US" sz="1800" dirty="0" smtClean="0"/>
              <a:t>= </a:t>
            </a:r>
            <a:r>
              <a:rPr lang="en-US" sz="1800" dirty="0"/>
              <a:t>-1 × </a:t>
            </a:r>
            <a:r>
              <a:rPr lang="en-US" sz="1800" dirty="0" smtClean="0"/>
              <a:t>sum across all sites of the MRA site shift </a:t>
            </a:r>
            <a:r>
              <a:rPr lang="en-US" sz="1800" dirty="0"/>
              <a:t>factor × </a:t>
            </a:r>
            <a:r>
              <a:rPr lang="en-US" sz="1800" dirty="0" smtClean="0"/>
              <a:t>MRA site </a:t>
            </a:r>
            <a:r>
              <a:rPr lang="en-US" sz="1800" dirty="0" smtClean="0"/>
              <a:t>metered </a:t>
            </a:r>
            <a:r>
              <a:rPr lang="en-US" sz="1800" dirty="0" smtClean="0"/>
              <a:t>load </a:t>
            </a:r>
          </a:p>
          <a:p>
            <a:pPr lvl="2">
              <a:defRPr/>
            </a:pPr>
            <a:r>
              <a:rPr lang="en-US" sz="1800" dirty="0"/>
              <a:t>For an aggregated MRA, the Effective </a:t>
            </a:r>
            <a:r>
              <a:rPr lang="en-US" sz="1800" dirty="0" smtClean="0"/>
              <a:t>Contracted Capacity = </a:t>
            </a:r>
            <a:r>
              <a:rPr lang="en-US" sz="1800" dirty="0"/>
              <a:t>-1 × sum across all sites of the MRA site shift factor × MRA </a:t>
            </a:r>
            <a:r>
              <a:rPr lang="en-US" sz="1800" dirty="0" smtClean="0"/>
              <a:t>site’s allocated share of the MRA Contracted Capacity </a:t>
            </a:r>
            <a:endParaRPr lang="en-US" sz="1800" dirty="0"/>
          </a:p>
          <a:p>
            <a:pPr lvl="2">
              <a:defRPr/>
            </a:pPr>
            <a:endParaRPr lang="en-US" sz="1400" dirty="0" smtClean="0"/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125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Availability Measurement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Availability for Other Generation and Demand Response </a:t>
            </a:r>
            <a:r>
              <a:rPr lang="en-US" sz="2200" dirty="0" smtClean="0"/>
              <a:t>MRAs will be evaluated on a monthly basis</a:t>
            </a:r>
          </a:p>
          <a:p>
            <a:pPr lvl="1">
              <a:defRPr/>
            </a:pPr>
            <a:r>
              <a:rPr lang="en-US" sz="2000" dirty="0" smtClean="0"/>
              <a:t>For an Other Generation MRA, an interval is deemed available if</a:t>
            </a:r>
          </a:p>
          <a:p>
            <a:pPr lvl="2">
              <a:defRPr/>
            </a:pPr>
            <a:r>
              <a:rPr lang="en-US" sz="1800" dirty="0" smtClean="0"/>
              <a:t>The availability plan indicates the MRA capacity is available for the interval</a:t>
            </a:r>
          </a:p>
          <a:p>
            <a:pPr lvl="2">
              <a:defRPr/>
            </a:pPr>
            <a:r>
              <a:rPr lang="en-US" sz="1800" dirty="0" smtClean="0"/>
              <a:t>Export to the ERCOT system = 0</a:t>
            </a:r>
          </a:p>
          <a:p>
            <a:pPr lvl="2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 smtClean="0"/>
              <a:t>Monthly availability is the ratio of available intervals to contracted intervals for the month</a:t>
            </a:r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Intervals excluded from the calculation</a:t>
            </a:r>
          </a:p>
          <a:p>
            <a:pPr lvl="2">
              <a:defRPr/>
            </a:pPr>
            <a:r>
              <a:rPr lang="en-US" sz="1800" dirty="0" smtClean="0"/>
              <a:t>Intervals during an MRA deployment or test</a:t>
            </a:r>
          </a:p>
          <a:p>
            <a:pPr lvl="2">
              <a:defRPr/>
            </a:pPr>
            <a:r>
              <a:rPr lang="en-US" sz="1800" dirty="0" smtClean="0"/>
              <a:t>Intervals on the day of a deployment or test following the ERCOT recall instruction</a:t>
            </a:r>
          </a:p>
          <a:p>
            <a:pPr lvl="2">
              <a:defRPr/>
            </a:pPr>
            <a:r>
              <a:rPr lang="en-US" sz="1800" dirty="0" smtClean="0"/>
              <a:t>Intervals during a TDSP outage or meter failure</a:t>
            </a:r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67571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Test/Event Performance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 </a:t>
            </a:r>
            <a:r>
              <a:rPr lang="en-US" sz="2200" dirty="0"/>
              <a:t> MRA Event Performance Reduction Factor </a:t>
            </a:r>
            <a:r>
              <a:rPr lang="en-US" sz="2200" dirty="0" smtClean="0"/>
              <a:t> (MRAEPRF)</a:t>
            </a:r>
          </a:p>
          <a:p>
            <a:pPr lvl="1">
              <a:defRPr/>
            </a:pPr>
            <a:r>
              <a:rPr lang="en-US" sz="1800" dirty="0" smtClean="0"/>
              <a:t>Calculated using 15-minute interval data (aggregated if </a:t>
            </a:r>
            <a:r>
              <a:rPr lang="en-US" sz="1800" dirty="0" smtClean="0"/>
              <a:t>applicable) </a:t>
            </a:r>
            <a:r>
              <a:rPr lang="en-US" sz="1800" dirty="0" smtClean="0"/>
              <a:t>for the MRA</a:t>
            </a:r>
          </a:p>
          <a:p>
            <a:pPr lvl="1">
              <a:defRPr/>
            </a:pPr>
            <a:r>
              <a:rPr lang="en-US" sz="1800" dirty="0" smtClean="0"/>
              <a:t>Time-weighted average of the MRA Interval Performance Factors (MRAIPF) for the 15-minute intervals of the test/event</a:t>
            </a:r>
          </a:p>
          <a:p>
            <a:pPr lvl="1">
              <a:defRPr/>
            </a:pPr>
            <a:r>
              <a:rPr lang="en-US" sz="1800" dirty="0" smtClean="0"/>
              <a:t>Intervals included in the calculation</a:t>
            </a:r>
          </a:p>
          <a:p>
            <a:pPr lvl="2">
              <a:defRPr/>
            </a:pPr>
            <a:r>
              <a:rPr lang="en-US" sz="1600" dirty="0" smtClean="0"/>
              <a:t>Start with the first interval of the deployment period (partial or full), and</a:t>
            </a:r>
          </a:p>
          <a:p>
            <a:pPr lvl="2">
              <a:defRPr/>
            </a:pPr>
            <a:r>
              <a:rPr lang="en-US" sz="1600" dirty="0" smtClean="0"/>
              <a:t>End with the last full 15-minute interval of the </a:t>
            </a:r>
            <a:r>
              <a:rPr lang="en-US" sz="1600" dirty="0"/>
              <a:t>deployment </a:t>
            </a:r>
            <a:r>
              <a:rPr lang="en-US" sz="1600" dirty="0" smtClean="0"/>
              <a:t>period</a:t>
            </a:r>
          </a:p>
          <a:p>
            <a:pPr lvl="2">
              <a:defRPr/>
            </a:pPr>
            <a:r>
              <a:rPr lang="en-US" sz="1600" dirty="0" smtClean="0"/>
              <a:t>End </a:t>
            </a:r>
            <a:r>
              <a:rPr lang="en-US" sz="1600" dirty="0" smtClean="0"/>
              <a:t>of the last contracted hour for the day</a:t>
            </a:r>
          </a:p>
          <a:p>
            <a:pPr marL="457200" lvl="1" indent="0">
              <a:buNone/>
              <a:defRPr/>
            </a:pPr>
            <a:r>
              <a:rPr lang="en-US" sz="2000" dirty="0" smtClean="0"/>
              <a:t>Example:</a:t>
            </a:r>
          </a:p>
          <a:p>
            <a:pPr marL="457200" lvl="1" indent="0">
              <a:buNone/>
              <a:defRPr/>
            </a:pPr>
            <a:r>
              <a:rPr lang="en-US" sz="2000" dirty="0" smtClean="0"/>
              <a:t>    Instruction issued at 12:50 PM … MRA has 15-minute </a:t>
            </a:r>
            <a:r>
              <a:rPr lang="en-US" sz="2000" dirty="0" smtClean="0"/>
              <a:t>start-up time</a:t>
            </a:r>
            <a:endParaRPr lang="en-US" sz="2000" dirty="0" smtClean="0"/>
          </a:p>
          <a:p>
            <a:pPr marL="457200" lvl="1" indent="0">
              <a:buNone/>
              <a:defRPr/>
            </a:pPr>
            <a:r>
              <a:rPr lang="en-US" sz="1600" dirty="0" smtClean="0"/>
              <a:t>               Deployment </a:t>
            </a:r>
            <a:r>
              <a:rPr lang="en-US" sz="1600" dirty="0"/>
              <a:t>begins at 1:05 PM; recall instruction issued at 4:10 PM</a:t>
            </a:r>
          </a:p>
          <a:p>
            <a:pPr marL="114300" indent="0">
              <a:buNone/>
              <a:defRPr/>
            </a:pPr>
            <a:r>
              <a:rPr lang="en-US" sz="1600" dirty="0" smtClean="0"/>
              <a:t>                     Deployment period ends at 4:00 PM</a:t>
            </a:r>
          </a:p>
          <a:p>
            <a:pPr marL="114300" indent="0"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                Deployment length is 175 minutes</a:t>
            </a:r>
          </a:p>
          <a:p>
            <a:pPr marL="114300" indent="0"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                First partial interval weight is 0.0571 (10/175)</a:t>
            </a:r>
          </a:p>
          <a:p>
            <a:pPr marL="114300" indent="0"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                All other intervals weight is 0.0857  (15/175)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628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Interval Performance Factor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838200"/>
            <a:ext cx="7050881" cy="8382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22971"/>
              </p:ext>
            </p:extLst>
          </p:nvPr>
        </p:nvGraphicFramePr>
        <p:xfrm>
          <a:off x="685801" y="1828799"/>
          <a:ext cx="7848600" cy="382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436"/>
                <a:gridCol w="765718"/>
                <a:gridCol w="5015446"/>
              </a:tblGrid>
              <a:tr h="4501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 anchor="ctr"/>
                </a:tc>
              </a:tr>
              <a:tr h="658601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MRAIPF</a:t>
                      </a:r>
                      <a:r>
                        <a:rPr lang="en-US" sz="1600" i="1" u="none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q,r,i</a:t>
                      </a:r>
                      <a:endParaRPr lang="en-US" sz="16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6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Interval performance factor of </a:t>
                      </a:r>
                      <a:r>
                        <a:rPr lang="en-US" sz="16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MRA</a:t>
                      </a:r>
                      <a:r>
                        <a:rPr lang="en-US" sz="1600" i="1" u="none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600" i="1" u="none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QSE </a:t>
                      </a:r>
                      <a:r>
                        <a:rPr lang="en-US" sz="1600" i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Settlement Interval </a:t>
                      </a:r>
                      <a:r>
                        <a:rPr lang="en-US" sz="1600" i="1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600" u="none" dirty="0"/>
                    </a:p>
                  </a:txBody>
                  <a:tcPr anchor="ctr"/>
                </a:tc>
              </a:tr>
              <a:tr h="410373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IntFrac</a:t>
                      </a:r>
                      <a:r>
                        <a:rPr lang="en-US" sz="1600" i="1" u="none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6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600" u="non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(Interval end time in minutes - Interval start time in minutes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/ 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600" u="none" dirty="0"/>
                    </a:p>
                  </a:txBody>
                  <a:tcPr anchor="ctr"/>
                </a:tc>
              </a:tr>
              <a:tr h="1106830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</a:t>
                      </a:r>
                      <a:r>
                        <a:rPr lang="en-US" sz="16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Base_Mw</a:t>
                      </a:r>
                      <a:r>
                        <a:rPr lang="en-US" sz="1600" i="1" u="none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600" i="1" u="none" kern="1200" baseline="-250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 Response MRA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Aggregated sum of the product of -1, the MRA Site Shift Factor, and MRA Site baseline MW estimated by ERCOT for all MRA Sites in MRA for interval </a:t>
                      </a:r>
                      <a:r>
                        <a:rPr lang="en-US" sz="1600" i="1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600" u="none" dirty="0" smtClean="0"/>
                    </a:p>
                  </a:txBody>
                  <a:tcPr anchor="ctr"/>
                </a:tc>
              </a:tr>
              <a:tr h="1031631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</a:t>
                      </a:r>
                      <a:r>
                        <a:rPr lang="en-US" sz="16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Base_Mw</a:t>
                      </a:r>
                      <a:r>
                        <a:rPr lang="en-US" sz="1600" i="1" u="none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600" i="1" u="none" kern="1200" baseline="-250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Generation MRA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Aggregated sum of the product of -1, the MRA Site Shift Factor, and MRA Site injection MW values for all MRA Sites in MRA for interval </a:t>
                      </a:r>
                      <a:r>
                        <a:rPr lang="en-US" sz="1600" i="1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600" u="none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25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Interval Performance Factor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295400"/>
            <a:ext cx="7050881" cy="8382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99507"/>
              </p:ext>
            </p:extLst>
          </p:nvPr>
        </p:nvGraphicFramePr>
        <p:xfrm>
          <a:off x="667939" y="2133600"/>
          <a:ext cx="7848601" cy="40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436"/>
                <a:gridCol w="765718"/>
                <a:gridCol w="5015447"/>
              </a:tblGrid>
              <a:tr h="4209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 anchor="ctr"/>
                </a:tc>
              </a:tr>
              <a:tr h="791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</a:t>
                      </a:r>
                      <a:r>
                        <a:rPr lang="en-US" sz="14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Actual_MW</a:t>
                      </a:r>
                      <a:r>
                        <a:rPr lang="en-US" sz="1400" i="1" u="none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400" i="1" u="none" kern="1200" baseline="-250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 Response MRA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Aggregated sum of the product of -1, the MRA Site Shift Factor, and MRA Site actual metered Site MW values for all MRA Sites in MRA for interval </a:t>
                      </a:r>
                      <a:r>
                        <a:rPr lang="en-US" sz="1400" i="1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400" u="none" dirty="0" smtClean="0"/>
                    </a:p>
                  </a:txBody>
                  <a:tcPr anchor="ctr"/>
                </a:tc>
              </a:tr>
              <a:tr h="5604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</a:t>
                      </a:r>
                      <a:r>
                        <a:rPr lang="en-US" sz="14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Actual_MW</a:t>
                      </a:r>
                      <a:r>
                        <a:rPr lang="en-US" sz="1400" i="1" u="none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40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Generation MRA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</a:tr>
              <a:tr h="791236">
                <a:tc>
                  <a:txBody>
                    <a:bodyPr/>
                    <a:lstStyle/>
                    <a:p>
                      <a:pPr algn="ctr"/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Contracted</a:t>
                      </a:r>
                      <a:r>
                        <a:rPr lang="en-US" sz="14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Capacity</a:t>
                      </a:r>
                      <a:r>
                        <a:rPr lang="en-US" sz="14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_Mw</a:t>
                      </a:r>
                      <a:r>
                        <a:rPr lang="en-US" sz="1400" i="1" u="none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400" i="1" u="none" kern="1200" baseline="-250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MW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Aggregated sum of the product of -1, the MRA Site Shift Factor, and MRA Site portion of the MRA contracted capacity for all MRA Sites in MRA for interval </a:t>
                      </a:r>
                      <a:r>
                        <a:rPr lang="en-US" sz="1400" i="1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400" u="none" dirty="0" smtClean="0"/>
                    </a:p>
                  </a:txBody>
                  <a:tcPr anchor="ctr"/>
                </a:tc>
              </a:tr>
              <a:tr h="362650">
                <a:tc>
                  <a:txBody>
                    <a:bodyPr/>
                    <a:lstStyle/>
                    <a:p>
                      <a:pPr algn="ctr"/>
                      <a:r>
                        <a:rPr lang="en-US" sz="1600" i="1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600" i="1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 smtClean="0"/>
                        <a:t>A 15-minute settlement interval</a:t>
                      </a:r>
                    </a:p>
                  </a:txBody>
                  <a:tcPr anchor="ctr"/>
                </a:tc>
              </a:tr>
              <a:tr h="362650">
                <a:tc>
                  <a:txBody>
                    <a:bodyPr/>
                    <a:lstStyle/>
                    <a:p>
                      <a:pPr algn="ctr"/>
                      <a:r>
                        <a:rPr lang="en-US" sz="1600" i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 smtClean="0"/>
                        <a:t>A QSE</a:t>
                      </a:r>
                    </a:p>
                  </a:txBody>
                  <a:tcPr anchor="ctr"/>
                </a:tc>
              </a:tr>
              <a:tr h="362650">
                <a:tc>
                  <a:txBody>
                    <a:bodyPr/>
                    <a:lstStyle/>
                    <a:p>
                      <a:pPr algn="ctr"/>
                      <a:r>
                        <a:rPr lang="en-US" sz="1600" i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 smtClean="0"/>
                        <a:t>A month</a:t>
                      </a:r>
                      <a:r>
                        <a:rPr lang="en-US" sz="1400" u="none" baseline="0" dirty="0" smtClean="0"/>
                        <a:t> index</a:t>
                      </a:r>
                      <a:endParaRPr lang="en-US" sz="1400" u="none" dirty="0" smtClean="0"/>
                    </a:p>
                  </a:txBody>
                  <a:tcPr anchor="ctr"/>
                </a:tc>
              </a:tr>
              <a:tr h="386762">
                <a:tc>
                  <a:txBody>
                    <a:bodyPr/>
                    <a:lstStyle/>
                    <a:p>
                      <a:pPr algn="ctr"/>
                      <a:r>
                        <a:rPr lang="en-US" sz="1600" i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 smtClean="0"/>
                        <a:t>An MRA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62400" y="9144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(continued)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401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Test/Event Performance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If MRAEPRF for an MRA &lt; 0.95 for an event ERCOT, it will be reduced to the square of the initial factor.</a:t>
            </a:r>
          </a:p>
          <a:p>
            <a:pPr lvl="1">
              <a:defRPr/>
            </a:pPr>
            <a:r>
              <a:rPr lang="en-US" sz="1800" dirty="0" smtClean="0"/>
              <a:t>Each MRAIPF will be reduced accordingly</a:t>
            </a:r>
          </a:p>
          <a:p>
            <a:pPr lvl="1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For a Weather sensitive MRA, the decision to apply the reduction will be based on the normalized peak demand reduction across all deployment intervals in the contract period</a:t>
            </a:r>
          </a:p>
          <a:p>
            <a:pPr lvl="1">
              <a:defRPr/>
            </a:pPr>
            <a:r>
              <a:rPr lang="en-US" sz="1800" dirty="0" smtClean="0"/>
              <a:t>If greater than 95% of the largest contracted capacity in any hour, no reduction applied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For multiple deployments (test or actual event) in a month, the MRAEPRF for the month shall be the time-weighted average of the MRAIPFs for all tests/events in the month</a:t>
            </a:r>
          </a:p>
          <a:p>
            <a:pPr lvl="1">
              <a:defRPr/>
            </a:pPr>
            <a:r>
              <a:rPr lang="en-US" sz="1800" dirty="0" smtClean="0"/>
              <a:t>If the squaring described above is applied, the reduced MRAIPFs will be used in this calculation</a:t>
            </a:r>
          </a:p>
        </p:txBody>
      </p:sp>
    </p:spTree>
    <p:extLst>
      <p:ext uri="{BB962C8B-B14F-4D97-AF65-F5344CB8AC3E}">
        <p14:creationId xmlns:p14="http://schemas.microsoft.com/office/powerpoint/2010/main" val="352097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Test/Event Performance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 Co-located Demand Response and Other Generation</a:t>
            </a:r>
          </a:p>
          <a:p>
            <a:pPr lvl="1">
              <a:defRPr/>
            </a:pPr>
            <a:r>
              <a:rPr lang="en-US" sz="1800" dirty="0" smtClean="0"/>
              <a:t>The Demand Response MRA </a:t>
            </a:r>
            <a:r>
              <a:rPr lang="en-US" sz="1800" dirty="0"/>
              <a:t>is </a:t>
            </a:r>
            <a:r>
              <a:rPr lang="en-US" sz="1800" dirty="0" err="1"/>
              <a:t>is</a:t>
            </a:r>
            <a:r>
              <a:rPr lang="en-US" sz="1800" dirty="0"/>
              <a:t> physically located </a:t>
            </a:r>
            <a:r>
              <a:rPr lang="en-US" sz="1800" dirty="0" smtClean="0"/>
              <a:t>with the Other Generation MRA</a:t>
            </a: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If an aggregation, each </a:t>
            </a:r>
            <a:r>
              <a:rPr lang="en-US" sz="1800" dirty="0" smtClean="0"/>
              <a:t>MRA Site in a Demand Response MRA is physically located with an MRA Site in the Other Generation MRA</a:t>
            </a:r>
          </a:p>
          <a:p>
            <a:pPr lvl="1">
              <a:defRPr/>
            </a:pPr>
            <a:r>
              <a:rPr lang="en-US" sz="1800" dirty="0" smtClean="0"/>
              <a:t>Contracted hours </a:t>
            </a:r>
            <a:r>
              <a:rPr lang="en-US" sz="1800" dirty="0" smtClean="0"/>
              <a:t>must be </a:t>
            </a:r>
            <a:r>
              <a:rPr lang="en-US" sz="1800" dirty="0" smtClean="0"/>
              <a:t>the same for both MRAs</a:t>
            </a:r>
          </a:p>
          <a:p>
            <a:pPr lvl="1">
              <a:defRPr/>
            </a:pPr>
            <a:r>
              <a:rPr lang="en-US" sz="1800" dirty="0" smtClean="0"/>
              <a:t>The Demand Response MRA is not providing Weather-Sensitive MRA</a:t>
            </a:r>
          </a:p>
          <a:p>
            <a:pPr lvl="1">
              <a:defRPr/>
            </a:pPr>
            <a:r>
              <a:rPr lang="en-US" sz="1800" dirty="0" smtClean="0"/>
              <a:t>Event performance is calculated using the sums of the respective quantities from the two MRAs</a:t>
            </a:r>
          </a:p>
          <a:p>
            <a:pPr lvl="1">
              <a:defRPr/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5658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Testing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ERCOT test prior to the initial MRA Contracted Month</a:t>
            </a:r>
          </a:p>
          <a:p>
            <a:pPr>
              <a:defRPr/>
            </a:pPr>
            <a:r>
              <a:rPr lang="en-US" sz="2200" dirty="0" smtClean="0"/>
              <a:t>ERCOT may test during any contracted month</a:t>
            </a:r>
          </a:p>
          <a:p>
            <a:pPr lvl="1">
              <a:defRPr/>
            </a:pPr>
            <a:r>
              <a:rPr lang="en-US" sz="1800" dirty="0" smtClean="0"/>
              <a:t>Weather sensitive MRAs no more than 2 tests per month</a:t>
            </a:r>
          </a:p>
          <a:p>
            <a:pPr lvl="1">
              <a:defRPr/>
            </a:pPr>
            <a:r>
              <a:rPr lang="en-US" sz="1800" dirty="0" smtClean="0"/>
              <a:t>Demand Response and Other Generation MRAs no more than 1 per month</a:t>
            </a:r>
          </a:p>
          <a:p>
            <a:pPr lvl="1">
              <a:defRPr/>
            </a:pPr>
            <a:r>
              <a:rPr lang="en-US" sz="1800" dirty="0" smtClean="0"/>
              <a:t>If an actual deployment in a month, no subsequent tests that month</a:t>
            </a:r>
          </a:p>
          <a:p>
            <a:pPr lvl="1">
              <a:defRPr/>
            </a:pPr>
            <a:r>
              <a:rPr lang="en-US" sz="1800" dirty="0" smtClean="0"/>
              <a:t>Test duration &lt;= 1 hour</a:t>
            </a:r>
          </a:p>
          <a:p>
            <a:pPr marL="457200" lvl="1" indent="0">
              <a:buNone/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1895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TDSP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ERCOT will provide monthly reports to TDSPs regarding MRAs and MRA Sites contracted in their territories</a:t>
            </a:r>
          </a:p>
          <a:p>
            <a:pPr lvl="1">
              <a:defRPr/>
            </a:pPr>
            <a:r>
              <a:rPr lang="en-US" sz="1800" dirty="0" smtClean="0"/>
              <a:t>QSE representing the MRA</a:t>
            </a:r>
          </a:p>
          <a:p>
            <a:pPr lvl="1">
              <a:defRPr/>
            </a:pPr>
            <a:r>
              <a:rPr lang="en-US" sz="1800" dirty="0" smtClean="0"/>
              <a:t>A list of ESIIDs, Resource IDs, Unique Meter IDs</a:t>
            </a:r>
          </a:p>
          <a:p>
            <a:pPr lvl="1">
              <a:defRPr/>
            </a:pPr>
            <a:r>
              <a:rPr lang="en-US" sz="1800" dirty="0" smtClean="0"/>
              <a:t>For Resource IDs, the date reported by the QSE as the interconnection date</a:t>
            </a:r>
          </a:p>
          <a:p>
            <a:pPr lvl="1">
              <a:defRPr/>
            </a:pPr>
            <a:r>
              <a:rPr lang="en-US" sz="1800" dirty="0" smtClean="0"/>
              <a:t>Aggregated MRA capacity in the TDSP service area by substation (competitive) or zip code (NOIE)</a:t>
            </a:r>
          </a:p>
        </p:txBody>
      </p:sp>
    </p:spTree>
    <p:extLst>
      <p:ext uri="{BB962C8B-B14F-4D97-AF65-F5344CB8AC3E}">
        <p14:creationId xmlns:p14="http://schemas.microsoft.com/office/powerpoint/2010/main" val="32116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Definitions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MRA Service</a:t>
            </a:r>
          </a:p>
          <a:p>
            <a:pPr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800" dirty="0" smtClean="0"/>
              <a:t>The use by ERCOT, under contracts with QSEs, of capacity and energy as an alternative to RMR service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200" dirty="0" smtClean="0"/>
              <a:t>This presentation is focused on performance metrics for MRA Service provided by Demand Response and Other Generation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Definitions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Other Generation MRA</a:t>
            </a:r>
          </a:p>
          <a:p>
            <a:pPr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800" dirty="0" smtClean="0"/>
              <a:t>Settlement Only Generators</a:t>
            </a:r>
          </a:p>
          <a:p>
            <a:pPr lvl="1">
              <a:defRPr/>
            </a:pPr>
            <a:r>
              <a:rPr lang="en-US" sz="1800" dirty="0" smtClean="0"/>
              <a:t>Unregistered distributed generators</a:t>
            </a:r>
          </a:p>
          <a:p>
            <a:pPr lvl="1">
              <a:defRPr/>
            </a:pPr>
            <a:r>
              <a:rPr lang="en-US" sz="1800" dirty="0" smtClean="0"/>
              <a:t>Provides MRA service by exporting energy to the ERCOT grid</a:t>
            </a:r>
          </a:p>
          <a:p>
            <a:pPr marL="457200" lvl="1" indent="0">
              <a:buNone/>
              <a:defRPr/>
            </a:pPr>
            <a:endParaRPr lang="en-US" sz="1800" dirty="0" smtClean="0"/>
          </a:p>
          <a:p>
            <a:pPr>
              <a:defRPr/>
            </a:pPr>
            <a:r>
              <a:rPr lang="en-US" sz="2200" dirty="0" smtClean="0"/>
              <a:t>Demand Response MRA</a:t>
            </a:r>
            <a:endParaRPr lang="en-US" sz="2200" dirty="0"/>
          </a:p>
          <a:p>
            <a:pPr>
              <a:defRPr/>
            </a:pPr>
            <a:endParaRPr lang="en-US" sz="800" dirty="0"/>
          </a:p>
          <a:p>
            <a:pPr lvl="1">
              <a:defRPr/>
            </a:pPr>
            <a:r>
              <a:rPr lang="en-US" sz="1800" dirty="0" smtClean="0"/>
              <a:t>Load that provides MRA service by reducing energy consumption in response to an ERCOT instruction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200" dirty="0" smtClean="0"/>
              <a:t>Weather Sensitive MRA</a:t>
            </a:r>
            <a:endParaRPr lang="en-US" sz="2200" dirty="0"/>
          </a:p>
          <a:p>
            <a:pPr>
              <a:defRPr/>
            </a:pPr>
            <a:endParaRPr lang="en-US" sz="800" dirty="0"/>
          </a:p>
          <a:p>
            <a:pPr lvl="1">
              <a:defRPr/>
            </a:pPr>
            <a:r>
              <a:rPr lang="en-US" sz="1800" dirty="0" smtClean="0"/>
              <a:t>Load that provides </a:t>
            </a:r>
            <a:r>
              <a:rPr lang="en-US" sz="1800" dirty="0"/>
              <a:t>MRA service by reducing energy consumption in response to an ERCOT </a:t>
            </a:r>
            <a:r>
              <a:rPr lang="en-US" sz="1800" dirty="0" smtClean="0"/>
              <a:t>instruction</a:t>
            </a:r>
          </a:p>
          <a:p>
            <a:pPr lvl="1">
              <a:defRPr/>
            </a:pPr>
            <a:r>
              <a:rPr lang="en-US" sz="1800" dirty="0" smtClean="0"/>
              <a:t>Load meets weather sensitivity requirements</a:t>
            </a:r>
            <a:endParaRPr lang="en-US" sz="1800" dirty="0"/>
          </a:p>
          <a:p>
            <a:pPr marL="457200" lvl="1" indent="0"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344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Definitions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MRA Contracted Hours</a:t>
            </a:r>
          </a:p>
          <a:p>
            <a:pPr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800" dirty="0" smtClean="0"/>
              <a:t>Hours during which an MRA is contracted under an agreement to provide MRA Service</a:t>
            </a:r>
            <a:endParaRPr lang="en-US" sz="1800" dirty="0" smtClean="0"/>
          </a:p>
          <a:p>
            <a:pPr marL="457200" lvl="1" indent="0">
              <a:buNone/>
              <a:defRPr/>
            </a:pPr>
            <a:endParaRPr lang="en-US" sz="1800" dirty="0" smtClean="0"/>
          </a:p>
          <a:p>
            <a:pPr>
              <a:defRPr/>
            </a:pPr>
            <a:r>
              <a:rPr lang="en-US" sz="2200" dirty="0"/>
              <a:t>MRA Contracted </a:t>
            </a:r>
            <a:r>
              <a:rPr lang="en-US" sz="2200" dirty="0" smtClean="0"/>
              <a:t>Months</a:t>
            </a:r>
            <a:endParaRPr lang="en-US" sz="2200" dirty="0"/>
          </a:p>
          <a:p>
            <a:pPr>
              <a:defRPr/>
            </a:pPr>
            <a:endParaRPr lang="en-US" sz="800" dirty="0"/>
          </a:p>
          <a:p>
            <a:pPr lvl="1">
              <a:defRPr/>
            </a:pPr>
            <a:r>
              <a:rPr lang="en-US" sz="1800" dirty="0" smtClean="0"/>
              <a:t>Months </a:t>
            </a:r>
            <a:r>
              <a:rPr lang="en-US" sz="1800" dirty="0"/>
              <a:t>during which an MRA is contracted under an agreement to provide MRA Service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200" dirty="0" smtClean="0"/>
              <a:t>MRA Site</a:t>
            </a:r>
            <a:endParaRPr lang="en-US" sz="2200" dirty="0"/>
          </a:p>
          <a:p>
            <a:pPr>
              <a:defRPr/>
            </a:pPr>
            <a:endParaRPr lang="en-US" sz="800" dirty="0"/>
          </a:p>
          <a:p>
            <a:pPr lvl="1">
              <a:defRPr/>
            </a:pPr>
            <a:r>
              <a:rPr lang="en-US" sz="1800" dirty="0" smtClean="0"/>
              <a:t>An individually metered component of an aggregated MRA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973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Service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Procurement subject to Board Approval … must be a cost effective alternative to contracting with an RMR</a:t>
            </a:r>
          </a:p>
          <a:p>
            <a:pPr>
              <a:defRPr/>
            </a:pPr>
            <a:r>
              <a:rPr lang="en-US" sz="2200" dirty="0" smtClean="0"/>
              <a:t>ERCOT will issue an RFP</a:t>
            </a:r>
          </a:p>
          <a:p>
            <a:pPr>
              <a:defRPr/>
            </a:pPr>
            <a:r>
              <a:rPr lang="en-US" sz="2200" dirty="0" smtClean="0"/>
              <a:t>QSE’s offer, if accepted, is subject to the terms of the RFP, the MRA agreement, and ERCOT protocols</a:t>
            </a:r>
          </a:p>
          <a:p>
            <a:pPr>
              <a:defRPr/>
            </a:pPr>
            <a:r>
              <a:rPr lang="en-US" sz="2200" dirty="0" smtClean="0"/>
              <a:t>QSE may submit multiple offers … no duplication allowed</a:t>
            </a:r>
          </a:p>
          <a:p>
            <a:pPr>
              <a:defRPr/>
            </a:pPr>
            <a:r>
              <a:rPr lang="en-US" sz="2200" dirty="0" smtClean="0"/>
              <a:t>Minimum offer 5 MW</a:t>
            </a:r>
          </a:p>
          <a:p>
            <a:pPr>
              <a:defRPr/>
            </a:pPr>
            <a:r>
              <a:rPr lang="en-US" sz="2200" dirty="0" smtClean="0"/>
              <a:t>QSE must be capable of receiving VDI and XML instructions from ERCOT (at least initially VDI)</a:t>
            </a:r>
          </a:p>
          <a:p>
            <a:pPr>
              <a:defRPr/>
            </a:pPr>
            <a:r>
              <a:rPr lang="en-US" sz="2200" dirty="0" smtClean="0"/>
              <a:t>QSE must submit availability plan for current and next 6 operating days and continuously update </a:t>
            </a:r>
            <a:r>
              <a:rPr lang="en-US" sz="2200" dirty="0" smtClean="0"/>
              <a:t>it</a:t>
            </a:r>
          </a:p>
          <a:p>
            <a:pPr>
              <a:defRPr/>
            </a:pPr>
            <a:r>
              <a:rPr lang="en-US" sz="2200" dirty="0" smtClean="0"/>
              <a:t>Telemetry required at the MRA-level</a:t>
            </a:r>
          </a:p>
          <a:p>
            <a:pPr>
              <a:defRPr/>
            </a:pPr>
            <a:r>
              <a:rPr lang="en-US" sz="2200" dirty="0" smtClean="0"/>
              <a:t>No dual commitment during MRA hours (AS, ERS, TDSP SOP)</a:t>
            </a:r>
            <a:endParaRPr lang="en-US" sz="2200" dirty="0" smtClean="0"/>
          </a:p>
          <a:p>
            <a:pPr>
              <a:defRPr/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76720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Offer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dirty="0" smtClean="0"/>
              <a:t>Required information for an offer:</a:t>
            </a:r>
          </a:p>
          <a:p>
            <a:pPr marL="0" indent="0">
              <a:buNone/>
              <a:defRPr/>
            </a:pP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Offered </a:t>
            </a:r>
            <a:r>
              <a:rPr lang="en-US" sz="2200" dirty="0" smtClean="0"/>
              <a:t>capacity for all months, days of week and hours</a:t>
            </a:r>
          </a:p>
          <a:p>
            <a:pPr lvl="1">
              <a:defRPr/>
            </a:pPr>
            <a:r>
              <a:rPr lang="en-US" sz="1800" dirty="0" smtClean="0"/>
              <a:t>Resource ID, ESIID, Unique Meter ID for the MRA</a:t>
            </a:r>
          </a:p>
          <a:p>
            <a:pPr lvl="1">
              <a:defRPr/>
            </a:pPr>
            <a:r>
              <a:rPr lang="en-US" sz="1800" dirty="0" smtClean="0"/>
              <a:t>If an aggregated MRA, list of all sites and capacity allocated to each site</a:t>
            </a:r>
          </a:p>
          <a:p>
            <a:pPr lvl="1">
              <a:defRPr/>
            </a:pPr>
            <a:r>
              <a:rPr lang="en-US" sz="1800" dirty="0" smtClean="0"/>
              <a:t>If MRA or MRA Site is in NOIE territory, the substation from which service is provided</a:t>
            </a:r>
          </a:p>
          <a:p>
            <a:pPr>
              <a:defRPr/>
            </a:pPr>
            <a:r>
              <a:rPr lang="en-US" sz="2200" dirty="0" smtClean="0"/>
              <a:t>Start-up </a:t>
            </a:r>
            <a:r>
              <a:rPr lang="en-US" sz="2200" dirty="0" smtClean="0"/>
              <a:t>time</a:t>
            </a: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Stand-by price: $/MW/Hour</a:t>
            </a:r>
          </a:p>
          <a:p>
            <a:pPr>
              <a:defRPr/>
            </a:pPr>
            <a:r>
              <a:rPr lang="en-US" sz="2200" dirty="0" smtClean="0"/>
              <a:t>Event Deployment price: $ per deployment event</a:t>
            </a:r>
          </a:p>
          <a:p>
            <a:pPr>
              <a:defRPr/>
            </a:pPr>
            <a:r>
              <a:rPr lang="en-US" sz="2200" dirty="0" smtClean="0"/>
              <a:t>Variable price: $/</a:t>
            </a:r>
            <a:r>
              <a:rPr lang="en-US" sz="2200" dirty="0" err="1" smtClean="0"/>
              <a:t>MWh</a:t>
            </a: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Target availability</a:t>
            </a:r>
          </a:p>
        </p:txBody>
      </p:sp>
    </p:spTree>
    <p:extLst>
      <p:ext uri="{BB962C8B-B14F-4D97-AF65-F5344CB8AC3E}">
        <p14:creationId xmlns:p14="http://schemas.microsoft.com/office/powerpoint/2010/main" val="24596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Other Requirements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Demand Response MRAs may not be deployed more than once per day</a:t>
            </a:r>
          </a:p>
          <a:p>
            <a:pPr>
              <a:defRPr/>
            </a:pPr>
            <a:r>
              <a:rPr lang="en-US" sz="2200" dirty="0" smtClean="0"/>
              <a:t>Substitutions are allowed</a:t>
            </a:r>
          </a:p>
          <a:p>
            <a:pPr lvl="1">
              <a:defRPr/>
            </a:pPr>
            <a:r>
              <a:rPr lang="en-US" sz="1800" dirty="0" smtClean="0"/>
              <a:t>ERCOT approval required</a:t>
            </a:r>
          </a:p>
          <a:p>
            <a:pPr lvl="1">
              <a:defRPr/>
            </a:pPr>
            <a:r>
              <a:rPr lang="en-US" sz="1800" dirty="0" smtClean="0"/>
              <a:t>Obligations same as original … one or more whole days</a:t>
            </a:r>
          </a:p>
          <a:p>
            <a:pPr lvl="1">
              <a:defRPr/>
            </a:pPr>
            <a:r>
              <a:rPr lang="en-US" sz="1800" dirty="0" smtClean="0"/>
              <a:t>Reliability benefit must </a:t>
            </a:r>
            <a:r>
              <a:rPr lang="en-US" sz="1800" dirty="0" smtClean="0"/>
              <a:t>greater than or equal to the original MRA</a:t>
            </a:r>
          </a:p>
          <a:p>
            <a:pPr>
              <a:defRPr/>
            </a:pPr>
            <a:r>
              <a:rPr lang="en-US" sz="2200" dirty="0" smtClean="0"/>
              <a:t>MRA may be dispatched by ERCOT at any time during contracted hours</a:t>
            </a:r>
          </a:p>
          <a:p>
            <a:pPr>
              <a:defRPr/>
            </a:pPr>
            <a:r>
              <a:rPr lang="en-US" sz="2200" dirty="0" smtClean="0"/>
              <a:t>ERCOT may issue deployment instruction prior to the beginning of the contracted hours … MRA must meet obligations at start of contracted hours</a:t>
            </a:r>
          </a:p>
          <a:p>
            <a:pPr>
              <a:defRPr/>
            </a:pPr>
            <a:r>
              <a:rPr lang="en-US" sz="2200" dirty="0" smtClean="0"/>
              <a:t>If deployed during contracted hours, the ramp period will be considered in establishing the deployment period</a:t>
            </a:r>
          </a:p>
        </p:txBody>
      </p:sp>
    </p:spTree>
    <p:extLst>
      <p:ext uri="{BB962C8B-B14F-4D97-AF65-F5344CB8AC3E}">
        <p14:creationId xmlns:p14="http://schemas.microsoft.com/office/powerpoint/2010/main" val="41565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Other Requirements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ERCOT will develop a baseline for a Demand </a:t>
            </a:r>
            <a:r>
              <a:rPr lang="en-US" sz="2200" dirty="0" smtClean="0"/>
              <a:t>Response MRA </a:t>
            </a:r>
            <a:r>
              <a:rPr lang="en-US" sz="2200" dirty="0" smtClean="0"/>
              <a:t>as </a:t>
            </a:r>
            <a:r>
              <a:rPr lang="en-US" sz="2200" dirty="0" smtClean="0"/>
              <a:t>described </a:t>
            </a:r>
            <a:r>
              <a:rPr lang="en-US" sz="2200" dirty="0" smtClean="0"/>
              <a:t>in the “Default </a:t>
            </a:r>
            <a:r>
              <a:rPr lang="en-US" sz="2200" dirty="0" smtClean="0"/>
              <a:t>Baseline Methodology” document posted on ERCOT </a:t>
            </a:r>
            <a:r>
              <a:rPr lang="en-US" sz="2200" dirty="0" smtClean="0"/>
              <a:t>website</a:t>
            </a: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Metering</a:t>
            </a:r>
          </a:p>
          <a:p>
            <a:pPr lvl="1">
              <a:defRPr/>
            </a:pPr>
            <a:r>
              <a:rPr lang="en-US" sz="1800" dirty="0" smtClean="0"/>
              <a:t>15-minute interval meter required for the MRA and for each site in an aggregated MRA</a:t>
            </a:r>
          </a:p>
          <a:p>
            <a:pPr lvl="1">
              <a:defRPr/>
            </a:pPr>
            <a:r>
              <a:rPr lang="en-US" sz="1800" dirty="0" smtClean="0"/>
              <a:t>In competitive areas of ERCOT, data will come from ERCOT systems</a:t>
            </a:r>
          </a:p>
          <a:p>
            <a:pPr lvl="1">
              <a:defRPr/>
            </a:pPr>
            <a:r>
              <a:rPr lang="en-US" sz="1800" dirty="0" smtClean="0"/>
              <a:t>In NOIE areas, data will have to be submitted to ERCOT by NOIE TDSP</a:t>
            </a:r>
          </a:p>
          <a:p>
            <a:pPr lvl="1">
              <a:defRPr/>
            </a:pPr>
            <a:r>
              <a:rPr lang="en-US" sz="1800" dirty="0" smtClean="0"/>
              <a:t>Interval data will be adjusted to include distribution losses (if loss study on file with </a:t>
            </a:r>
            <a:r>
              <a:rPr lang="en-US" sz="1800" dirty="0" smtClean="0"/>
              <a:t>ERCOT)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6984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885 MRA  Shift Factors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 lvl="2">
              <a:defRPr/>
            </a:pPr>
            <a:endParaRPr lang="en-US" sz="1400" dirty="0" smtClean="0"/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endParaRPr lang="en-US" sz="1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062" y="1552575"/>
            <a:ext cx="7381875" cy="43910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9800" y="1002268"/>
            <a:ext cx="4711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Excerpt from Greens Bayou MRA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purl.org/dc/elements/1.1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10658</TotalTime>
  <Words>1601</Words>
  <Application>Microsoft Office PowerPoint</Application>
  <PresentationFormat>On-screen Show (4:3)</PresentationFormat>
  <Paragraphs>230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NPRR 885 MRA  Definitions</vt:lpstr>
      <vt:lpstr>NPRR 885 MRA  Definitions</vt:lpstr>
      <vt:lpstr>NPRR 885 MRA  Definitions</vt:lpstr>
      <vt:lpstr>NPRR 885 MRA  Service Overview</vt:lpstr>
      <vt:lpstr>NPRR 885 MRA  Offer</vt:lpstr>
      <vt:lpstr>NPRR 885 MRA  Other Requirements</vt:lpstr>
      <vt:lpstr>NPRR 885 MRA  Other Requirements</vt:lpstr>
      <vt:lpstr>NPRR 885 MRA  Shift Factors</vt:lpstr>
      <vt:lpstr>NPRR 885 MRA  Availability Measurement</vt:lpstr>
      <vt:lpstr>NPRR 885 MRA  Availability Measurement</vt:lpstr>
      <vt:lpstr>NPRR 885 MRA  Test/Event Performance</vt:lpstr>
      <vt:lpstr>NPRR 885 MRA  Interval Performance Factor</vt:lpstr>
      <vt:lpstr>NPRR 885 MRA  Interval Performance Factor</vt:lpstr>
      <vt:lpstr>NPRR 885 MRA  Test/Event Performance</vt:lpstr>
      <vt:lpstr>NPRR 885 MRA  Test/Event Performance</vt:lpstr>
      <vt:lpstr>NPRR 885 MRA  Testing</vt:lpstr>
      <vt:lpstr>NPRR 885 MRA TDSP Report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213</cp:revision>
  <cp:lastPrinted>2018-02-22T22:03:26Z</cp:lastPrinted>
  <dcterms:created xsi:type="dcterms:W3CDTF">2016-01-21T15:20:31Z</dcterms:created>
  <dcterms:modified xsi:type="dcterms:W3CDTF">2019-05-28T13:47:47Z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