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1"/>
  </p:notesMasterIdLst>
  <p:sldIdLst>
    <p:sldId id="260" r:id="rId4"/>
    <p:sldId id="294" r:id="rId5"/>
    <p:sldId id="293" r:id="rId6"/>
    <p:sldId id="281" r:id="rId7"/>
    <p:sldId id="291" r:id="rId8"/>
    <p:sldId id="296" r:id="rId9"/>
    <p:sldId id="26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37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5/24/2019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5/24/2019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wcm/key_documents_lists/179717/Settlement_example_formula_balance_system_v3.0_ex1.xlsx" TargetMode="External"/><Relationship Id="rId2" Type="http://schemas.openxmlformats.org/officeDocument/2006/relationships/hyperlink" Target="http://www.ercot.com/content/wcm/key_documents_lists/178832/4._Approaching_the_RTC_Elements.pptx" TargetMode="External"/><Relationship Id="rId1" Type="http://schemas.openxmlformats.org/officeDocument/2006/relationships/slideLayout" Target="../slideLayouts/slideLayout14.xml"/><Relationship Id="rId5" Type="http://schemas.openxmlformats.org/officeDocument/2006/relationships/hyperlink" Target="http://www.ercot.com/content/wcm/key_documents_lists/179717/Settlement_example_formula_balance_system_v3.0_ex3.xlsx" TargetMode="External"/><Relationship Id="rId4" Type="http://schemas.openxmlformats.org/officeDocument/2006/relationships/hyperlink" Target="http://www.ercot.com/content/wcm/key_documents_lists/179717/Settlement_example_formula_balance_system_v3.0_ex2.xls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calendar/2019/4/23/176494"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65573" y="1874109"/>
            <a:ext cx="5646034" cy="2215991"/>
          </a:xfrm>
          <a:prstGeom prst="rect">
            <a:avLst/>
          </a:prstGeom>
          <a:noFill/>
        </p:spPr>
        <p:txBody>
          <a:bodyPr wrap="square" rtlCol="0">
            <a:spAutoFit/>
          </a:bodyPr>
          <a:lstStyle/>
          <a:p>
            <a:r>
              <a:rPr lang="en-US" sz="2800" kern="0" dirty="0" smtClean="0">
                <a:solidFill>
                  <a:srgbClr val="000000"/>
                </a:solidFill>
                <a:latin typeface="Arial Black"/>
              </a:rPr>
              <a:t>MSWG</a:t>
            </a:r>
          </a:p>
          <a:p>
            <a:endParaRPr lang="en-US" sz="2000" kern="0" dirty="0" smtClean="0">
              <a:solidFill>
                <a:srgbClr val="000000"/>
              </a:solidFill>
              <a:latin typeface="Arial Black" pitchFamily="34" charset="0"/>
            </a:endParaRPr>
          </a:p>
          <a:p>
            <a:r>
              <a:rPr lang="en-US" b="1" dirty="0" smtClean="0">
                <a:solidFill>
                  <a:prstClr val="black"/>
                </a:solidFill>
              </a:rPr>
              <a:t>WMS Updates, RTCTF, Energy Storage, Market Communication</a:t>
            </a:r>
          </a:p>
          <a:p>
            <a:endParaRPr lang="en-US" b="1" dirty="0" smtClean="0">
              <a:solidFill>
                <a:prstClr val="black"/>
              </a:solidFill>
            </a:endParaRPr>
          </a:p>
          <a:p>
            <a:endParaRPr lang="en-US" b="1" dirty="0">
              <a:solidFill>
                <a:prstClr val="black"/>
              </a:solidFill>
            </a:endParaRPr>
          </a:p>
          <a:p>
            <a:r>
              <a:rPr lang="en-US" b="1" dirty="0" smtClean="0">
                <a:solidFill>
                  <a:prstClr val="black"/>
                </a:solidFill>
              </a:rPr>
              <a:t>MAY 28, 2019</a:t>
            </a:r>
            <a:endParaRPr lang="en-US" b="1" dirty="0">
              <a:solidFill>
                <a:prstClr val="black"/>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5/1/2019 WMS meeting</a:t>
            </a:r>
            <a:endParaRPr lang="en-US" sz="2400" dirty="0"/>
          </a:p>
        </p:txBody>
      </p:sp>
      <p:sp>
        <p:nvSpPr>
          <p:cNvPr id="4" name="Content Placeholder 3"/>
          <p:cNvSpPr>
            <a:spLocks noGrp="1"/>
          </p:cNvSpPr>
          <p:nvPr>
            <p:ph idx="1"/>
          </p:nvPr>
        </p:nvSpPr>
        <p:spPr>
          <a:xfrm>
            <a:off x="785963" y="1199072"/>
            <a:ext cx="9876287" cy="4703708"/>
          </a:xfrm>
        </p:spPr>
        <p:txBody>
          <a:bodyPr/>
          <a:lstStyle/>
          <a:p>
            <a:pPr>
              <a:buFont typeface="Wingdings" panose="05000000000000000000" pitchFamily="2" charset="2"/>
              <a:buChar char="ü"/>
            </a:pPr>
            <a:r>
              <a:rPr lang="en-US" sz="2400" dirty="0" smtClean="0"/>
              <a:t>WMS acknowledged closure of most of our Action Items</a:t>
            </a:r>
          </a:p>
          <a:p>
            <a:pPr>
              <a:buFont typeface="Wingdings" panose="05000000000000000000" pitchFamily="2" charset="2"/>
              <a:buChar char="ü"/>
            </a:pPr>
            <a:r>
              <a:rPr lang="en-US" sz="2400" dirty="0" smtClean="0"/>
              <a:t>WMS voted to approve the Market Data Transparency SLA</a:t>
            </a:r>
          </a:p>
          <a:p>
            <a:pPr marL="0" indent="0">
              <a:buNone/>
            </a:pPr>
            <a:endParaRPr lang="en-US" sz="2400" dirty="0" smtClean="0"/>
          </a:p>
          <a:p>
            <a:pPr>
              <a:buFont typeface="Wingdings" panose="05000000000000000000" pitchFamily="2" charset="2"/>
              <a:buChar char="q"/>
            </a:pPr>
            <a:r>
              <a:rPr lang="en-US" sz="2400" dirty="0" smtClean="0"/>
              <a:t>WMS would still like updates on the Balancing Account Fund. </a:t>
            </a:r>
          </a:p>
          <a:p>
            <a:pPr lvl="1"/>
            <a:r>
              <a:rPr lang="en-US" sz="2400" dirty="0" smtClean="0"/>
              <a:t>Should we report on this or ERCOT?</a:t>
            </a:r>
          </a:p>
          <a:p>
            <a:pPr lvl="1"/>
            <a:r>
              <a:rPr lang="en-US" sz="2400" dirty="0" smtClean="0"/>
              <a:t>Could this be added to the Settlement Stability Report?</a:t>
            </a:r>
          </a:p>
          <a:p>
            <a:pPr lvl="1"/>
            <a:endParaRPr lang="en-US" sz="2400" dirty="0"/>
          </a:p>
          <a:p>
            <a:pPr lvl="1"/>
            <a:endParaRPr lang="en-US" sz="2400" dirty="0" smtClean="0"/>
          </a:p>
        </p:txBody>
      </p:sp>
    </p:spTree>
    <p:extLst>
      <p:ext uri="{BB962C8B-B14F-4D97-AF65-F5344CB8AC3E}">
        <p14:creationId xmlns:p14="http://schemas.microsoft.com/office/powerpoint/2010/main" val="2229272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RTC meetings  4/22, 4/30 and 5/13</a:t>
            </a:r>
            <a:endParaRPr lang="en-US" dirty="0"/>
          </a:p>
        </p:txBody>
      </p:sp>
      <p:sp>
        <p:nvSpPr>
          <p:cNvPr id="3" name="Content Placeholder 2"/>
          <p:cNvSpPr>
            <a:spLocks noGrp="1"/>
          </p:cNvSpPr>
          <p:nvPr>
            <p:ph idx="1"/>
          </p:nvPr>
        </p:nvSpPr>
        <p:spPr>
          <a:xfrm>
            <a:off x="406400" y="1120346"/>
            <a:ext cx="11379200" cy="4799687"/>
          </a:xfrm>
        </p:spPr>
        <p:txBody>
          <a:bodyPr/>
          <a:lstStyle/>
          <a:p>
            <a:pPr marL="0" indent="0">
              <a:buNone/>
            </a:pPr>
            <a:r>
              <a:rPr lang="en-US" sz="2000" dirty="0" smtClean="0"/>
              <a:t>	</a:t>
            </a:r>
            <a:endParaRPr lang="en-US" sz="1200" dirty="0"/>
          </a:p>
        </p:txBody>
      </p:sp>
      <p:sp>
        <p:nvSpPr>
          <p:cNvPr id="5" name="TextBox 4"/>
          <p:cNvSpPr txBox="1"/>
          <p:nvPr/>
        </p:nvSpPr>
        <p:spPr>
          <a:xfrm>
            <a:off x="764241" y="1120346"/>
            <a:ext cx="10663518" cy="4431983"/>
          </a:xfrm>
          <a:prstGeom prst="rect">
            <a:avLst/>
          </a:prstGeom>
          <a:noFill/>
        </p:spPr>
        <p:txBody>
          <a:bodyPr wrap="square" rtlCol="0">
            <a:spAutoFit/>
          </a:bodyPr>
          <a:lstStyle/>
          <a:p>
            <a:endParaRPr lang="en-US" dirty="0"/>
          </a:p>
          <a:p>
            <a:r>
              <a:rPr lang="en-US" sz="2400" dirty="0" smtClean="0"/>
              <a:t>Settlement </a:t>
            </a:r>
            <a:r>
              <a:rPr lang="en-US" sz="2400" dirty="0"/>
              <a:t>included as the endpoint of each facet of the changing market </a:t>
            </a:r>
            <a:r>
              <a:rPr lang="en-US" sz="2400" dirty="0" smtClean="0"/>
              <a:t>design:</a:t>
            </a:r>
          </a:p>
          <a:p>
            <a:endParaRPr lang="en-US" dirty="0">
              <a:hlinkClick r:id="rId2"/>
            </a:endParaRPr>
          </a:p>
          <a:p>
            <a:r>
              <a:rPr lang="en-US" sz="1200" dirty="0">
                <a:hlinkClick r:id="rId2"/>
              </a:rPr>
              <a:t>http://www.ercot.com/content/wcm/key_documents_lists/178832/4._</a:t>
            </a:r>
            <a:r>
              <a:rPr lang="en-US" sz="1200" dirty="0" smtClean="0">
                <a:hlinkClick r:id="rId2"/>
              </a:rPr>
              <a:t>Approaching_the_RTC_Elements.pptx</a:t>
            </a:r>
            <a:endParaRPr lang="en-US" sz="1200" dirty="0" smtClean="0"/>
          </a:p>
          <a:p>
            <a:endParaRPr lang="en-US" dirty="0" smtClean="0"/>
          </a:p>
          <a:p>
            <a:r>
              <a:rPr lang="en-US" sz="2400" dirty="0" smtClean="0"/>
              <a:t>5/13 meeting has 3 increasingly complex Settlement scenario spreadsheets</a:t>
            </a:r>
          </a:p>
          <a:p>
            <a:r>
              <a:rPr lang="en-US" sz="1200" dirty="0">
                <a:hlinkClick r:id="rId3"/>
              </a:rPr>
              <a:t>http://</a:t>
            </a:r>
            <a:r>
              <a:rPr lang="en-US" sz="1200" dirty="0" smtClean="0">
                <a:hlinkClick r:id="rId3"/>
              </a:rPr>
              <a:t>www.ercot.com/content/wcm/key_documents_lists/179717/Settlement_example_formula_balance_system_v3.0_ex1.xlsx</a:t>
            </a:r>
            <a:endParaRPr lang="en-US" sz="1200" dirty="0" smtClean="0"/>
          </a:p>
          <a:p>
            <a:r>
              <a:rPr lang="en-US" sz="1200" dirty="0">
                <a:hlinkClick r:id="rId4"/>
              </a:rPr>
              <a:t>http://</a:t>
            </a:r>
            <a:r>
              <a:rPr lang="en-US" sz="1200" dirty="0" smtClean="0">
                <a:hlinkClick r:id="rId4"/>
              </a:rPr>
              <a:t>www.ercot.com/content/wcm/key_documents_lists/179717/Settlement_example_formula_balance_system_v3.0_ex2.xlsx</a:t>
            </a:r>
            <a:endParaRPr lang="en-US" sz="1200" dirty="0" smtClean="0"/>
          </a:p>
          <a:p>
            <a:r>
              <a:rPr lang="en-US" sz="1200" dirty="0">
                <a:hlinkClick r:id="rId5"/>
              </a:rPr>
              <a:t>http://</a:t>
            </a:r>
            <a:r>
              <a:rPr lang="en-US" sz="1200" dirty="0" smtClean="0">
                <a:hlinkClick r:id="rId5"/>
              </a:rPr>
              <a:t>www.ercot.com/content/wcm/key_documents_lists/179717/Settlement_example_formula_balance_system_v3.0_ex3.xlsx</a:t>
            </a:r>
            <a:endParaRPr lang="en-US" sz="1200" dirty="0" smtClean="0"/>
          </a:p>
          <a:p>
            <a:endParaRPr lang="en-US" dirty="0" smtClean="0"/>
          </a:p>
          <a:p>
            <a:r>
              <a:rPr lang="en-US" dirty="0" smtClean="0"/>
              <a:t>*AS is used as a generic representation of any Ancillary (NS, RD, RR, RU)</a:t>
            </a:r>
          </a:p>
          <a:p>
            <a:endParaRPr lang="en-US" dirty="0" smtClean="0"/>
          </a:p>
          <a:p>
            <a:r>
              <a:rPr lang="en-US" dirty="0" smtClean="0"/>
              <a:t>**The suite of AS products assumed for implementation are those defined in the framework provided by        	NPRR863, Creation of ERCOT Contingency Reserve Service and Revisions to Responsive 	Reserve (in discussion at PUCT currently)</a:t>
            </a:r>
            <a:endParaRPr lang="en-US" dirty="0"/>
          </a:p>
        </p:txBody>
      </p:sp>
    </p:spTree>
    <p:extLst>
      <p:ext uri="{BB962C8B-B14F-4D97-AF65-F5344CB8AC3E}">
        <p14:creationId xmlns:p14="http://schemas.microsoft.com/office/powerpoint/2010/main" val="1003285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76633"/>
            <a:ext cx="11277600" cy="695432"/>
          </a:xfrm>
        </p:spPr>
        <p:txBody>
          <a:bodyPr/>
          <a:lstStyle/>
          <a:p>
            <a:r>
              <a:rPr lang="en-US" sz="2400" dirty="0" smtClean="0"/>
              <a:t>Energy Storage Workshop 4/23/2019</a:t>
            </a:r>
            <a:endParaRPr lang="en-US" sz="2400" dirty="0"/>
          </a:p>
        </p:txBody>
      </p:sp>
      <p:sp>
        <p:nvSpPr>
          <p:cNvPr id="3" name="Content Placeholder 2"/>
          <p:cNvSpPr>
            <a:spLocks noGrp="1"/>
          </p:cNvSpPr>
          <p:nvPr>
            <p:ph idx="1"/>
          </p:nvPr>
        </p:nvSpPr>
        <p:spPr>
          <a:xfrm>
            <a:off x="406400" y="1301577"/>
            <a:ext cx="4647293" cy="4846129"/>
          </a:xfrm>
        </p:spPr>
        <p:txBody>
          <a:bodyPr/>
          <a:lstStyle/>
          <a:p>
            <a:pPr marL="0" indent="0">
              <a:buNone/>
            </a:pPr>
            <a:r>
              <a:rPr lang="en-US" sz="2400" u="sng" dirty="0" smtClean="0"/>
              <a:t>Technical discussion of Battery Energy Storage Resources (BESR)</a:t>
            </a:r>
          </a:p>
          <a:p>
            <a:r>
              <a:rPr lang="en-US" sz="2000" dirty="0" smtClean="0"/>
              <a:t>Automated</a:t>
            </a:r>
          </a:p>
          <a:p>
            <a:r>
              <a:rPr lang="en-US" sz="2000" dirty="0" smtClean="0"/>
              <a:t>Chemistries</a:t>
            </a:r>
          </a:p>
          <a:p>
            <a:r>
              <a:rPr lang="en-US" sz="2000" dirty="0"/>
              <a:t>O</a:t>
            </a:r>
            <a:r>
              <a:rPr lang="en-US" sz="2000" dirty="0" smtClean="0"/>
              <a:t>perating characteristics </a:t>
            </a:r>
          </a:p>
          <a:p>
            <a:r>
              <a:rPr lang="en-US" sz="2000" dirty="0" smtClean="0"/>
              <a:t>Degradation</a:t>
            </a:r>
          </a:p>
          <a:p>
            <a:r>
              <a:rPr lang="en-US" sz="2000" dirty="0" smtClean="0">
                <a:solidFill>
                  <a:srgbClr val="FF0000"/>
                </a:solidFill>
              </a:rPr>
              <a:t>ALL Market Data Inputs are measured at the Point of Interconnection (POI)</a:t>
            </a:r>
          </a:p>
          <a:p>
            <a:r>
              <a:rPr lang="en-US" sz="2000" dirty="0"/>
              <a:t>Generate enough to deliver to POI</a:t>
            </a:r>
          </a:p>
          <a:p>
            <a:pPr marL="0" indent="0">
              <a:buNone/>
            </a:pPr>
            <a:endParaRPr lang="en-US" sz="2400" dirty="0" smtClean="0"/>
          </a:p>
          <a:p>
            <a:pPr marL="0" indent="0">
              <a:buNone/>
            </a:pPr>
            <a:r>
              <a:rPr lang="en-US" sz="1200" dirty="0" smtClean="0">
                <a:hlinkClick r:id="rId2"/>
              </a:rPr>
              <a:t>http</a:t>
            </a:r>
            <a:r>
              <a:rPr lang="en-US" sz="1200" dirty="0">
                <a:hlinkClick r:id="rId2"/>
              </a:rPr>
              <a:t>://</a:t>
            </a:r>
            <a:r>
              <a:rPr lang="en-US" sz="1200" dirty="0" smtClean="0">
                <a:hlinkClick r:id="rId2"/>
              </a:rPr>
              <a:t>www.ercot.com/calendar/2019/4/23/176494</a:t>
            </a:r>
            <a:endParaRPr lang="en-US" sz="1200" dirty="0" smtClean="0"/>
          </a:p>
          <a:p>
            <a:pPr marL="0" indent="0">
              <a:buNone/>
            </a:pPr>
            <a:endParaRPr lang="en-US" sz="2400" dirty="0" smtClean="0"/>
          </a:p>
          <a:p>
            <a:pPr marL="0" indent="0">
              <a:buNone/>
            </a:pPr>
            <a:endParaRPr lang="en-US" sz="2800" dirty="0" smtClean="0"/>
          </a:p>
          <a:p>
            <a:pPr marL="0" indent="0">
              <a:buNone/>
            </a:pPr>
            <a:endParaRPr lang="en-US" sz="2800" dirty="0" smtClean="0"/>
          </a:p>
        </p:txBody>
      </p:sp>
      <p:sp>
        <p:nvSpPr>
          <p:cNvPr id="5" name="Content Placeholder 2"/>
          <p:cNvSpPr txBox="1">
            <a:spLocks/>
          </p:cNvSpPr>
          <p:nvPr/>
        </p:nvSpPr>
        <p:spPr>
          <a:xfrm>
            <a:off x="6146800" y="624349"/>
            <a:ext cx="5306785" cy="572746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u="sng" dirty="0" smtClean="0"/>
              <a:t>Types of info ERCOT will need:</a:t>
            </a:r>
          </a:p>
          <a:p>
            <a:r>
              <a:rPr lang="en-US" sz="2000" dirty="0" smtClean="0"/>
              <a:t>Inverter detail</a:t>
            </a:r>
          </a:p>
          <a:p>
            <a:r>
              <a:rPr lang="en-US" sz="2000" dirty="0" smtClean="0"/>
              <a:t>Round-trip efficiency</a:t>
            </a:r>
          </a:p>
          <a:p>
            <a:r>
              <a:rPr lang="en-US" sz="2000" dirty="0" smtClean="0"/>
              <a:t>Better operational visibility</a:t>
            </a:r>
          </a:p>
          <a:p>
            <a:r>
              <a:rPr lang="en-US" sz="2000" dirty="0" smtClean="0"/>
              <a:t>Changes to site; co-location?</a:t>
            </a:r>
          </a:p>
          <a:p>
            <a:pPr marL="0" indent="0">
              <a:buNone/>
            </a:pPr>
            <a:r>
              <a:rPr lang="en-US" sz="1400" dirty="0" smtClean="0"/>
              <a:t>	(</a:t>
            </a:r>
            <a:r>
              <a:rPr lang="en-US" sz="1400" dirty="0" err="1" smtClean="0"/>
              <a:t>eg</a:t>
            </a:r>
            <a:r>
              <a:rPr lang="en-US" sz="1400" dirty="0" smtClean="0"/>
              <a:t>. ERCOT cannot operate solar array with a battery 	as a single Resource)</a:t>
            </a:r>
          </a:p>
          <a:p>
            <a:r>
              <a:rPr lang="en-US" sz="2000" dirty="0" smtClean="0"/>
              <a:t>Telemetry/COP for 5 new ‘state of charge’ points</a:t>
            </a:r>
          </a:p>
          <a:p>
            <a:r>
              <a:rPr lang="en-US" sz="2000" dirty="0" smtClean="0"/>
              <a:t>For WSL treatment, no other loads behind metering point</a:t>
            </a:r>
          </a:p>
          <a:p>
            <a:r>
              <a:rPr lang="en-US" sz="2000" dirty="0" smtClean="0">
                <a:solidFill>
                  <a:srgbClr val="FF0000"/>
                </a:solidFill>
              </a:rPr>
              <a:t>“If </a:t>
            </a:r>
            <a:r>
              <a:rPr lang="en-US" sz="2000" dirty="0">
                <a:solidFill>
                  <a:srgbClr val="FF0000"/>
                </a:solidFill>
              </a:rPr>
              <a:t>the Market hasn’t given you an Award or other reason/signal to provide, don’t expect to get </a:t>
            </a:r>
            <a:r>
              <a:rPr lang="en-US" sz="2000" dirty="0" smtClean="0">
                <a:solidFill>
                  <a:srgbClr val="FF0000"/>
                </a:solidFill>
              </a:rPr>
              <a:t>paid”</a:t>
            </a:r>
          </a:p>
          <a:p>
            <a:r>
              <a:rPr lang="en-US" sz="2000" dirty="0" smtClean="0">
                <a:solidFill>
                  <a:srgbClr val="FF0000"/>
                </a:solidFill>
              </a:rPr>
              <a:t>Single price curve whether charging or discharging</a:t>
            </a:r>
            <a:endParaRPr lang="en-US" sz="2000" dirty="0">
              <a:solidFill>
                <a:srgbClr val="FF0000"/>
              </a:solidFill>
            </a:endParaRPr>
          </a:p>
          <a:p>
            <a:endParaRPr lang="en-US" sz="2000" dirty="0" smtClean="0"/>
          </a:p>
          <a:p>
            <a:endParaRPr lang="en-US" sz="2400" dirty="0" smtClean="0"/>
          </a:p>
          <a:p>
            <a:pPr marL="0" indent="0">
              <a:buFont typeface="Arial" panose="020B0604020202020204" pitchFamily="34" charset="0"/>
              <a:buNone/>
            </a:pPr>
            <a:endParaRPr lang="en-US" sz="2800" dirty="0" smtClean="0"/>
          </a:p>
          <a:p>
            <a:pPr marL="0" indent="0">
              <a:buFont typeface="Arial" panose="020B0604020202020204" pitchFamily="34" charset="0"/>
              <a:buNone/>
            </a:pPr>
            <a:endParaRPr lang="en-US" sz="2800" dirty="0" smtClean="0"/>
          </a:p>
        </p:txBody>
      </p:sp>
    </p:spTree>
    <p:extLst>
      <p:ext uri="{BB962C8B-B14F-4D97-AF65-F5344CB8AC3E}">
        <p14:creationId xmlns:p14="http://schemas.microsoft.com/office/powerpoint/2010/main" val="29791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Market Communications:  ERO &amp; WAN Invoices</a:t>
            </a:r>
            <a:r>
              <a:rPr lang="en-US" dirty="0"/>
              <a:t/>
            </a:r>
            <a:br>
              <a:rPr lang="en-US" dirty="0"/>
            </a:br>
            <a:endParaRPr lang="en-US" dirty="0"/>
          </a:p>
        </p:txBody>
      </p:sp>
      <p:sp>
        <p:nvSpPr>
          <p:cNvPr id="3" name="Content Placeholder 2"/>
          <p:cNvSpPr>
            <a:spLocks noGrp="1"/>
          </p:cNvSpPr>
          <p:nvPr>
            <p:ph idx="1"/>
          </p:nvPr>
        </p:nvSpPr>
        <p:spPr>
          <a:xfrm>
            <a:off x="1130060" y="939114"/>
            <a:ext cx="10655540" cy="4980919"/>
          </a:xfrm>
        </p:spPr>
        <p:txBody>
          <a:bodyPr/>
          <a:lstStyle/>
          <a:p>
            <a:pPr marL="0" indent="0">
              <a:buNone/>
            </a:pPr>
            <a:endParaRPr lang="en-US" sz="2400" b="1" dirty="0"/>
          </a:p>
          <a:p>
            <a:pPr marL="0" indent="0">
              <a:buNone/>
            </a:pPr>
            <a:r>
              <a:rPr lang="en-US" sz="2400" b="1" dirty="0" smtClean="0"/>
              <a:t>WAN </a:t>
            </a:r>
            <a:r>
              <a:rPr lang="en-US" sz="2400" b="1" dirty="0" smtClean="0"/>
              <a:t>invoices will go to</a:t>
            </a:r>
            <a:r>
              <a:rPr lang="en-US" sz="2400" b="1" dirty="0" smtClean="0"/>
              <a:t>: </a:t>
            </a:r>
          </a:p>
          <a:p>
            <a:pPr lvl="1"/>
            <a:r>
              <a:rPr lang="en-US" sz="2000" dirty="0" err="1" smtClean="0"/>
              <a:t>notice_settlements</a:t>
            </a:r>
            <a:r>
              <a:rPr lang="en-US" sz="2000" dirty="0" smtClean="0"/>
              <a:t> </a:t>
            </a:r>
          </a:p>
          <a:p>
            <a:pPr lvl="1"/>
            <a:r>
              <a:rPr lang="en-US" sz="2000" dirty="0" smtClean="0"/>
              <a:t>Accounts </a:t>
            </a:r>
            <a:r>
              <a:rPr lang="en-US" sz="2000" dirty="0"/>
              <a:t>Payable and Authorized Representatives for QSEs </a:t>
            </a:r>
            <a:r>
              <a:rPr lang="en-US" sz="2000" dirty="0" smtClean="0"/>
              <a:t> </a:t>
            </a:r>
          </a:p>
          <a:p>
            <a:pPr lvl="1"/>
            <a:r>
              <a:rPr lang="en-US" sz="2000" dirty="0" smtClean="0"/>
              <a:t>Authorized </a:t>
            </a:r>
            <a:r>
              <a:rPr lang="en-US" sz="2000" dirty="0"/>
              <a:t>Representatives for TSPs</a:t>
            </a:r>
            <a:endParaRPr lang="en-US" sz="2000" b="1" dirty="0" smtClean="0"/>
          </a:p>
          <a:p>
            <a:pPr marL="0" indent="0">
              <a:buNone/>
            </a:pPr>
            <a:endParaRPr lang="en-US" sz="2400" b="1" dirty="0" smtClean="0"/>
          </a:p>
          <a:p>
            <a:pPr marL="0" indent="0">
              <a:buNone/>
            </a:pPr>
            <a:r>
              <a:rPr lang="en-US" sz="2400" b="1" dirty="0" smtClean="0"/>
              <a:t>ERO </a:t>
            </a:r>
            <a:r>
              <a:rPr lang="en-US" sz="2400" b="1" dirty="0" smtClean="0"/>
              <a:t>invoices </a:t>
            </a:r>
            <a:r>
              <a:rPr lang="en-US" sz="2400" b="1" dirty="0" smtClean="0"/>
              <a:t>will </a:t>
            </a:r>
            <a:r>
              <a:rPr lang="en-US" sz="2400" b="1" dirty="0" smtClean="0"/>
              <a:t>go to</a:t>
            </a:r>
            <a:r>
              <a:rPr lang="en-US" sz="2400" b="1" dirty="0" smtClean="0"/>
              <a:t>:</a:t>
            </a:r>
          </a:p>
          <a:p>
            <a:pPr lvl="1"/>
            <a:r>
              <a:rPr lang="en-US" sz="2000" dirty="0" err="1" smtClean="0"/>
              <a:t>notice_settlements</a:t>
            </a:r>
            <a:r>
              <a:rPr lang="en-US" sz="2000" dirty="0" smtClean="0"/>
              <a:t> </a:t>
            </a:r>
            <a:endParaRPr lang="en-US" sz="2000" dirty="0"/>
          </a:p>
          <a:p>
            <a:pPr lvl="1"/>
            <a:r>
              <a:rPr lang="en-US" sz="2000" dirty="0"/>
              <a:t>Accounts Payable and Authorized Representatives </a:t>
            </a:r>
            <a:r>
              <a:rPr lang="en-US" sz="2000" dirty="0" smtClean="0"/>
              <a:t>(for </a:t>
            </a:r>
            <a:r>
              <a:rPr lang="en-US" sz="2000" dirty="0"/>
              <a:t>QSEs </a:t>
            </a:r>
            <a:r>
              <a:rPr lang="en-US" sz="2000" dirty="0" smtClean="0"/>
              <a:t>with ERO invoices)</a:t>
            </a:r>
            <a:endParaRPr lang="en-US" sz="2000" b="1" dirty="0"/>
          </a:p>
          <a:p>
            <a:pPr marL="0" indent="0">
              <a:buNone/>
            </a:pPr>
            <a:endParaRPr lang="en-US" sz="2000" b="1" dirty="0" smtClean="0"/>
          </a:p>
          <a:p>
            <a:pPr marL="0" indent="0">
              <a:buNone/>
            </a:pPr>
            <a:r>
              <a:rPr lang="en-US" sz="2000" b="1" dirty="0" smtClean="0"/>
              <a:t>Confirm and give feedback if not as expected</a:t>
            </a:r>
            <a:endParaRPr lang="en-US" sz="2000" b="1" dirty="0" smtClean="0"/>
          </a:p>
        </p:txBody>
      </p:sp>
    </p:spTree>
    <p:extLst>
      <p:ext uri="{BB962C8B-B14F-4D97-AF65-F5344CB8AC3E}">
        <p14:creationId xmlns:p14="http://schemas.microsoft.com/office/powerpoint/2010/main" val="880202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sz="2400" dirty="0" smtClean="0"/>
              <a:t>Action Items</a:t>
            </a:r>
            <a:endParaRPr lang="en-US" sz="2400" dirty="0"/>
          </a:p>
        </p:txBody>
      </p:sp>
      <p:sp>
        <p:nvSpPr>
          <p:cNvPr id="7" name="TextBox 6"/>
          <p:cNvSpPr txBox="1"/>
          <p:nvPr/>
        </p:nvSpPr>
        <p:spPr>
          <a:xfrm>
            <a:off x="948087" y="3437074"/>
            <a:ext cx="10404389" cy="738664"/>
          </a:xfrm>
          <a:prstGeom prst="rect">
            <a:avLst/>
          </a:prstGeom>
          <a:noFill/>
        </p:spPr>
        <p:txBody>
          <a:bodyPr wrap="square" rtlCol="0">
            <a:spAutoFit/>
          </a:bodyPr>
          <a:lstStyle/>
          <a:p>
            <a:endParaRPr lang="en-US" dirty="0" smtClean="0"/>
          </a:p>
          <a:p>
            <a:r>
              <a:rPr lang="en-US" sz="2400" dirty="0" smtClean="0"/>
              <a:t>Expect an assignment to emerge from Energy Storage</a:t>
            </a:r>
            <a:endParaRPr lang="en-US" sz="2400" dirty="0"/>
          </a:p>
        </p:txBody>
      </p:sp>
      <p:sp>
        <p:nvSpPr>
          <p:cNvPr id="3" name="Rectangle 2"/>
          <p:cNvSpPr/>
          <p:nvPr/>
        </p:nvSpPr>
        <p:spPr>
          <a:xfrm>
            <a:off x="948087" y="1280161"/>
            <a:ext cx="9096056" cy="1569660"/>
          </a:xfrm>
          <a:prstGeom prst="rect">
            <a:avLst/>
          </a:prstGeom>
        </p:spPr>
        <p:txBody>
          <a:bodyPr wrap="square">
            <a:spAutoFit/>
          </a:bodyPr>
          <a:lstStyle/>
          <a:p>
            <a:r>
              <a:rPr lang="en-US" sz="2400" u="sng" dirty="0" smtClean="0"/>
              <a:t>In Progress:</a:t>
            </a:r>
            <a:endParaRPr lang="en-US" sz="2400" u="sng" dirty="0" smtClean="0"/>
          </a:p>
          <a:p>
            <a:r>
              <a:rPr lang="en-US" sz="2400" dirty="0" smtClean="0"/>
              <a:t>NPRR917 </a:t>
            </a:r>
            <a:r>
              <a:rPr lang="en-US" sz="2400" dirty="0"/>
              <a:t>Grandfathering </a:t>
            </a:r>
            <a:r>
              <a:rPr lang="en-US" sz="2400" dirty="0" smtClean="0"/>
              <a:t>Issue </a:t>
            </a:r>
            <a:r>
              <a:rPr lang="en-US" sz="2400" dirty="0" smtClean="0"/>
              <a:t>continues</a:t>
            </a:r>
            <a:endParaRPr lang="en-US" sz="2400" dirty="0" smtClean="0"/>
          </a:p>
          <a:p>
            <a:r>
              <a:rPr lang="en-US" sz="2400" dirty="0" smtClean="0"/>
              <a:t>NPRR850 Market Restart</a:t>
            </a:r>
          </a:p>
          <a:p>
            <a:r>
              <a:rPr lang="en-US" sz="2400" dirty="0" smtClean="0"/>
              <a:t>NPRR885 Must-Run Alternative</a:t>
            </a:r>
            <a:endParaRPr lang="en-US" sz="2400" dirty="0"/>
          </a:p>
        </p:txBody>
      </p:sp>
    </p:spTree>
    <p:extLst>
      <p:ext uri="{BB962C8B-B14F-4D97-AF65-F5344CB8AC3E}">
        <p14:creationId xmlns:p14="http://schemas.microsoft.com/office/powerpoint/2010/main" val="667366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53224" y="1384578"/>
            <a:ext cx="8545123" cy="4678204"/>
          </a:xfrm>
          <a:prstGeom prst="rect">
            <a:avLst/>
          </a:prstGeom>
          <a:noFill/>
        </p:spPr>
        <p:txBody>
          <a:bodyPr wrap="square" rtlCol="0">
            <a:spAutoFit/>
          </a:bodyPr>
          <a:lstStyle/>
          <a:p>
            <a:r>
              <a:rPr lang="en-US" sz="4000" dirty="0" smtClean="0">
                <a:solidFill>
                  <a:srgbClr val="FF3300"/>
                </a:solidFill>
              </a:rPr>
              <a:t>QUESTIONS</a:t>
            </a:r>
            <a:r>
              <a:rPr lang="en-US" sz="4000" dirty="0" smtClean="0">
                <a:solidFill>
                  <a:srgbClr val="FF3300"/>
                </a:solidFill>
              </a:rPr>
              <a:t>?</a:t>
            </a:r>
          </a:p>
          <a:p>
            <a:endParaRPr lang="en-US" sz="4000" dirty="0"/>
          </a:p>
          <a:p>
            <a:endParaRPr lang="en-US" sz="4000" dirty="0" smtClean="0"/>
          </a:p>
          <a:p>
            <a:endParaRPr lang="en-US" sz="4000" dirty="0"/>
          </a:p>
          <a:p>
            <a:endParaRPr lang="en-US" sz="4000" dirty="0" smtClean="0"/>
          </a:p>
          <a:p>
            <a:endParaRPr lang="en-US" sz="4000" dirty="0"/>
          </a:p>
          <a:p>
            <a:r>
              <a:rPr lang="en-US" sz="4000" dirty="0" smtClean="0">
                <a:solidFill>
                  <a:srgbClr val="00B050"/>
                </a:solidFill>
              </a:rPr>
              <a:t>Next MSWG meeting June 25, 2019</a:t>
            </a:r>
            <a:endParaRPr lang="en-US" sz="4000" dirty="0" smtClean="0">
              <a:solidFill>
                <a:srgbClr val="00B050"/>
              </a:solidFill>
            </a:endParaRPr>
          </a:p>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2592" y="2078965"/>
            <a:ext cx="2346385" cy="2639683"/>
          </a:xfrm>
          <a:prstGeom prst="rect">
            <a:avLst/>
          </a:prstGeom>
        </p:spPr>
      </p:pic>
    </p:spTree>
    <p:extLst>
      <p:ext uri="{BB962C8B-B14F-4D97-AF65-F5344CB8AC3E}">
        <p14:creationId xmlns:p14="http://schemas.microsoft.com/office/powerpoint/2010/main" val="27901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500" fill="hold"/>
                                        <p:tgtEl>
                                          <p:spTgt spid="3"/>
                                        </p:tgtEl>
                                        <p:attrNameLst>
                                          <p:attrName>ppt_w</p:attrName>
                                        </p:attrNameLst>
                                      </p:cBhvr>
                                      <p:tavLst>
                                        <p:tav tm="0">
                                          <p:val>
                                            <p:fltVal val="0"/>
                                          </p:val>
                                        </p:tav>
                                        <p:tav tm="100000">
                                          <p:val>
                                            <p:strVal val="#ppt_w"/>
                                          </p:val>
                                        </p:tav>
                                      </p:tavLst>
                                    </p:anim>
                                    <p:anim calcmode="lin" valueType="num">
                                      <p:cBhvr>
                                        <p:cTn id="8" dur="2500" fill="hold"/>
                                        <p:tgtEl>
                                          <p:spTgt spid="3"/>
                                        </p:tgtEl>
                                        <p:attrNameLst>
                                          <p:attrName>ppt_h</p:attrName>
                                        </p:attrNameLst>
                                      </p:cBhvr>
                                      <p:tavLst>
                                        <p:tav tm="0">
                                          <p:val>
                                            <p:fltVal val="0"/>
                                          </p:val>
                                        </p:tav>
                                        <p:tav tm="100000">
                                          <p:val>
                                            <p:strVal val="#ppt_h"/>
                                          </p:val>
                                        </p:tav>
                                      </p:tavLst>
                                    </p:anim>
                                    <p:anim calcmode="lin" valueType="num">
                                      <p:cBhvr>
                                        <p:cTn id="9" dur="2500" fill="hold"/>
                                        <p:tgtEl>
                                          <p:spTgt spid="3"/>
                                        </p:tgtEl>
                                        <p:attrNameLst>
                                          <p:attrName>style.rotation</p:attrName>
                                        </p:attrNameLst>
                                      </p:cBhvr>
                                      <p:tavLst>
                                        <p:tav tm="0">
                                          <p:val>
                                            <p:fltVal val="90"/>
                                          </p:val>
                                        </p:tav>
                                        <p:tav tm="100000">
                                          <p:val>
                                            <p:fltVal val="0"/>
                                          </p:val>
                                        </p:tav>
                                      </p:tavLst>
                                    </p:anim>
                                    <p:animEffect transition="in" filter="fade">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13958</TotalTime>
  <Words>292</Words>
  <Application>Microsoft Office PowerPoint</Application>
  <PresentationFormat>Widescreen</PresentationFormat>
  <Paragraphs>77</Paragraphs>
  <Slides>7</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Arial Black</vt:lpstr>
      <vt:lpstr>Calibri</vt:lpstr>
      <vt:lpstr>Calibri Light</vt:lpstr>
      <vt:lpstr>Wingdings</vt:lpstr>
      <vt:lpstr>Office Theme</vt:lpstr>
      <vt:lpstr>1_Custom Design</vt:lpstr>
      <vt:lpstr>1_Office Theme</vt:lpstr>
      <vt:lpstr>PowerPoint Presentation</vt:lpstr>
      <vt:lpstr>5/1/2019 WMS meeting</vt:lpstr>
      <vt:lpstr>RTC meetings  4/22, 4/30 and 5/13</vt:lpstr>
      <vt:lpstr>Energy Storage Workshop 4/23/2019</vt:lpstr>
      <vt:lpstr>Market Communications:  ERO &amp; WAN Invoices </vt:lpstr>
      <vt:lpstr>Action Items</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254</cp:revision>
  <cp:lastPrinted>2016-07-25T13:59:58Z</cp:lastPrinted>
  <dcterms:created xsi:type="dcterms:W3CDTF">2016-07-13T16:53:36Z</dcterms:created>
  <dcterms:modified xsi:type="dcterms:W3CDTF">2019-05-24T16:41:10Z</dcterms:modified>
</cp:coreProperties>
</file>