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300" r:id="rId7"/>
    <p:sldId id="301" r:id="rId8"/>
    <p:sldId id="302" r:id="rId9"/>
    <p:sldId id="303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30" d="100"/>
          <a:sy n="130" d="100"/>
        </p:scale>
        <p:origin x="906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04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5029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Settlements Update</a:t>
            </a:r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	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May 28, 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/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RRGRR018/019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46770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SCR781(a) – View / Edit capability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3798" y="1351714"/>
            <a:ext cx="37054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4809" y="429513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8468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2015360"/>
            <a:ext cx="37054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46980"/>
            <a:ext cx="37054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/>
          </p:nvPr>
        </p:nvGraphicFramePr>
        <p:xfrm>
          <a:off x="176358" y="5032090"/>
          <a:ext cx="8807362" cy="464820"/>
        </p:xfrm>
        <a:graphic>
          <a:graphicData uri="http://schemas.openxmlformats.org/drawingml/2006/table">
            <a:tbl>
              <a:tblPr firstRow="1" bandRow="1"/>
              <a:tblGrid>
                <a:gridCol w="981516"/>
                <a:gridCol w="823889"/>
                <a:gridCol w="1415313"/>
                <a:gridCol w="5586644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NOGRR154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NPRR825(b), NPRR867, NPRR884, PGRR066, NPRR856,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</a:t>
            </a:r>
            <a:r>
              <a:rPr lang="en-US" sz="1200" dirty="0" smtClean="0">
                <a:solidFill>
                  <a:srgbClr val="FF0000"/>
                </a:solidFill>
              </a:rPr>
              <a:t>5/7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536" y="3272135"/>
            <a:ext cx="15244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Date TBD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4740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4/10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5774116" y="2133600"/>
            <a:ext cx="2057546" cy="1973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" name="Oval 3"/>
          <p:cNvSpPr/>
          <p:nvPr/>
        </p:nvSpPr>
        <p:spPr>
          <a:xfrm>
            <a:off x="1956816" y="2015360"/>
            <a:ext cx="862492" cy="2706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4307" y="822700"/>
            <a:ext cx="2960142" cy="4258606"/>
          </a:xfrm>
          <a:prstGeom prst="rect">
            <a:avLst/>
          </a:prstGeom>
          <a:solidFill>
            <a:schemeClr val="bg1">
              <a:lumMod val="65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398133" y="1798760"/>
            <a:ext cx="862492" cy="210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392861" y="2020367"/>
            <a:ext cx="862492" cy="210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856434" y="4582507"/>
            <a:ext cx="862492" cy="210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311839" y="1383155"/>
            <a:ext cx="862492" cy="210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785518" y="1588054"/>
            <a:ext cx="862492" cy="21070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49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Settlement Matrix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Changes</a:t>
            </a:r>
          </a:p>
          <a:p>
            <a:r>
              <a:rPr lang="en-US" dirty="0" smtClean="0"/>
              <a:t>Please </a:t>
            </a:r>
            <a:r>
              <a:rPr lang="en-US" dirty="0" smtClean="0"/>
              <a:t>note change log at the end of the document</a:t>
            </a:r>
          </a:p>
          <a:p>
            <a:pPr lvl="1"/>
            <a:r>
              <a:rPr lang="en-US" dirty="0" smtClean="0"/>
              <a:t>5/16/2019, language for NPRR912 added.</a:t>
            </a:r>
          </a:p>
          <a:p>
            <a:pPr lvl="1"/>
            <a:r>
              <a:rPr lang="en-US" dirty="0" smtClean="0"/>
              <a:t>Will be posting soon with language added for NPRR821.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994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Settlement Matrix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Matrix issues</a:t>
            </a:r>
            <a:endParaRPr lang="en-US" sz="1800" dirty="0"/>
          </a:p>
          <a:p>
            <a:r>
              <a:rPr lang="en-US" sz="1800" dirty="0"/>
              <a:t>Matrix is currently 214 pages, mainly of copy paste protocol formulas.</a:t>
            </a:r>
          </a:p>
          <a:p>
            <a:r>
              <a:rPr lang="en-US" sz="1800" dirty="0" smtClean="0"/>
              <a:t>Matrix is not the optimal way to review formulas</a:t>
            </a:r>
          </a:p>
          <a:p>
            <a:pPr lvl="1"/>
            <a:r>
              <a:rPr lang="en-US" sz="1800" dirty="0" smtClean="0"/>
              <a:t>Format is hard to read</a:t>
            </a:r>
          </a:p>
          <a:p>
            <a:pPr lvl="1"/>
            <a:r>
              <a:rPr lang="en-US" sz="1800" dirty="0" smtClean="0"/>
              <a:t>Format is difficult to maintain</a:t>
            </a:r>
          </a:p>
          <a:p>
            <a:pPr lvl="1"/>
            <a:r>
              <a:rPr lang="en-US" sz="1800" dirty="0" smtClean="0"/>
              <a:t>Risk of protocol/matrix mismatch</a:t>
            </a:r>
          </a:p>
          <a:p>
            <a:pPr lvl="1"/>
            <a:r>
              <a:rPr lang="en-US" sz="1800" dirty="0" smtClean="0"/>
              <a:t>Many formulas are </a:t>
            </a:r>
            <a:r>
              <a:rPr lang="en-US" sz="1800" dirty="0" smtClean="0"/>
              <a:t>no longer effective, </a:t>
            </a:r>
            <a:r>
              <a:rPr lang="en-US" sz="1800" dirty="0" smtClean="0"/>
              <a:t>document will only grow </a:t>
            </a:r>
          </a:p>
          <a:p>
            <a:pPr lvl="1"/>
            <a:r>
              <a:rPr lang="en-US" sz="1800" dirty="0" smtClean="0"/>
              <a:t>Information unique to the matrix is diluted by duplicative protocol information.</a:t>
            </a:r>
          </a:p>
          <a:p>
            <a:r>
              <a:rPr lang="en-US" sz="2000" dirty="0" smtClean="0"/>
              <a:t>Others?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6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Settlement Matrix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Proposed changes</a:t>
            </a:r>
          </a:p>
          <a:p>
            <a:pPr lvl="1"/>
            <a:r>
              <a:rPr lang="en-US" sz="1800" dirty="0"/>
              <a:t>Formulas for time periods that are no longer subject to dispute or ADR will be removed</a:t>
            </a:r>
            <a:r>
              <a:rPr lang="en-US" sz="1800" dirty="0"/>
              <a:t>.</a:t>
            </a:r>
            <a:endParaRPr lang="en-US" sz="1800" dirty="0"/>
          </a:p>
          <a:p>
            <a:pPr lvl="1"/>
            <a:r>
              <a:rPr lang="en-US" sz="1800" dirty="0" smtClean="0"/>
              <a:t>Remove “reference number” column, not used and is frequently renumbered.</a:t>
            </a:r>
          </a:p>
          <a:p>
            <a:pPr lvl="1"/>
            <a:r>
              <a:rPr lang="en-US" sz="1800" dirty="0" smtClean="0"/>
              <a:t>Upgrade </a:t>
            </a:r>
            <a:r>
              <a:rPr lang="en-US" sz="1800" dirty="0" smtClean="0"/>
              <a:t>notes clarifying information necessary for shadow settlement that is not covered in </a:t>
            </a:r>
            <a:r>
              <a:rPr lang="en-US" sz="1800" dirty="0" smtClean="0"/>
              <a:t>protocols</a:t>
            </a:r>
          </a:p>
          <a:p>
            <a:pPr lvl="1"/>
            <a:r>
              <a:rPr lang="en-US" sz="1800" dirty="0"/>
              <a:t>Only keep </a:t>
            </a:r>
            <a:r>
              <a:rPr lang="en-US" sz="1800" dirty="0" smtClean="0"/>
              <a:t>equations, </a:t>
            </a:r>
            <a:r>
              <a:rPr lang="en-US" sz="1800" dirty="0"/>
              <a:t>algorithms and billing determinant definitions that are not in the </a:t>
            </a:r>
            <a:r>
              <a:rPr lang="en-US" sz="1800" dirty="0" smtClean="0"/>
              <a:t>protocols</a:t>
            </a:r>
            <a:endParaRPr lang="en-US" sz="1800" dirty="0"/>
          </a:p>
          <a:p>
            <a:pPr lvl="1"/>
            <a:r>
              <a:rPr lang="en-US" sz="1800" dirty="0" smtClean="0"/>
              <a:t>Provide </a:t>
            </a:r>
            <a:r>
              <a:rPr lang="en-US" sz="1800" dirty="0" smtClean="0"/>
              <a:t>more verbose notes/summary of changes</a:t>
            </a:r>
            <a:endParaRPr lang="en-US" dirty="0" smtClean="0"/>
          </a:p>
          <a:p>
            <a:pPr lvl="1"/>
            <a:r>
              <a:rPr lang="en-US" sz="1800" dirty="0" smtClean="0"/>
              <a:t>Keep the revision history but would like to start rolling off old changes</a:t>
            </a:r>
          </a:p>
          <a:p>
            <a:pPr lvl="1"/>
            <a:r>
              <a:rPr lang="en-US" sz="1800" dirty="0"/>
              <a:t>Keep and update NPRR numbers</a:t>
            </a:r>
          </a:p>
          <a:p>
            <a:pPr lvl="1"/>
            <a:r>
              <a:rPr lang="en-US" sz="1800" dirty="0"/>
              <a:t>Keep effective dates</a:t>
            </a:r>
          </a:p>
          <a:p>
            <a:pPr lvl="1"/>
            <a:r>
              <a:rPr lang="en-US" sz="1800" dirty="0"/>
              <a:t>Keep protocol reference section</a:t>
            </a:r>
          </a:p>
          <a:p>
            <a:pPr lvl="1"/>
            <a:r>
              <a:rPr lang="en-US" sz="1800" dirty="0"/>
              <a:t>Keep charge type name</a:t>
            </a:r>
          </a:p>
          <a:p>
            <a:pPr lvl="1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432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2255</TotalTime>
  <Words>547</Words>
  <Application>Microsoft Office PowerPoint</Application>
  <PresentationFormat>On-screen Show (4:3)</PresentationFormat>
  <Paragraphs>330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1_Custom Design</vt:lpstr>
      <vt:lpstr>Office Theme</vt:lpstr>
      <vt:lpstr>PowerPoint Presentation</vt:lpstr>
      <vt:lpstr>2019 Release Targets – Board Approved NPRRs / SCRs / xGRRs </vt:lpstr>
      <vt:lpstr>Settlement Matrix Changes</vt:lpstr>
      <vt:lpstr>Settlement Matrix Changes</vt:lpstr>
      <vt:lpstr>Settlement Matrix Changes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212</cp:revision>
  <cp:lastPrinted>2019-05-23T13:51:58Z</cp:lastPrinted>
  <dcterms:created xsi:type="dcterms:W3CDTF">2016-01-21T15:20:31Z</dcterms:created>
  <dcterms:modified xsi:type="dcterms:W3CDTF">2019-05-24T18:29:07Z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