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3" r:id="rId6"/>
  </p:sldMasterIdLst>
  <p:notesMasterIdLst>
    <p:notesMasterId r:id="rId27"/>
  </p:notesMasterIdLst>
  <p:handoutMasterIdLst>
    <p:handoutMasterId r:id="rId28"/>
  </p:handoutMasterIdLst>
  <p:sldIdLst>
    <p:sldId id="445" r:id="rId7"/>
    <p:sldId id="463" r:id="rId8"/>
    <p:sldId id="491" r:id="rId9"/>
    <p:sldId id="456" r:id="rId10"/>
    <p:sldId id="527" r:id="rId11"/>
    <p:sldId id="508" r:id="rId12"/>
    <p:sldId id="525" r:id="rId13"/>
    <p:sldId id="531" r:id="rId14"/>
    <p:sldId id="465" r:id="rId15"/>
    <p:sldId id="528" r:id="rId16"/>
    <p:sldId id="529" r:id="rId17"/>
    <p:sldId id="530" r:id="rId18"/>
    <p:sldId id="466" r:id="rId19"/>
    <p:sldId id="467" r:id="rId20"/>
    <p:sldId id="474" r:id="rId21"/>
    <p:sldId id="526" r:id="rId22"/>
    <p:sldId id="473" r:id="rId23"/>
    <p:sldId id="507" r:id="rId24"/>
    <p:sldId id="454" r:id="rId25"/>
    <p:sldId id="464" r:id="rId2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kerson, Woody" initials="RW" lastIdx="1" clrIdx="0">
    <p:extLst>
      <p:ext uri="{19B8F6BF-5375-455C-9EA6-DF929625EA0E}">
        <p15:presenceInfo xmlns:p15="http://schemas.microsoft.com/office/powerpoint/2012/main" userId="S-1-5-21-639947351-343809578-3807592339-4404" providerId="AD"/>
      </p:ext>
    </p:extLst>
  </p:cmAuthor>
  <p:cmAuthor id="2" name="Teixeira, Jay" initials="TJ" lastIdx="4" clrIdx="1">
    <p:extLst>
      <p:ext uri="{19B8F6BF-5375-455C-9EA6-DF929625EA0E}">
        <p15:presenceInfo xmlns:p15="http://schemas.microsoft.com/office/powerpoint/2012/main" userId="S-1-5-21-639947351-343809578-3807592339-4441" providerId="AD"/>
      </p:ext>
    </p:extLst>
  </p:cmAuthor>
  <p:cmAuthor id="3" name="Jay Teixeira" initials="JT" lastIdx="2" clrIdx="2">
    <p:extLst>
      <p:ext uri="{19B8F6BF-5375-455C-9EA6-DF929625EA0E}">
        <p15:presenceInfo xmlns:p15="http://schemas.microsoft.com/office/powerpoint/2012/main" userId="e3c21acb6147413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34" autoAdjust="0"/>
    <p:restoredTop sz="90485" autoAdjust="0"/>
  </p:normalViewPr>
  <p:slideViewPr>
    <p:cSldViewPr showGuides="1">
      <p:cViewPr varScale="1">
        <p:scale>
          <a:sx n="101" d="100"/>
          <a:sy n="101" d="100"/>
        </p:scale>
        <p:origin x="558" y="108"/>
      </p:cViewPr>
      <p:guideLst>
        <p:guide orient="horz" pos="2160"/>
        <p:guide pos="3840"/>
      </p:guideLst>
    </p:cSldViewPr>
  </p:slideViewPr>
  <p:notesTextViewPr>
    <p:cViewPr>
      <p:scale>
        <a:sx n="3" d="2"/>
        <a:sy n="3" d="2"/>
      </p:scale>
      <p:origin x="0" y="0"/>
    </p:cViewPr>
  </p:notesTextViewPr>
  <p:notesViewPr>
    <p:cSldViewPr showGuides="1">
      <p:cViewPr varScale="1">
        <p:scale>
          <a:sx n="96" d="100"/>
          <a:sy n="96" d="100"/>
        </p:scale>
        <p:origin x="351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notesMaster" Target="notesMasters/notesMaster1.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5/21/2019</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5/21/2019</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1829413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21645806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11</a:t>
            </a:fld>
            <a:endParaRPr lang="en-US"/>
          </a:p>
        </p:txBody>
      </p:sp>
    </p:spTree>
    <p:extLst>
      <p:ext uri="{BB962C8B-B14F-4D97-AF65-F5344CB8AC3E}">
        <p14:creationId xmlns:p14="http://schemas.microsoft.com/office/powerpoint/2010/main" val="3086852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12</a:t>
            </a:fld>
            <a:endParaRPr lang="en-US"/>
          </a:p>
        </p:txBody>
      </p:sp>
    </p:spTree>
    <p:extLst>
      <p:ext uri="{BB962C8B-B14F-4D97-AF65-F5344CB8AC3E}">
        <p14:creationId xmlns:p14="http://schemas.microsoft.com/office/powerpoint/2010/main" val="17340697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30314965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14</a:t>
            </a:fld>
            <a:endParaRPr lang="en-US"/>
          </a:p>
        </p:txBody>
      </p:sp>
    </p:spTree>
    <p:extLst>
      <p:ext uri="{BB962C8B-B14F-4D97-AF65-F5344CB8AC3E}">
        <p14:creationId xmlns:p14="http://schemas.microsoft.com/office/powerpoint/2010/main" val="7945857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33276547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20078960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17</a:t>
            </a:fld>
            <a:endParaRPr lang="en-US"/>
          </a:p>
        </p:txBody>
      </p:sp>
    </p:spTree>
    <p:extLst>
      <p:ext uri="{BB962C8B-B14F-4D97-AF65-F5344CB8AC3E}">
        <p14:creationId xmlns:p14="http://schemas.microsoft.com/office/powerpoint/2010/main" val="8690996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18</a:t>
            </a:fld>
            <a:endParaRPr lang="en-US"/>
          </a:p>
        </p:txBody>
      </p:sp>
    </p:spTree>
    <p:extLst>
      <p:ext uri="{BB962C8B-B14F-4D97-AF65-F5344CB8AC3E}">
        <p14:creationId xmlns:p14="http://schemas.microsoft.com/office/powerpoint/2010/main" val="12806272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19</a:t>
            </a:fld>
            <a:endParaRPr lang="en-US"/>
          </a:p>
        </p:txBody>
      </p:sp>
    </p:spTree>
    <p:extLst>
      <p:ext uri="{BB962C8B-B14F-4D97-AF65-F5344CB8AC3E}">
        <p14:creationId xmlns:p14="http://schemas.microsoft.com/office/powerpoint/2010/main" val="16019807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4198639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20</a:t>
            </a:fld>
            <a:endParaRPr lang="en-US"/>
          </a:p>
        </p:txBody>
      </p:sp>
    </p:spTree>
    <p:extLst>
      <p:ext uri="{BB962C8B-B14F-4D97-AF65-F5344CB8AC3E}">
        <p14:creationId xmlns:p14="http://schemas.microsoft.com/office/powerpoint/2010/main" val="23491410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4402030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2784378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485713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30963885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39836816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13371226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25513092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97896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4"/>
          </p:nvPr>
        </p:nvSpPr>
        <p:spPr>
          <a:xfrm>
            <a:off x="11277600" y="6505761"/>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7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57482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 id="2147483661"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277600" y="6527713"/>
            <a:ext cx="812800" cy="296862"/>
          </a:xfrm>
          <a:prstGeom prst="rect">
            <a:avLst/>
          </a:prstGeom>
        </p:spPr>
        <p:txBody>
          <a:bodyPr vert="horz" lIns="91440" tIns="45720" rIns="91440" bIns="45720" rtlCol="0" anchor="ctr"/>
          <a:lstStyle>
            <a:lvl1pPr algn="ctr">
              <a:defRPr sz="1200">
                <a:solidFill>
                  <a:schemeClr val="tx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2754549710"/>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hyperlink" Target="mailto:ResourceIntegrationDepartment@ercot.com" TargetMode="External"/><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p:cNvSpPr txBox="1"/>
          <p:nvPr/>
        </p:nvSpPr>
        <p:spPr>
          <a:xfrm>
            <a:off x="4936906" y="2413338"/>
            <a:ext cx="5646034" cy="1754326"/>
          </a:xfrm>
          <a:prstGeom prst="rect">
            <a:avLst/>
          </a:prstGeom>
          <a:noFill/>
        </p:spPr>
        <p:txBody>
          <a:bodyPr wrap="square" rtlCol="0">
            <a:spAutoFit/>
          </a:bodyPr>
          <a:lstStyle/>
          <a:p>
            <a:r>
              <a:rPr lang="en-US" b="1" dirty="0"/>
              <a:t>Resource Integration Workshop  </a:t>
            </a:r>
          </a:p>
          <a:p>
            <a:endParaRPr lang="en-US" dirty="0"/>
          </a:p>
          <a:p>
            <a:r>
              <a:rPr lang="en-US" dirty="0"/>
              <a:t>ERCOT</a:t>
            </a:r>
          </a:p>
          <a:p>
            <a:r>
              <a:rPr lang="en-US" dirty="0"/>
              <a:t>Jay Teixeira</a:t>
            </a:r>
          </a:p>
          <a:p>
            <a:endParaRPr lang="en-US" dirty="0"/>
          </a:p>
          <a:p>
            <a:r>
              <a:rPr lang="en-US" dirty="0" smtClean="0"/>
              <a:t>May 23, 2019</a:t>
            </a:r>
            <a:endParaRPr lang="en-US" dirty="0"/>
          </a:p>
        </p:txBody>
      </p:sp>
    </p:spTree>
    <p:extLst>
      <p:ext uri="{BB962C8B-B14F-4D97-AF65-F5344CB8AC3E}">
        <p14:creationId xmlns:p14="http://schemas.microsoft.com/office/powerpoint/2010/main" val="387225821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Dynamic </a:t>
            </a:r>
            <a:r>
              <a:rPr lang="en-US" dirty="0"/>
              <a:t>Case </a:t>
            </a:r>
            <a:r>
              <a:rPr lang="en-US" dirty="0" smtClean="0"/>
              <a:t>Dispatch in PG </a:t>
            </a:r>
            <a:r>
              <a:rPr lang="en-US" dirty="0"/>
              <a:t>5.4.5 (2)</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457200" lvl="1" indent="0">
              <a:buNone/>
            </a:pPr>
            <a:r>
              <a:rPr lang="en-US" dirty="0" smtClean="0"/>
              <a:t>Planning Guide 5.4.5 (2) requires “all existing or publicly committed Generation Resources in the area of the study will normally be represented at full net output” for Dynamic studies but not for Steady State studies</a:t>
            </a:r>
          </a:p>
          <a:p>
            <a:pPr lvl="1">
              <a:buFont typeface="Wingdings" panose="05000000000000000000" pitchFamily="2" charset="2"/>
              <a:buChar char="§"/>
            </a:pPr>
            <a:r>
              <a:rPr lang="en-US" sz="2400" dirty="0" smtClean="0"/>
              <a:t>Should </a:t>
            </a:r>
            <a:r>
              <a:rPr lang="en-US" sz="2400" dirty="0" smtClean="0"/>
              <a:t>the </a:t>
            </a:r>
            <a:r>
              <a:rPr lang="en-US" sz="2400" dirty="0"/>
              <a:t>steady </a:t>
            </a:r>
            <a:r>
              <a:rPr lang="en-US" sz="2400" dirty="0" smtClean="0"/>
              <a:t>state and dynamic studies use the same dispatch?</a:t>
            </a:r>
            <a:r>
              <a:rPr lang="en-US" sz="2000" dirty="0"/>
              <a:t>  </a:t>
            </a:r>
            <a:endParaRPr lang="en-US" sz="2000" dirty="0" smtClean="0"/>
          </a:p>
          <a:p>
            <a:pPr lvl="1">
              <a:buFont typeface="Wingdings" panose="05000000000000000000" pitchFamily="2" charset="2"/>
              <a:buChar char="§"/>
            </a:pPr>
            <a:r>
              <a:rPr lang="en-US" sz="2400" dirty="0" smtClean="0"/>
              <a:t>Is a </a:t>
            </a:r>
            <a:r>
              <a:rPr lang="en-US" sz="2400" dirty="0"/>
              <a:t>100% Solar &amp; 100% Wind </a:t>
            </a:r>
            <a:r>
              <a:rPr lang="en-US" sz="2400" dirty="0" smtClean="0"/>
              <a:t>dispatch in the study area realistic?</a:t>
            </a:r>
            <a:r>
              <a:rPr lang="en-US" sz="2000" dirty="0"/>
              <a:t> </a:t>
            </a:r>
          </a:p>
          <a:p>
            <a:pPr lvl="1">
              <a:buFont typeface="Wingdings" panose="05000000000000000000" pitchFamily="2" charset="2"/>
              <a:buChar char="§"/>
            </a:pPr>
            <a:r>
              <a:rPr lang="en-US" sz="2400" dirty="0" smtClean="0"/>
              <a:t>An alternative is for the TSPs to start </a:t>
            </a:r>
            <a:r>
              <a:rPr lang="en-US" sz="2400" dirty="0"/>
              <a:t>their stability study with </a:t>
            </a:r>
            <a:r>
              <a:rPr lang="en-US" sz="2400" dirty="0" smtClean="0"/>
              <a:t>a 100</a:t>
            </a:r>
            <a:r>
              <a:rPr lang="en-US" sz="2400" dirty="0"/>
              <a:t>% dispatch as </a:t>
            </a:r>
            <a:r>
              <a:rPr lang="en-US" sz="2400" dirty="0" smtClean="0"/>
              <a:t>required </a:t>
            </a:r>
          </a:p>
          <a:p>
            <a:pPr lvl="2">
              <a:buFont typeface="Wingdings" panose="05000000000000000000" pitchFamily="2" charset="2"/>
              <a:buChar char="§"/>
            </a:pPr>
            <a:r>
              <a:rPr lang="en-US" sz="2000" dirty="0" smtClean="0"/>
              <a:t>If the </a:t>
            </a:r>
            <a:r>
              <a:rPr lang="en-US" sz="2000" dirty="0"/>
              <a:t>case doesn’t </a:t>
            </a:r>
            <a:r>
              <a:rPr lang="en-US" sz="2000" dirty="0" smtClean="0"/>
              <a:t>solve/flat start, report as </a:t>
            </a:r>
            <a:r>
              <a:rPr lang="en-US" sz="2000" dirty="0"/>
              <a:t>an N-0 </a:t>
            </a:r>
            <a:r>
              <a:rPr lang="en-US" sz="2000" dirty="0" smtClean="0"/>
              <a:t>violation</a:t>
            </a:r>
          </a:p>
          <a:p>
            <a:pPr lvl="2">
              <a:buFont typeface="Wingdings" panose="05000000000000000000" pitchFamily="2" charset="2"/>
              <a:buChar char="§"/>
            </a:pPr>
            <a:r>
              <a:rPr lang="en-US" sz="2000" dirty="0"/>
              <a:t>L</a:t>
            </a:r>
            <a:r>
              <a:rPr lang="en-US" sz="2000" dirty="0" smtClean="0"/>
              <a:t>ower </a:t>
            </a:r>
            <a:r>
              <a:rPr lang="en-US" sz="2000" dirty="0"/>
              <a:t>the dispatch, and then perform the rest of the stability study.  </a:t>
            </a:r>
            <a:r>
              <a:rPr lang="en-US" sz="2000" dirty="0" smtClean="0"/>
              <a:t>This is already being done for the N-1 </a:t>
            </a:r>
            <a:r>
              <a:rPr lang="en-US" sz="2000" dirty="0"/>
              <a:t>and N-1-1 violations, where </a:t>
            </a:r>
            <a:r>
              <a:rPr lang="en-US" sz="2000" dirty="0" smtClean="0"/>
              <a:t>the dispatch is curtailed until the </a:t>
            </a:r>
            <a:r>
              <a:rPr lang="en-US" sz="2000" dirty="0"/>
              <a:t>case becomes </a:t>
            </a:r>
            <a:r>
              <a:rPr lang="en-US" sz="2000" dirty="0" smtClean="0"/>
              <a:t>stable</a:t>
            </a: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dirty="0"/>
          </a:p>
        </p:txBody>
      </p:sp>
    </p:spTree>
    <p:extLst>
      <p:ext uri="{BB962C8B-B14F-4D97-AF65-F5344CB8AC3E}">
        <p14:creationId xmlns:p14="http://schemas.microsoft.com/office/powerpoint/2010/main" val="11517398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VRT Studies for Conventional Units</a:t>
            </a:r>
            <a:r>
              <a:rPr lang="en-US" dirty="0"/>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r>
              <a:rPr lang="en-US" dirty="0" smtClean="0"/>
              <a:t>A TSP </a:t>
            </a:r>
            <a:r>
              <a:rPr lang="en-US" dirty="0" smtClean="0"/>
              <a:t>identified </a:t>
            </a:r>
            <a:r>
              <a:rPr lang="en-US" dirty="0"/>
              <a:t>a need for better clarification of the type of stability study needed to verify VRT performance of a conventional </a:t>
            </a:r>
            <a:r>
              <a:rPr lang="en-US" dirty="0" smtClean="0"/>
              <a:t>unit</a:t>
            </a:r>
          </a:p>
          <a:p>
            <a:r>
              <a:rPr lang="en-US" dirty="0"/>
              <a:t>IE should provide attestation that it is in compliance with Operating guide </a:t>
            </a:r>
            <a:r>
              <a:rPr lang="en-US" dirty="0" smtClean="0"/>
              <a:t>2.9.  IE may not know.</a:t>
            </a:r>
          </a:p>
          <a:p>
            <a:r>
              <a:rPr lang="en-US" dirty="0" smtClean="0"/>
              <a:t>Should a requirement to simulate a fault on the high side of the MPT for some period of time </a:t>
            </a:r>
            <a:r>
              <a:rPr lang="en-US" dirty="0" smtClean="0"/>
              <a:t>in which </a:t>
            </a:r>
            <a:r>
              <a:rPr lang="en-US" dirty="0" smtClean="0"/>
              <a:t>the generation </a:t>
            </a:r>
            <a:r>
              <a:rPr lang="en-US" dirty="0" smtClean="0"/>
              <a:t>must remain in service be </a:t>
            </a:r>
            <a:r>
              <a:rPr lang="en-US" dirty="0" smtClean="0"/>
              <a:t>added to section 2.9?</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Tree>
    <p:extLst>
      <p:ext uri="{BB962C8B-B14F-4D97-AF65-F5344CB8AC3E}">
        <p14:creationId xmlns:p14="http://schemas.microsoft.com/office/powerpoint/2010/main" val="18744723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VRT and Reactive Power Requirements for Storage</a:t>
            </a:r>
            <a:r>
              <a:rPr lang="en-US" dirty="0"/>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r>
              <a:rPr lang="en-US" dirty="0" smtClean="0"/>
              <a:t>No documentation exists in a binding document for expected VRT and reactive power requirements for storage systems such as batteries during discharging and charging.</a:t>
            </a:r>
          </a:p>
          <a:p>
            <a:pPr lvl="1"/>
            <a:r>
              <a:rPr lang="en-US" dirty="0" smtClean="0"/>
              <a:t>No explicit language, for now using </a:t>
            </a:r>
            <a:r>
              <a:rPr lang="en-US" dirty="0"/>
              <a:t>similar requirements for wind and </a:t>
            </a:r>
            <a:r>
              <a:rPr lang="en-US" dirty="0" smtClean="0"/>
              <a:t>solar for discharging</a:t>
            </a:r>
          </a:p>
          <a:p>
            <a:pPr lvl="1"/>
            <a:r>
              <a:rPr lang="en-US" dirty="0" smtClean="0"/>
              <a:t>No explicit language for charging</a:t>
            </a:r>
          </a:p>
          <a:p>
            <a:pPr lvl="1"/>
            <a:r>
              <a:rPr lang="en-US" dirty="0" smtClean="0"/>
              <a:t>Workshops to determine</a:t>
            </a:r>
          </a:p>
          <a:p>
            <a:r>
              <a:rPr lang="en-US" dirty="0" smtClean="0"/>
              <a:t>Do not design for minimum requirements</a:t>
            </a:r>
          </a:p>
          <a:p>
            <a:r>
              <a:rPr lang="en-US" dirty="0" smtClean="0"/>
              <a:t>Report actual capability</a:t>
            </a:r>
          </a:p>
          <a:p>
            <a:pPr marL="0"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dirty="0"/>
          </a:p>
        </p:txBody>
      </p:sp>
    </p:spTree>
    <p:extLst>
      <p:ext uri="{BB962C8B-B14F-4D97-AF65-F5344CB8AC3E}">
        <p14:creationId xmlns:p14="http://schemas.microsoft.com/office/powerpoint/2010/main" val="42564105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Up Next</a:t>
            </a:r>
            <a:br>
              <a:rPr lang="en-US" dirty="0" smtClean="0"/>
            </a:br>
            <a:r>
              <a:rPr lang="en-US" dirty="0" smtClean="0"/>
              <a:t>Discussion next Workshop</a:t>
            </a:r>
            <a:endParaRPr lang="en-US" dirty="0"/>
          </a:p>
        </p:txBody>
      </p:sp>
    </p:spTree>
    <p:extLst>
      <p:ext uri="{BB962C8B-B14F-4D97-AF65-F5344CB8AC3E}">
        <p14:creationId xmlns:p14="http://schemas.microsoft.com/office/powerpoint/2010/main" val="9490541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Active PGRR’s</a:t>
            </a:r>
            <a:endParaRPr lang="en-US" dirty="0"/>
          </a:p>
        </p:txBody>
      </p:sp>
    </p:spTree>
    <p:extLst>
      <p:ext uri="{BB962C8B-B14F-4D97-AF65-F5344CB8AC3E}">
        <p14:creationId xmlns:p14="http://schemas.microsoft.com/office/powerpoint/2010/main" val="3981734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Active PGRR’s</a:t>
            </a:r>
            <a:endParaRPr lang="en-US" dirty="0"/>
          </a:p>
        </p:txBody>
      </p:sp>
      <p:sp>
        <p:nvSpPr>
          <p:cNvPr id="3" name="Content Placeholder 2"/>
          <p:cNvSpPr>
            <a:spLocks noGrp="1"/>
          </p:cNvSpPr>
          <p:nvPr>
            <p:ph idx="1"/>
          </p:nvPr>
        </p:nvSpPr>
        <p:spPr>
          <a:xfrm>
            <a:off x="533400" y="1066800"/>
            <a:ext cx="10134600" cy="5334000"/>
          </a:xfrm>
        </p:spPr>
        <p:txBody>
          <a:bodyPr/>
          <a:lstStyle/>
          <a:p>
            <a:r>
              <a:rPr lang="en-US" dirty="0" smtClean="0">
                <a:solidFill>
                  <a:srgbClr val="92D050"/>
                </a:solidFill>
              </a:rPr>
              <a:t>PGRR062</a:t>
            </a:r>
            <a:r>
              <a:rPr lang="en-US" dirty="0" smtClean="0"/>
              <a:t> </a:t>
            </a:r>
            <a:r>
              <a:rPr lang="en-US" dirty="0"/>
              <a:t>- Updates to Generation Interconnection or Change Request (GINR) </a:t>
            </a:r>
            <a:r>
              <a:rPr lang="en-US" dirty="0" smtClean="0"/>
              <a:t>Process – </a:t>
            </a:r>
            <a:r>
              <a:rPr lang="en-US" dirty="0" smtClean="0">
                <a:solidFill>
                  <a:srgbClr val="FF0000"/>
                </a:solidFill>
              </a:rPr>
              <a:t>Implemented</a:t>
            </a:r>
          </a:p>
          <a:p>
            <a:r>
              <a:rPr lang="en-US" dirty="0" smtClean="0">
                <a:solidFill>
                  <a:srgbClr val="92D050"/>
                </a:solidFill>
              </a:rPr>
              <a:t>PGRR066 </a:t>
            </a:r>
            <a:r>
              <a:rPr lang="en-US" dirty="0"/>
              <a:t>- Interconnection Request Cancellation and Creation of Inactive </a:t>
            </a:r>
            <a:r>
              <a:rPr lang="en-US" dirty="0" smtClean="0"/>
              <a:t>Status – BOD approved December 11, 2018.  </a:t>
            </a:r>
            <a:r>
              <a:rPr lang="en-US" dirty="0" smtClean="0">
                <a:solidFill>
                  <a:srgbClr val="FF0000"/>
                </a:solidFill>
              </a:rPr>
              <a:t>Will not be implemented until completion of RIOO-RS project</a:t>
            </a:r>
            <a:r>
              <a:rPr lang="en-US" dirty="0" smtClean="0"/>
              <a:t>.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15</a:t>
            </a:fld>
            <a:endParaRPr lang="en-US">
              <a:solidFill>
                <a:prstClr val="black">
                  <a:tint val="75000"/>
                </a:prstClr>
              </a:solidFill>
            </a:endParaRPr>
          </a:p>
        </p:txBody>
      </p:sp>
    </p:spTree>
    <p:extLst>
      <p:ext uri="{BB962C8B-B14F-4D97-AF65-F5344CB8AC3E}">
        <p14:creationId xmlns:p14="http://schemas.microsoft.com/office/powerpoint/2010/main" val="23487261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Active NPRR’s</a:t>
            </a:r>
            <a:endParaRPr lang="en-US" dirty="0"/>
          </a:p>
        </p:txBody>
      </p:sp>
      <p:sp>
        <p:nvSpPr>
          <p:cNvPr id="3" name="Content Placeholder 2"/>
          <p:cNvSpPr>
            <a:spLocks noGrp="1"/>
          </p:cNvSpPr>
          <p:nvPr>
            <p:ph idx="1"/>
          </p:nvPr>
        </p:nvSpPr>
        <p:spPr>
          <a:xfrm>
            <a:off x="533400" y="1066800"/>
            <a:ext cx="10134600" cy="5334000"/>
          </a:xfrm>
        </p:spPr>
        <p:txBody>
          <a:bodyPr/>
          <a:lstStyle/>
          <a:p>
            <a:r>
              <a:rPr lang="en-US" dirty="0" smtClean="0">
                <a:solidFill>
                  <a:srgbClr val="92D050"/>
                </a:solidFill>
              </a:rPr>
              <a:t>NPRR926</a:t>
            </a:r>
            <a:r>
              <a:rPr lang="en-US" dirty="0" smtClean="0"/>
              <a:t> </a:t>
            </a:r>
            <a:r>
              <a:rPr lang="en-US" dirty="0"/>
              <a:t>- Removal of 90-Day Period Between SSR Study Approval and </a:t>
            </a:r>
            <a:r>
              <a:rPr lang="en-US" dirty="0" smtClean="0"/>
              <a:t>Synchronization – TAC May 22, 2019.</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16</a:t>
            </a:fld>
            <a:endParaRPr lang="en-US">
              <a:solidFill>
                <a:prstClr val="black">
                  <a:tint val="75000"/>
                </a:prstClr>
              </a:solidFill>
            </a:endParaRPr>
          </a:p>
        </p:txBody>
      </p:sp>
    </p:spTree>
    <p:extLst>
      <p:ext uri="{BB962C8B-B14F-4D97-AF65-F5344CB8AC3E}">
        <p14:creationId xmlns:p14="http://schemas.microsoft.com/office/powerpoint/2010/main" val="40293930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Back Log</a:t>
            </a:r>
            <a:endParaRPr lang="en-US" dirty="0"/>
          </a:p>
        </p:txBody>
      </p:sp>
    </p:spTree>
    <p:extLst>
      <p:ext uri="{BB962C8B-B14F-4D97-AF65-F5344CB8AC3E}">
        <p14:creationId xmlns:p14="http://schemas.microsoft.com/office/powerpoint/2010/main" val="29857829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899318"/>
          </a:xfrm>
        </p:spPr>
        <p:txBody>
          <a:bodyPr/>
          <a:lstStyle/>
          <a:p>
            <a:r>
              <a:rPr lang="en-US" dirty="0" smtClean="0"/>
              <a:t>Possible </a:t>
            </a:r>
            <a:r>
              <a:rPr lang="en-US" dirty="0"/>
              <a:t>Changes to Interconnection Process	</a:t>
            </a:r>
            <a:br>
              <a:rPr lang="en-US" dirty="0"/>
            </a:br>
            <a:r>
              <a:rPr lang="en-US" dirty="0"/>
              <a:t>Propose </a:t>
            </a:r>
            <a:r>
              <a:rPr lang="en-US" dirty="0" smtClean="0"/>
              <a:t>Fee Increase for Project Determination</a:t>
            </a:r>
            <a:endParaRPr lang="en-US" dirty="0"/>
          </a:p>
        </p:txBody>
      </p:sp>
      <p:sp>
        <p:nvSpPr>
          <p:cNvPr id="3" name="Content Placeholder 2"/>
          <p:cNvSpPr>
            <a:spLocks noGrp="1"/>
          </p:cNvSpPr>
          <p:nvPr>
            <p:ph idx="1"/>
          </p:nvPr>
        </p:nvSpPr>
        <p:spPr>
          <a:xfrm>
            <a:off x="685800" y="1288975"/>
            <a:ext cx="10363200" cy="5372100"/>
          </a:xfrm>
        </p:spPr>
        <p:txBody>
          <a:bodyPr/>
          <a:lstStyle/>
          <a:p>
            <a:pPr lvl="0"/>
            <a:r>
              <a:rPr lang="en-US" dirty="0"/>
              <a:t>Screening Study </a:t>
            </a:r>
            <a:r>
              <a:rPr lang="en-US" dirty="0" smtClean="0"/>
              <a:t>Advanced. This </a:t>
            </a:r>
            <a:r>
              <a:rPr lang="en-US" dirty="0"/>
              <a:t>option consists of:</a:t>
            </a:r>
          </a:p>
          <a:p>
            <a:pPr lvl="1"/>
            <a:r>
              <a:rPr lang="en-US" dirty="0"/>
              <a:t>appropriate case(s)</a:t>
            </a:r>
          </a:p>
          <a:p>
            <a:pPr lvl="1"/>
            <a:r>
              <a:rPr lang="en-US" dirty="0"/>
              <a:t>one POI will be </a:t>
            </a:r>
            <a:r>
              <a:rPr lang="en-US" dirty="0" smtClean="0"/>
              <a:t>studied </a:t>
            </a:r>
            <a:endParaRPr lang="en-US" dirty="0"/>
          </a:p>
          <a:p>
            <a:pPr lvl="1"/>
            <a:r>
              <a:rPr lang="en-US" dirty="0"/>
              <a:t>a set of transmission projects to allow full output will be determined</a:t>
            </a:r>
          </a:p>
          <a:p>
            <a:pPr lvl="1"/>
            <a:r>
              <a:rPr lang="en-US" dirty="0"/>
              <a:t>current fee schedule price </a:t>
            </a:r>
            <a:r>
              <a:rPr lang="en-US" dirty="0">
                <a:solidFill>
                  <a:srgbClr val="FF0000"/>
                </a:solidFill>
              </a:rPr>
              <a:t>+ $4,000</a:t>
            </a:r>
          </a:p>
          <a:p>
            <a:pPr lvl="1"/>
            <a:r>
              <a:rPr lang="en-US" dirty="0"/>
              <a:t>completed in 90 days</a:t>
            </a:r>
          </a:p>
          <a:p>
            <a:pPr lvl="1"/>
            <a:r>
              <a:rPr lang="en-US" dirty="0"/>
              <a:t>Normal Tracking and </a:t>
            </a:r>
            <a:r>
              <a:rPr lang="en-US" dirty="0" smtClean="0"/>
              <a:t>Coordination</a:t>
            </a:r>
          </a:p>
          <a:p>
            <a:r>
              <a:rPr lang="en-US" dirty="0" smtClean="0"/>
              <a:t>Need ERCOT advice on how to proceed</a:t>
            </a:r>
            <a:endParaRPr lang="en-US" dirty="0"/>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18</a:t>
            </a:fld>
            <a:endParaRPr lang="en-US"/>
          </a:p>
        </p:txBody>
      </p:sp>
    </p:spTree>
    <p:extLst>
      <p:ext uri="{BB962C8B-B14F-4D97-AF65-F5344CB8AC3E}">
        <p14:creationId xmlns:p14="http://schemas.microsoft.com/office/powerpoint/2010/main" val="41027744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670718"/>
          </a:xfrm>
        </p:spPr>
        <p:txBody>
          <a:bodyPr/>
          <a:lstStyle/>
          <a:p>
            <a:r>
              <a:rPr lang="en-US" dirty="0"/>
              <a:t>Other contact information</a:t>
            </a:r>
          </a:p>
        </p:txBody>
      </p:sp>
      <p:sp>
        <p:nvSpPr>
          <p:cNvPr id="3" name="Content Placeholder 2"/>
          <p:cNvSpPr>
            <a:spLocks noGrp="1"/>
          </p:cNvSpPr>
          <p:nvPr>
            <p:ph idx="1"/>
          </p:nvPr>
        </p:nvSpPr>
        <p:spPr>
          <a:xfrm>
            <a:off x="609600" y="1143000"/>
            <a:ext cx="8534400" cy="4511040"/>
          </a:xfrm>
        </p:spPr>
        <p:txBody>
          <a:bodyPr/>
          <a:lstStyle/>
          <a:p>
            <a:r>
              <a:rPr lang="en-US" dirty="0" smtClean="0">
                <a:hlinkClick r:id="rId3"/>
              </a:rPr>
              <a:t>ResourceIntegrationDepartment@ercot.com</a:t>
            </a:r>
            <a:r>
              <a:rPr lang="en-US" dirty="0" smtClean="0"/>
              <a:t> </a:t>
            </a:r>
            <a:r>
              <a:rPr lang="en-US" dirty="0"/>
              <a:t>is distribution list for Resource Integration department</a:t>
            </a:r>
          </a:p>
        </p:txBody>
      </p:sp>
      <p:sp>
        <p:nvSpPr>
          <p:cNvPr id="4" name="Slide Number Placeholder 3"/>
          <p:cNvSpPr>
            <a:spLocks noGrp="1"/>
          </p:cNvSpPr>
          <p:nvPr>
            <p:ph type="sldNum" sz="quarter" idx="4"/>
          </p:nvPr>
        </p:nvSpPr>
        <p:spPr/>
        <p:txBody>
          <a:bodyPr/>
          <a:lstStyle/>
          <a:p>
            <a:fld id="{1D93BD3E-1E9A-4970-A6F7-E7AC52762E0C}" type="slidenum">
              <a:rPr lang="en-US" smtClean="0"/>
              <a:pPr/>
              <a:t>19</a:t>
            </a:fld>
            <a:endParaRPr lang="en-US"/>
          </a:p>
        </p:txBody>
      </p:sp>
    </p:spTree>
    <p:extLst>
      <p:ext uri="{BB962C8B-B14F-4D97-AF65-F5344CB8AC3E}">
        <p14:creationId xmlns:p14="http://schemas.microsoft.com/office/powerpoint/2010/main" val="33040181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5.9</a:t>
            </a:r>
            <a:endParaRPr lang="en-US" dirty="0"/>
          </a:p>
          <a:p>
            <a:r>
              <a:rPr lang="en-US" sz="2800" dirty="0" smtClean="0"/>
              <a:t>Next Deadline for QSA</a:t>
            </a:r>
          </a:p>
          <a:p>
            <a:pPr marL="0" indent="0">
              <a:buNone/>
            </a:pPr>
            <a:endParaRPr lang="en-US" sz="2800" dirty="0" smtClean="0"/>
          </a:p>
          <a:p>
            <a:pPr marL="0" indent="0">
              <a:buNone/>
            </a:pPr>
            <a:endParaRPr lang="en-US" sz="2800" dirty="0"/>
          </a:p>
          <a:p>
            <a:pPr marL="0" indent="0">
              <a:buNone/>
            </a:pPr>
            <a:endParaRPr lang="en-US" sz="2800" dirty="0" smtClean="0"/>
          </a:p>
          <a:p>
            <a:pPr marL="0" indent="0">
              <a:buNone/>
            </a:pPr>
            <a:endParaRPr lang="en-US" sz="2800" dirty="0"/>
          </a:p>
          <a:p>
            <a:endParaRPr lang="en-US" sz="2800" dirty="0" smtClean="0"/>
          </a:p>
          <a:p>
            <a:endParaRPr lang="en-US" sz="2800" dirty="0" smtClean="0"/>
          </a:p>
          <a:p>
            <a:r>
              <a:rPr lang="en-US" sz="2800" dirty="0" smtClean="0"/>
              <a:t>If a GINR is not included in QSA, its Initial Synchronization date will be automatically delayed to the next quarter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673347588"/>
              </p:ext>
            </p:extLst>
          </p:nvPr>
        </p:nvGraphicFramePr>
        <p:xfrm>
          <a:off x="2209800" y="2362200"/>
          <a:ext cx="7467600" cy="2519680"/>
        </p:xfrm>
        <a:graphic>
          <a:graphicData uri="http://schemas.openxmlformats.org/drawingml/2006/table">
            <a:tbl>
              <a:tblPr firstRow="1" firstCol="1" bandRow="1">
                <a:tableStyleId>{5C22544A-7EE6-4342-B048-85BDC9FD1C3A}</a:tableStyleId>
              </a:tblPr>
              <a:tblGrid>
                <a:gridCol w="2489200"/>
                <a:gridCol w="2489200"/>
                <a:gridCol w="2489200"/>
              </a:tblGrid>
              <a:tr h="71120">
                <a:tc>
                  <a:txBody>
                    <a:bodyPr/>
                    <a:lstStyle/>
                    <a:p>
                      <a:pPr marL="0" marR="0">
                        <a:spcBef>
                          <a:spcPts val="0"/>
                        </a:spcBef>
                        <a:spcAft>
                          <a:spcPts val="0"/>
                        </a:spcAft>
                      </a:pPr>
                      <a:r>
                        <a:rPr lang="en-US" sz="1200" dirty="0">
                          <a:effectLst/>
                        </a:rPr>
                        <a:t>All-Inclusive Generation Resource Initial Synchronization Date</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Last Day for an IE to meet prerequisites as listed in paragraph (4) below</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Completion of Quarterly Stability Assessment</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January, February, March</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August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October</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April, May, June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November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January</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July, August, September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February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April</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October, November, December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May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End of July</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6" name="Right Arrow 5"/>
          <p:cNvSpPr/>
          <p:nvPr/>
        </p:nvSpPr>
        <p:spPr>
          <a:xfrm>
            <a:off x="1223558" y="2895600"/>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99319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sp>
        <p:nvSpPr>
          <p:cNvPr id="3" name="Subtitle 2"/>
          <p:cNvSpPr>
            <a:spLocks noGrp="1"/>
          </p:cNvSpPr>
          <p:nvPr>
            <p:ph type="subTitle" idx="1"/>
          </p:nvPr>
        </p:nvSpPr>
        <p:spPr/>
        <p:txBody>
          <a:bodyPr/>
          <a:lstStyle/>
          <a:p>
            <a:r>
              <a:rPr lang="en-US" dirty="0"/>
              <a:t>Thank you!</a:t>
            </a:r>
          </a:p>
        </p:txBody>
      </p:sp>
      <p:pic>
        <p:nvPicPr>
          <p:cNvPr id="4" name="Picture 3"/>
          <p:cNvPicPr>
            <a:picLocks noChangeAspect="1"/>
          </p:cNvPicPr>
          <p:nvPr/>
        </p:nvPicPr>
        <p:blipFill>
          <a:blip r:embed="rId3"/>
          <a:stretch>
            <a:fillRect/>
          </a:stretch>
        </p:blipFill>
        <p:spPr>
          <a:xfrm>
            <a:off x="3124200" y="938274"/>
            <a:ext cx="5517497" cy="4624326"/>
          </a:xfrm>
          <a:prstGeom prst="rect">
            <a:avLst/>
          </a:prstGeom>
        </p:spPr>
      </p:pic>
    </p:spTree>
    <p:extLst>
      <p:ext uri="{BB962C8B-B14F-4D97-AF65-F5344CB8AC3E}">
        <p14:creationId xmlns:p14="http://schemas.microsoft.com/office/powerpoint/2010/main" val="39948612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a:t>
            </a:r>
            <a:r>
              <a:rPr lang="en-US" dirty="0"/>
              <a:t>5.9, Quarterly Stability Assessment</a:t>
            </a:r>
          </a:p>
          <a:p>
            <a:r>
              <a:rPr lang="en-US" sz="2800" dirty="0" smtClean="0"/>
              <a:t>Issue’s seen in the QSA that had May 1, 2018 deadline</a:t>
            </a:r>
          </a:p>
          <a:p>
            <a:pPr lvl="1"/>
            <a:r>
              <a:rPr lang="en-US" sz="2400" dirty="0" smtClean="0"/>
              <a:t>10 day comment period for FIS</a:t>
            </a:r>
          </a:p>
          <a:p>
            <a:pPr lvl="2"/>
            <a:r>
              <a:rPr lang="en-US" sz="2000" dirty="0" smtClean="0"/>
              <a:t>Needs to be complete before QSA deadline</a:t>
            </a:r>
          </a:p>
          <a:p>
            <a:pPr lvl="2"/>
            <a:r>
              <a:rPr lang="en-US" sz="2000" dirty="0" smtClean="0"/>
              <a:t>TSPs need to plan for it</a:t>
            </a:r>
          </a:p>
          <a:p>
            <a:pPr lvl="1"/>
            <a:r>
              <a:rPr lang="en-US" sz="2400" dirty="0" smtClean="0"/>
              <a:t>Dynamic data validation </a:t>
            </a:r>
          </a:p>
          <a:p>
            <a:pPr lvl="2"/>
            <a:r>
              <a:rPr lang="en-US" sz="2000" dirty="0" smtClean="0"/>
              <a:t>Dependent on FIS Stability study</a:t>
            </a:r>
          </a:p>
          <a:p>
            <a:pPr lvl="2"/>
            <a:r>
              <a:rPr lang="en-US" sz="2000" dirty="0" smtClean="0"/>
              <a:t>Need to meet PG 6.9 15 to 30 days prior to QSA deadline</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32410443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RIOO-IS Application</a:t>
            </a:r>
            <a:br>
              <a:rPr lang="en-US" dirty="0" smtClean="0"/>
            </a:br>
            <a:r>
              <a:rPr lang="en-US" dirty="0" smtClean="0"/>
              <a:t>Go-Live</a:t>
            </a:r>
            <a:endParaRPr lang="en-US" dirty="0"/>
          </a:p>
        </p:txBody>
      </p:sp>
    </p:spTree>
    <p:extLst>
      <p:ext uri="{BB962C8B-B14F-4D97-AF65-F5344CB8AC3E}">
        <p14:creationId xmlns:p14="http://schemas.microsoft.com/office/powerpoint/2010/main" val="28886877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Resource Integration and Ongoing Operations – Interconnection Services (RIOO-IS)</a:t>
            </a:r>
            <a:endParaRPr lang="en-US" dirty="0"/>
          </a:p>
        </p:txBody>
      </p:sp>
      <p:sp>
        <p:nvSpPr>
          <p:cNvPr id="3" name="Content Placeholder 2"/>
          <p:cNvSpPr>
            <a:spLocks noGrp="1"/>
          </p:cNvSpPr>
          <p:nvPr>
            <p:ph idx="1"/>
          </p:nvPr>
        </p:nvSpPr>
        <p:spPr>
          <a:xfrm>
            <a:off x="525566" y="1193884"/>
            <a:ext cx="10134600" cy="5334000"/>
          </a:xfrm>
        </p:spPr>
        <p:txBody>
          <a:bodyPr/>
          <a:lstStyle/>
          <a:p>
            <a:pPr marL="0" indent="0">
              <a:buNone/>
            </a:pPr>
            <a:r>
              <a:rPr lang="en-US" dirty="0" smtClean="0"/>
              <a:t>Next Release – May </a:t>
            </a:r>
            <a:r>
              <a:rPr lang="en-US" dirty="0" smtClean="0"/>
              <a:t>- June, </a:t>
            </a:r>
            <a:r>
              <a:rPr lang="en-US" dirty="0" smtClean="0"/>
              <a:t>2019</a:t>
            </a:r>
          </a:p>
          <a:p>
            <a:r>
              <a:rPr lang="en-US" dirty="0" smtClean="0"/>
              <a:t>Email to external entities should be fixed</a:t>
            </a:r>
          </a:p>
          <a:p>
            <a:pPr marL="0" indent="0">
              <a:buNone/>
            </a:pPr>
            <a:r>
              <a:rPr lang="en-US" dirty="0"/>
              <a:t>	</a:t>
            </a:r>
            <a:r>
              <a:rPr lang="en-US" dirty="0" smtClean="0"/>
              <a:t>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5</a:t>
            </a:fld>
            <a:endParaRPr lang="en-US">
              <a:solidFill>
                <a:prstClr val="black">
                  <a:tint val="75000"/>
                </a:prstClr>
              </a:solidFill>
            </a:endParaRPr>
          </a:p>
        </p:txBody>
      </p:sp>
    </p:spTree>
    <p:extLst>
      <p:ext uri="{BB962C8B-B14F-4D97-AF65-F5344CB8AC3E}">
        <p14:creationId xmlns:p14="http://schemas.microsoft.com/office/powerpoint/2010/main" val="5796335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PGRR Language Review</a:t>
            </a:r>
            <a:br>
              <a:rPr lang="en-US" dirty="0" smtClean="0"/>
            </a:br>
            <a:r>
              <a:rPr lang="en-US" dirty="0" smtClean="0"/>
              <a:t>This Workshop</a:t>
            </a:r>
            <a:endParaRPr lang="en-US" dirty="0"/>
          </a:p>
        </p:txBody>
      </p:sp>
    </p:spTree>
    <p:extLst>
      <p:ext uri="{BB962C8B-B14F-4D97-AF65-F5344CB8AC3E}">
        <p14:creationId xmlns:p14="http://schemas.microsoft.com/office/powerpoint/2010/main" val="37815521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Miscellaneous Updates</a:t>
            </a:r>
            <a:r>
              <a:rPr lang="en-US" dirty="0"/>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r>
              <a:rPr lang="en-US" sz="2400" dirty="0" smtClean="0"/>
              <a:t>Not Submitted awaiting PGRR066 decision</a:t>
            </a:r>
          </a:p>
          <a:p>
            <a:r>
              <a:rPr lang="en-US" sz="2400" dirty="0" smtClean="0"/>
              <a:t>The decision has been made that PGRR066 will not be implemented until RIOO-RS is complete</a:t>
            </a:r>
          </a:p>
          <a:p>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dirty="0"/>
          </a:p>
        </p:txBody>
      </p:sp>
    </p:spTree>
    <p:extLst>
      <p:ext uri="{BB962C8B-B14F-4D97-AF65-F5344CB8AC3E}">
        <p14:creationId xmlns:p14="http://schemas.microsoft.com/office/powerpoint/2010/main" val="36349589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Miscellaneous Updates</a:t>
            </a:r>
            <a:r>
              <a:rPr lang="en-US" dirty="0"/>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r>
              <a:rPr lang="en-US" dirty="0"/>
              <a:t>5.7.5 Interconnection Process </a:t>
            </a:r>
            <a:r>
              <a:rPr lang="en-US" dirty="0" smtClean="0"/>
              <a:t>Timetables</a:t>
            </a:r>
          </a:p>
          <a:p>
            <a:r>
              <a:rPr lang="en-US" sz="2400" dirty="0" smtClean="0"/>
              <a:t>(</a:t>
            </a:r>
            <a:r>
              <a:rPr lang="en-US" sz="2400" dirty="0"/>
              <a:t>3) The following timetable complies with P.U.C. SUBST. R. 25.198.  It is intended to </a:t>
            </a:r>
            <a:r>
              <a:rPr lang="en-US" sz="2400" b="1" dirty="0"/>
              <a:t>serve as a guideline only and the times stated are not requirements unless stated elsewhere in this section</a:t>
            </a:r>
            <a:r>
              <a:rPr lang="en-US" sz="2400" dirty="0"/>
              <a:t>.  If the number of days shown is less than 30, these are Business Days; if the number of days shown is 30 days or more, these are calendar days</a:t>
            </a:r>
            <a:r>
              <a:rPr lang="en-US" sz="2400" dirty="0" smtClean="0"/>
              <a:t>.</a:t>
            </a:r>
          </a:p>
          <a:p>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401615158"/>
              </p:ext>
            </p:extLst>
          </p:nvPr>
        </p:nvGraphicFramePr>
        <p:xfrm>
          <a:off x="1752600" y="3962400"/>
          <a:ext cx="8534400" cy="685800"/>
        </p:xfrm>
        <a:graphic>
          <a:graphicData uri="http://schemas.openxmlformats.org/drawingml/2006/table">
            <a:tbl>
              <a:tblPr firstRow="1" firstCol="1" bandRow="1">
                <a:tableStyleId>{5C22544A-7EE6-4342-B048-85BDC9FD1C3A}</a:tableStyleId>
              </a:tblPr>
              <a:tblGrid>
                <a:gridCol w="2844800"/>
                <a:gridCol w="2844800"/>
                <a:gridCol w="2844800"/>
              </a:tblGrid>
              <a:tr h="685800">
                <a:tc>
                  <a:txBody>
                    <a:bodyPr/>
                    <a:lstStyle/>
                    <a:p>
                      <a:pPr marL="0" marR="0" algn="ctr">
                        <a:spcBef>
                          <a:spcPts val="0"/>
                        </a:spcBef>
                        <a:spcAft>
                          <a:spcPts val="0"/>
                        </a:spcAft>
                      </a:pPr>
                      <a:r>
                        <a:rPr lang="en-US" sz="1200" dirty="0">
                          <a:effectLst/>
                        </a:rPr>
                        <a:t>Task</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a:effectLst/>
                        </a:rPr>
                        <a:t>Responsible Entity</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dirty="0">
                          <a:effectLst/>
                        </a:rPr>
                        <a:t>Time Required to Complete </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105757794"/>
              </p:ext>
            </p:extLst>
          </p:nvPr>
        </p:nvGraphicFramePr>
        <p:xfrm>
          <a:off x="1752600" y="4648199"/>
          <a:ext cx="8534400" cy="609600"/>
        </p:xfrm>
        <a:graphic>
          <a:graphicData uri="http://schemas.openxmlformats.org/drawingml/2006/table">
            <a:tbl>
              <a:tblPr firstRow="1" firstCol="1" bandRow="1">
                <a:tableStyleId>{5C22544A-7EE6-4342-B048-85BDC9FD1C3A}</a:tableStyleId>
              </a:tblPr>
              <a:tblGrid>
                <a:gridCol w="2844800"/>
                <a:gridCol w="2844800"/>
                <a:gridCol w="2844800"/>
              </a:tblGrid>
              <a:tr h="609600">
                <a:tc>
                  <a:txBody>
                    <a:bodyPr/>
                    <a:lstStyle/>
                    <a:p>
                      <a:pPr marL="457200" marR="0" algn="just">
                        <a:spcBef>
                          <a:spcPts val="0"/>
                        </a:spcBef>
                        <a:spcAft>
                          <a:spcPts val="0"/>
                        </a:spcAft>
                      </a:pPr>
                      <a:r>
                        <a:rPr lang="en-US" sz="1200" dirty="0">
                          <a:effectLst/>
                        </a:rPr>
                        <a:t>SSR</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dirty="0">
                          <a:effectLst/>
                        </a:rPr>
                        <a:t>TSP(s) or IE</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dirty="0">
                          <a:effectLst/>
                        </a:rPr>
                        <a:t>30 to 90 days prior to Initial Synchronization</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9856167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Under Discussion</a:t>
            </a:r>
            <a:br>
              <a:rPr lang="en-US" dirty="0" smtClean="0"/>
            </a:br>
            <a:r>
              <a:rPr lang="en-US" dirty="0" smtClean="0"/>
              <a:t>This Workshop</a:t>
            </a:r>
            <a:endParaRPr lang="en-US" dirty="0"/>
          </a:p>
        </p:txBody>
      </p:sp>
    </p:spTree>
    <p:extLst>
      <p:ext uri="{BB962C8B-B14F-4D97-AF65-F5344CB8AC3E}">
        <p14:creationId xmlns:p14="http://schemas.microsoft.com/office/powerpoint/2010/main" val="159136762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side pages">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968CB8-5FF8-44D7-A459-A3FC34AC4F77}">
  <ds:schemaRefs>
    <ds:schemaRef ds:uri="http://schemas.microsoft.com/sharepoint/v3/contenttype/forms"/>
  </ds:schemaRefs>
</ds:datastoreItem>
</file>

<file path=customXml/itemProps2.xml><?xml version="1.0" encoding="utf-8"?>
<ds:datastoreItem xmlns:ds="http://schemas.openxmlformats.org/officeDocument/2006/customXml" ds:itemID="{C163D459-1C05-483F-85D1-C9E478EC32CC}">
  <ds:schemaRefs>
    <ds:schemaRef ds:uri="http://schemas.microsoft.com/office/2006/metadata/properties"/>
    <ds:schemaRef ds:uri="http://purl.org/dc/dcmitype/"/>
    <ds:schemaRef ds:uri="http://purl.org/dc/terms/"/>
    <ds:schemaRef ds:uri="http://www.w3.org/XML/1998/namespace"/>
    <ds:schemaRef ds:uri="http://purl.org/dc/elements/1.1/"/>
    <ds:schemaRef ds:uri="http://schemas.microsoft.com/office/infopath/2007/PartnerControls"/>
    <ds:schemaRef ds:uri="http://schemas.microsoft.com/office/2006/documentManagement/types"/>
    <ds:schemaRef ds:uri="http://schemas.openxmlformats.org/package/2006/metadata/core-properties"/>
    <ds:schemaRef ds:uri="c34af464-7aa1-4edd-9be4-83dffc1cb926"/>
  </ds:schemaRefs>
</ds:datastoreItem>
</file>

<file path=customXml/itemProps3.xml><?xml version="1.0" encoding="utf-8"?>
<ds:datastoreItem xmlns:ds="http://schemas.openxmlformats.org/officeDocument/2006/customXml" ds:itemID="{D6933135-FA74-4199-91D5-29F71F2AA5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40910</TotalTime>
  <Words>717</Words>
  <Application>Microsoft Office PowerPoint</Application>
  <PresentationFormat>Widescreen</PresentationFormat>
  <Paragraphs>130</Paragraphs>
  <Slides>20</Slides>
  <Notes>20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20</vt:i4>
      </vt:variant>
    </vt:vector>
  </HeadingPairs>
  <TitlesOfParts>
    <vt:vector size="27" baseType="lpstr">
      <vt:lpstr>Arial</vt:lpstr>
      <vt:lpstr>Calibri</vt:lpstr>
      <vt:lpstr>Times New Roman</vt:lpstr>
      <vt:lpstr>Wingdings</vt:lpstr>
      <vt:lpstr>1_Custom Design</vt:lpstr>
      <vt:lpstr>Inside pages</vt:lpstr>
      <vt:lpstr>2_Custom Design</vt:lpstr>
      <vt:lpstr>PowerPoint Presentation</vt:lpstr>
      <vt:lpstr>Quarterly Stability Assessment (QSA)  </vt:lpstr>
      <vt:lpstr>Quarterly Stability Assessment (QSA)  </vt:lpstr>
      <vt:lpstr>RIOO-IS Application Go-Live</vt:lpstr>
      <vt:lpstr>Resource Integration and Ongoing Operations – Interconnection Services (RIOO-IS)</vt:lpstr>
      <vt:lpstr>PGRR Language Review This Workshop</vt:lpstr>
      <vt:lpstr>Miscellaneous Updates </vt:lpstr>
      <vt:lpstr>Miscellaneous Updates </vt:lpstr>
      <vt:lpstr>Under Discussion This Workshop</vt:lpstr>
      <vt:lpstr>Dynamic Case Dispatch in PG 5.4.5 (2) </vt:lpstr>
      <vt:lpstr>VRT Studies for Conventional Units </vt:lpstr>
      <vt:lpstr>VRT and Reactive Power Requirements for Storage </vt:lpstr>
      <vt:lpstr>Up Next Discussion next Workshop</vt:lpstr>
      <vt:lpstr>Active PGRR’s</vt:lpstr>
      <vt:lpstr>Active PGRR’s</vt:lpstr>
      <vt:lpstr>Active NPRR’s</vt:lpstr>
      <vt:lpstr>Back Log</vt:lpstr>
      <vt:lpstr>Possible Changes to Interconnection Process  Propose Fee Increase for Project Determination</vt:lpstr>
      <vt:lpstr>Other contact information</vt:lpstr>
      <vt:lpstr>Questions?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Teixeira, Jay</cp:lastModifiedBy>
  <cp:revision>443</cp:revision>
  <cp:lastPrinted>2018-07-25T14:31:19Z</cp:lastPrinted>
  <dcterms:created xsi:type="dcterms:W3CDTF">2016-01-21T15:20:31Z</dcterms:created>
  <dcterms:modified xsi:type="dcterms:W3CDTF">2019-05-21T19:22:31Z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ies>
</file>