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83" r:id="rId7"/>
    <p:sldId id="270" r:id="rId8"/>
    <p:sldId id="286" r:id="rId9"/>
    <p:sldId id="288" r:id="rId10"/>
    <p:sldId id="289" r:id="rId11"/>
    <p:sldId id="291" r:id="rId12"/>
    <p:sldId id="292" r:id="rId13"/>
    <p:sldId id="29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897" autoAdjust="0"/>
  </p:normalViewPr>
  <p:slideViewPr>
    <p:cSldViewPr showGuides="1">
      <p:cViewPr varScale="1">
        <p:scale>
          <a:sx n="99" d="100"/>
          <a:sy n="99" d="100"/>
        </p:scale>
        <p:origin x="12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590800"/>
            <a:ext cx="464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Battery Energy Storage Integration Issues and Assignments</a:t>
            </a:r>
            <a:endParaRPr lang="en-US" sz="2000" b="1" dirty="0"/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Draft for Review at TAC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May 22, 2019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6700" y="1447800"/>
            <a:ext cx="8534400" cy="2369880"/>
          </a:xfr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ERCOT stakeholders discussed issues associated with the integration of Battery Energy Storage during a workshop held on April 23, 2019.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These issues have been consolidated and summarized in this document, and are presented along with potential working group assignments for review by the Technical Advisory Committee (TAC).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ERCOT is requesting comments on these issues and proposed assignments prior to the May 22, 2019 TAC meeting.</a:t>
            </a:r>
          </a:p>
        </p:txBody>
      </p:sp>
    </p:spTree>
    <p:extLst>
      <p:ext uri="{BB962C8B-B14F-4D97-AF65-F5344CB8AC3E}">
        <p14:creationId xmlns:p14="http://schemas.microsoft.com/office/powerpoint/2010/main" val="16617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3276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appropriate terminology for protocol definitions of registered and unregistered battery energy storage devices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Resource Definition Task Force (RTF)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Prerequisite for establishing technology-specific requirements in protocols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Stakeholders have reviewed a proposed delineation of battery energy storage at RTF.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1:  Resource Definition  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13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556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Establish technology-specific operational requirements for battery storage devices as part of an effort encompassing a review of all inverter-based resources 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Reliability and Operations Subcommittee (ROS)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Technology-specific requirements will be needed when new resource definitions are implemented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Operational requirements will need to be specified for the devices when they are charging, discharging, and in transition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Specific topics: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 support and coordination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Voltage/frequency ride </a:t>
            </a:r>
            <a:r>
              <a:rPr lang="en-US" sz="1400" dirty="0" smtClean="0">
                <a:solidFill>
                  <a:schemeClr val="tx1"/>
                </a:solidFill>
              </a:rPr>
              <a:t>through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Frequency Support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model submittal requirements</a:t>
            </a:r>
            <a:endParaRPr lang="en-US" sz="1400" dirty="0">
              <a:solidFill>
                <a:schemeClr val="tx1"/>
              </a:solidFill>
            </a:endParaRP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Measurement and monitoring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Dynamic </a:t>
            </a:r>
            <a:r>
              <a:rPr lang="en-US" sz="1400" dirty="0" smtClean="0">
                <a:solidFill>
                  <a:schemeClr val="tx1"/>
                </a:solidFill>
              </a:rPr>
              <a:t>performance requirements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A/S performance requirements and </a:t>
            </a:r>
            <a:r>
              <a:rPr lang="en-US" sz="1400" dirty="0" smtClean="0">
                <a:solidFill>
                  <a:schemeClr val="tx1"/>
                </a:solidFill>
              </a:rPr>
              <a:t>limitations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A/S Testing requirements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Repowering considerations for interconnection studies </a:t>
            </a:r>
          </a:p>
          <a:p>
            <a:pPr lvl="1"/>
            <a:endParaRPr lang="en-US" sz="1400" dirty="0"/>
          </a:p>
          <a:p>
            <a:pPr lvl="1">
              <a:buFontTx/>
              <a:buChar char="-"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2:  Battery Energy Storage Operational Requirements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2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</a:t>
            </a:r>
            <a:r>
              <a:rPr lang="en-US" sz="1600" dirty="0">
                <a:solidFill>
                  <a:schemeClr val="tx1"/>
                </a:solidFill>
              </a:rPr>
              <a:t>:  </a:t>
            </a:r>
            <a:r>
              <a:rPr lang="en-US" sz="1600" dirty="0">
                <a:solidFill>
                  <a:prstClr val="black"/>
                </a:solidFill>
              </a:rPr>
              <a:t>Review process for approval of wholesale storage </a:t>
            </a:r>
            <a:r>
              <a:rPr lang="en-US" sz="1600" dirty="0" smtClean="0">
                <a:solidFill>
                  <a:prstClr val="black"/>
                </a:solidFill>
              </a:rPr>
              <a:t>load (WSL) requests</a:t>
            </a:r>
            <a:endParaRPr lang="en-US" sz="16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Wholesale Market Subcommittee (WMS)/Metering </a:t>
            </a:r>
            <a:r>
              <a:rPr lang="en-US" sz="1600" dirty="0">
                <a:solidFill>
                  <a:schemeClr val="tx1"/>
                </a:solidFill>
              </a:rPr>
              <a:t>W</a:t>
            </a:r>
            <a:r>
              <a:rPr lang="en-US" sz="1600" dirty="0" smtClean="0">
                <a:solidFill>
                  <a:schemeClr val="tx1"/>
                </a:solidFill>
              </a:rPr>
              <a:t>orking Group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requests for battery devices co-located with other resources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at Private Use Networks (PUNs)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WSL for batteries connected to a DSP System (SODG with only aux load and SODG co-located with </a:t>
            </a:r>
            <a:r>
              <a:rPr lang="en-US" sz="1600" smtClean="0">
                <a:solidFill>
                  <a:schemeClr val="tx1"/>
                </a:solidFill>
              </a:rPr>
              <a:t>customer load)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3:  Wholesale Storage Load Treatment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89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Review design and requirement changes that allow ERCOT to better </a:t>
            </a:r>
            <a:r>
              <a:rPr lang="en-US" sz="1600" dirty="0">
                <a:solidFill>
                  <a:schemeClr val="tx1"/>
                </a:solidFill>
              </a:rPr>
              <a:t>model battery energy storage </a:t>
            </a:r>
            <a:r>
              <a:rPr lang="en-US" sz="1600" dirty="0" smtClean="0">
                <a:solidFill>
                  <a:schemeClr val="tx1"/>
                </a:solidFill>
              </a:rPr>
              <a:t>devices in its Market Management System (MMS)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 smtClean="0">
                <a:solidFill>
                  <a:schemeClr val="tx1"/>
                </a:solidFill>
              </a:rPr>
              <a:t>–</a:t>
            </a:r>
            <a:r>
              <a:rPr lang="en-US" sz="1600" dirty="0" smtClean="0">
                <a:solidFill>
                  <a:schemeClr val="tx1"/>
                </a:solidFill>
              </a:rPr>
              <a:t> a generation device and a Controllable Load Resources.  MMS revisions will be required to model a battery device as one device that can extract and generate electricity.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device-specific assumptions and bidding requirements</a:t>
            </a: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4:  Market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0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41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</a:t>
            </a:r>
            <a:r>
              <a:rPr lang="en-US" sz="1600" dirty="0">
                <a:solidFill>
                  <a:schemeClr val="tx1"/>
                </a:solidFill>
              </a:rPr>
              <a:t>Review design and requirement changes that allow ERCOT to better model battery energy storage devices in its Energy </a:t>
            </a:r>
            <a:r>
              <a:rPr lang="en-US" sz="1600" dirty="0" smtClean="0">
                <a:solidFill>
                  <a:schemeClr val="tx1"/>
                </a:solidFill>
              </a:rPr>
              <a:t>Management System (EMS)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ROS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Battery devices are currently modeled as two independent resources </a:t>
            </a:r>
            <a:r>
              <a:rPr lang="mr-IN" sz="1600" dirty="0">
                <a:solidFill>
                  <a:schemeClr val="tx1"/>
                </a:solidFill>
              </a:rPr>
              <a:t>–</a:t>
            </a:r>
            <a:r>
              <a:rPr lang="en-US" sz="1600" dirty="0">
                <a:solidFill>
                  <a:schemeClr val="tx1"/>
                </a:solidFill>
              </a:rPr>
              <a:t> a generation device and a Controllable Load Resources.  </a:t>
            </a:r>
            <a:r>
              <a:rPr lang="en-US" sz="1600" dirty="0" smtClean="0">
                <a:solidFill>
                  <a:schemeClr val="tx1"/>
                </a:solidFill>
              </a:rPr>
              <a:t>EMS </a:t>
            </a:r>
            <a:r>
              <a:rPr lang="en-US" sz="1600" dirty="0">
                <a:solidFill>
                  <a:schemeClr val="tx1"/>
                </a:solidFill>
              </a:rPr>
              <a:t>revisions </a:t>
            </a:r>
            <a:r>
              <a:rPr lang="en-US" sz="1600" dirty="0" smtClean="0">
                <a:solidFill>
                  <a:schemeClr val="tx1"/>
                </a:solidFill>
              </a:rPr>
              <a:t>(consistent with revisions made to MMS) will </a:t>
            </a:r>
            <a:r>
              <a:rPr lang="en-US" sz="1600" dirty="0">
                <a:solidFill>
                  <a:schemeClr val="tx1"/>
                </a:solidFill>
              </a:rPr>
              <a:t>be required to model a battery device as one device that can extract and generate electricity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Review modeling requirements for downstream models used for operations </a:t>
            </a:r>
            <a:r>
              <a:rPr lang="en-US" sz="1600" dirty="0">
                <a:solidFill>
                  <a:schemeClr val="tx1"/>
                </a:solidFill>
              </a:rPr>
              <a:t>reliability </a:t>
            </a:r>
            <a:r>
              <a:rPr lang="en-US" sz="1600" dirty="0" smtClean="0">
                <a:solidFill>
                  <a:schemeClr val="tx1"/>
                </a:solidFill>
              </a:rPr>
              <a:t>studies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Revisions to Resource Integration and Ongoing Operations (RIOO) system and Network Model Management Systems (NMMS) </a:t>
            </a:r>
          </a:p>
          <a:p>
            <a:pPr marL="342900" lvl="1" indent="-342900"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procedures </a:t>
            </a:r>
            <a:r>
              <a:rPr lang="en-US" sz="1600" dirty="0">
                <a:solidFill>
                  <a:schemeClr val="tx1"/>
                </a:solidFill>
              </a:rPr>
              <a:t>for </a:t>
            </a:r>
            <a:r>
              <a:rPr lang="en-US" sz="1600" dirty="0" smtClean="0">
                <a:solidFill>
                  <a:schemeClr val="tx1"/>
                </a:solidFill>
              </a:rPr>
              <a:t>incorporating battery </a:t>
            </a:r>
            <a:r>
              <a:rPr lang="en-US" sz="1600" dirty="0">
                <a:solidFill>
                  <a:schemeClr val="tx1"/>
                </a:solidFill>
              </a:rPr>
              <a:t>energy storage devices in </a:t>
            </a:r>
            <a:r>
              <a:rPr lang="en-US" sz="1600" dirty="0" smtClean="0">
                <a:solidFill>
                  <a:schemeClr val="tx1"/>
                </a:solidFill>
              </a:rPr>
              <a:t>operations and transmission planning studies and models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5:  Operations System Design Changes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838200"/>
            <a:ext cx="8450982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Develop protocol revisions to account for consideration of state of charge of battery devices in day-ahead and real-time markets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Develop appropriate battery state of charge requirements/procedures for: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Reliability-Unit Commitment (RUC)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Day-Ahead Market awards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Real-time dispatch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ORDC and PRC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Energy Emergency Alert (EEA) Procedures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COPS submittals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Communication and Implementation of Operational Limitations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How to maximize value of battery energy devices to resource owners and to grid operations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Use of limited duration devices to resolve transmission constraints </a:t>
            </a:r>
          </a:p>
          <a:p>
            <a:pPr lvl="1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Transmission planning study assumptions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6:  State of Charge/Limited Duration Considerations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4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8088" y="914400"/>
            <a:ext cx="8450982" cy="4343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Summary:  Assess potential alternate approaches to integrating coupled devices</a:t>
            </a:r>
          </a:p>
          <a:p>
            <a:pPr>
              <a:buFontTx/>
              <a:buChar char="-"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Assignment:  WMS and ROS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Notes: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AC-coupled devices with jointly controlled operations or non-physical device limitations</a:t>
            </a: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1"/>
                </a:solidFill>
              </a:rPr>
              <a:t>DC-coupled devices (multiple devices sharing inverters)</a:t>
            </a:r>
          </a:p>
          <a:p>
            <a:pPr lvl="1">
              <a:buFontTx/>
              <a:buChar char="-"/>
            </a:pPr>
            <a:endParaRPr lang="en-US" sz="1200" dirty="0" smtClean="0">
              <a:solidFill>
                <a:schemeClr val="tx1"/>
              </a:solidFill>
            </a:endParaRPr>
          </a:p>
          <a:p>
            <a:pPr lvl="2">
              <a:buFontTx/>
              <a:buChar char="-"/>
            </a:pPr>
            <a:endParaRPr lang="en-US" sz="1000" dirty="0" smtClean="0">
              <a:solidFill>
                <a:schemeClr val="tx1"/>
              </a:solidFill>
            </a:endParaRPr>
          </a:p>
          <a:p>
            <a:pPr lvl="1">
              <a:buFontTx/>
              <a:buChar char="-"/>
            </a:pPr>
            <a:endParaRPr lang="en-US" sz="1200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Issue </a:t>
            </a:r>
            <a:r>
              <a:rPr lang="en-US" sz="2000" dirty="0" smtClean="0"/>
              <a:t>7:  </a:t>
            </a:r>
            <a:r>
              <a:rPr lang="en-US" sz="2000" dirty="0" smtClean="0"/>
              <a:t>Alternate Device Modeling Options</a:t>
            </a:r>
            <a:endParaRPr lang="en-US" sz="20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71675" y="30940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4CD9AA-98CE-4B6E-AD86-260792973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11835</TotalTime>
  <Words>693</Words>
  <Application>Microsoft Office PowerPoint</Application>
  <PresentationFormat>On-screen Show (4:3)</PresentationFormat>
  <Paragraphs>113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Mangal</vt:lpstr>
      <vt:lpstr>1_Custom Design</vt:lpstr>
      <vt:lpstr>Office Theme</vt:lpstr>
      <vt:lpstr>PowerPoint Presentation</vt:lpstr>
      <vt:lpstr>Background</vt:lpstr>
      <vt:lpstr>Issue 1:  Resource Definition  </vt:lpstr>
      <vt:lpstr>Issue 2:  Battery Energy Storage Operational Requirements</vt:lpstr>
      <vt:lpstr>Issue 3:  Wholesale Storage Load Treatment</vt:lpstr>
      <vt:lpstr>Issue 4:  Market System Design Changes</vt:lpstr>
      <vt:lpstr>Issue 5:  Operations System Design Changes</vt:lpstr>
      <vt:lpstr>Issue 6:  State of Charge/Limited Duration Considerations</vt:lpstr>
      <vt:lpstr>Issue 7:  Alternate Device Modeling Options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Lasher, Warren</cp:lastModifiedBy>
  <cp:revision>121</cp:revision>
  <cp:lastPrinted>2016-01-21T20:53:15Z</cp:lastPrinted>
  <dcterms:created xsi:type="dcterms:W3CDTF">2016-01-21T15:20:31Z</dcterms:created>
  <dcterms:modified xsi:type="dcterms:W3CDTF">2019-05-13T21:34:54Z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