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21"/>
  </p:notesMasterIdLst>
  <p:handoutMasterIdLst>
    <p:handoutMasterId r:id="rId22"/>
  </p:handoutMasterIdLst>
  <p:sldIdLst>
    <p:sldId id="260" r:id="rId5"/>
    <p:sldId id="296" r:id="rId6"/>
    <p:sldId id="299" r:id="rId7"/>
    <p:sldId id="306" r:id="rId8"/>
    <p:sldId id="325" r:id="rId9"/>
    <p:sldId id="294" r:id="rId10"/>
    <p:sldId id="301" r:id="rId11"/>
    <p:sldId id="302" r:id="rId12"/>
    <p:sldId id="323" r:id="rId13"/>
    <p:sldId id="303" r:id="rId14"/>
    <p:sldId id="304" r:id="rId15"/>
    <p:sldId id="295" r:id="rId16"/>
    <p:sldId id="308" r:id="rId17"/>
    <p:sldId id="309" r:id="rId18"/>
    <p:sldId id="311" r:id="rId19"/>
    <p:sldId id="324" r:id="rId20"/>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853" autoAdjust="0"/>
    <p:restoredTop sz="94595" autoAdjust="0"/>
  </p:normalViewPr>
  <p:slideViewPr>
    <p:cSldViewPr snapToGrid="0" snapToObjects="1">
      <p:cViewPr varScale="1">
        <p:scale>
          <a:sx n="70" d="100"/>
          <a:sy n="70" d="100"/>
        </p:scale>
        <p:origin x="1416" y="72"/>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tableStyles" Target="tableStyles.xml"/><Relationship Id="rId3" Type="http://schemas.openxmlformats.org/officeDocument/2006/relationships/slideMaster" Target="slideMasters/slideMaster1.xml"/><Relationship Id="rId21" Type="http://schemas.openxmlformats.org/officeDocument/2006/relationships/notesMaster" Target="notesMasters/notes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viewProps" Target="view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presProps" Target="pres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5/20/2019</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5/20/2019</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smtClean="0"/>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4850257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282419424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4</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27405605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smtClean="0"/>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5</a:t>
            </a:fld>
            <a:endParaRPr lang="en-US" altLang="en-US" smtClean="0">
              <a:latin typeface="Calibri" panose="020F0502020204030204" pitchFamily="34" charset="0"/>
            </a:endParaRPr>
          </a:p>
        </p:txBody>
      </p:sp>
    </p:spTree>
    <p:extLst>
      <p:ext uri="{BB962C8B-B14F-4D97-AF65-F5344CB8AC3E}">
        <p14:creationId xmlns:p14="http://schemas.microsoft.com/office/powerpoint/2010/main" val="132210366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2AC51D-6DAA-4455-8EA7-D54B64909A85}" type="slidenum">
              <a:rPr lang="en-US" smtClean="0">
                <a:solidFill>
                  <a:prstClr val="black"/>
                </a:solidFill>
              </a:rPr>
              <a:pPr/>
              <a:t>16</a:t>
            </a:fld>
            <a:endParaRPr lang="en-US">
              <a:solidFill>
                <a:prstClr val="black"/>
              </a:solidFill>
            </a:endParaRPr>
          </a:p>
        </p:txBody>
      </p:sp>
    </p:spTree>
    <p:extLst>
      <p:ext uri="{BB962C8B-B14F-4D97-AF65-F5344CB8AC3E}">
        <p14:creationId xmlns:p14="http://schemas.microsoft.com/office/powerpoint/2010/main" val="347839357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smtClean="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smtClean="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smtClean="0"/>
              <a:t>Click to edit Master title style</a:t>
            </a:r>
            <a:endParaRPr lang="en-US" dirty="0"/>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1525215184"/>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endParaRPr lang="en-US">
              <a:solidFill>
                <a:srgbClr val="FFFFFF"/>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a:solidFill>
                <a:prstClr val="black">
                  <a:tint val="75000"/>
                </a:prstClr>
              </a:solidFill>
            </a:endParaRPr>
          </a:p>
        </p:txBody>
      </p:sp>
      <p:sp>
        <p:nvSpPr>
          <p:cNvPr id="10" name="Footer Placeholder 4"/>
          <p:cNvSpPr txBox="1">
            <a:spLocks/>
          </p:cNvSpPr>
          <p:nvPr userDrawn="1"/>
        </p:nvSpPr>
        <p:spPr>
          <a:xfrm>
            <a:off x="7772400" y="6553200"/>
            <a:ext cx="838200" cy="228600"/>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fontAlgn="auto">
              <a:spcBef>
                <a:spcPts val="0"/>
              </a:spcBef>
              <a:spcAft>
                <a:spcPts val="0"/>
              </a:spcAft>
            </a:pPr>
            <a:r>
              <a:rPr lang="en-US" sz="1000" dirty="0" smtClean="0">
                <a:solidFill>
                  <a:prstClr val="black"/>
                </a:solidFill>
              </a:rPr>
              <a:t>May 2019</a:t>
            </a:r>
            <a:endParaRPr lang="en-US" sz="1000" dirty="0">
              <a:solidFill>
                <a:prstClr val="black"/>
              </a:solidFill>
            </a:endParaRPr>
          </a:p>
        </p:txBody>
      </p:sp>
    </p:spTree>
    <p:extLst>
      <p:ext uri="{BB962C8B-B14F-4D97-AF65-F5344CB8AC3E}">
        <p14:creationId xmlns:p14="http://schemas.microsoft.com/office/powerpoint/2010/main" val="4261036442"/>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5.xml"/><Relationship Id="rId1" Type="http://schemas.openxmlformats.org/officeDocument/2006/relationships/slideLayout" Target="../slideLayouts/slideLayout4.xml"/><Relationship Id="rId4" Type="http://schemas.openxmlformats.org/officeDocument/2006/relationships/image" Target="../media/image2.png"/></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extLst/>
          </a:blip>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timing>
    <p:tnLst>
      <p:par>
        <p:cTn id="1" dur="indefinite" restart="never" nodeType="tmRoot"/>
      </p:par>
    </p:tnLst>
  </p:timing>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pPr defTabSz="914400" eaLnBrk="1" fontAlgn="auto" hangingPunct="1">
              <a:spcBef>
                <a:spcPts val="0"/>
              </a:spcBef>
              <a:spcAft>
                <a:spcPts val="0"/>
              </a:spcAft>
            </a:pPr>
            <a:fld id="{1D93BD3E-1E9A-4970-A6F7-E7AC52762E0C}" type="slidenum">
              <a:rPr lang="en-US" smtClean="0">
                <a:solidFill>
                  <a:prstClr val="black">
                    <a:tint val="75000"/>
                  </a:prstClr>
                </a:solidFill>
                <a:latin typeface="Arial" panose="020B0604020202020204"/>
                <a:cs typeface="+mn-cs"/>
              </a:rPr>
              <a:pPr defTabSz="914400" eaLnBrk="1" fontAlgn="auto" hangingPunct="1">
                <a:spcBef>
                  <a:spcPts val="0"/>
                </a:spcBef>
                <a:spcAft>
                  <a:spcPts val="0"/>
                </a:spcAft>
              </a:pPr>
              <a:t>‹#›</a:t>
            </a:fld>
            <a:endParaRPr lang="en-US">
              <a:solidFill>
                <a:prstClr val="black">
                  <a:tint val="75000"/>
                </a:prstClr>
              </a:solidFill>
              <a:latin typeface="Arial" panose="020B0604020202020204"/>
              <a:cs typeface="+mn-cs"/>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defTabSz="914400" eaLnBrk="1" fontAlgn="auto" hangingPunct="1">
              <a:spcBef>
                <a:spcPts val="0"/>
              </a:spcBef>
              <a:spcAft>
                <a:spcPts val="0"/>
              </a:spcAft>
            </a:pPr>
            <a:r>
              <a:rPr lang="en-US" sz="1000" b="1" dirty="0" smtClean="0">
                <a:solidFill>
                  <a:srgbClr val="5B6770"/>
                </a:solidFill>
                <a:latin typeface="Arial" panose="020B0604020202020204"/>
                <a:cs typeface="+mn-cs"/>
              </a:rPr>
              <a:t>PUBLIC</a:t>
            </a:r>
            <a:endParaRPr lang="en-US" sz="1000" b="1" dirty="0">
              <a:solidFill>
                <a:srgbClr val="5B6770"/>
              </a:solidFill>
              <a:latin typeface="Arial" panose="020B0604020202020204"/>
              <a:cs typeface="+mn-cs"/>
            </a:endParaRPr>
          </a:p>
        </p:txBody>
      </p:sp>
    </p:spTree>
    <p:extLst>
      <p:ext uri="{BB962C8B-B14F-4D97-AF65-F5344CB8AC3E}">
        <p14:creationId xmlns:p14="http://schemas.microsoft.com/office/powerpoint/2010/main" val="2808381861"/>
      </p:ext>
    </p:extLst>
  </p:cSld>
  <p:clrMap bg1="lt1" tx1="dk1" bg2="lt2" tx2="dk2" accent1="accent1" accent2="accent2" accent3="accent3" accent4="accent4" accent5="accent5" accent6="accent6" hlink="hlink" folHlink="folHlink"/>
  <p:sldLayoutIdLst>
    <p:sldLayoutId id="2147494278" r:id="rId1"/>
    <p:sldLayoutId id="2147494279"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a:t>
              </a:r>
              <a:r>
                <a:rPr lang="en-US" altLang="en-US" sz="3200" b="1" dirty="0" smtClean="0"/>
                <a:t>6: </a:t>
              </a:r>
              <a:r>
                <a:rPr lang="en-US" altLang="en-US" sz="3200" b="1" dirty="0"/>
                <a:t>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smtClean="0"/>
                <a:t>May 22, 2019</a:t>
              </a:r>
              <a:endParaRPr lang="en-US" altLang="en-US" dirty="0"/>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NPRR917, Nodal Pricing for Settlement Only Distribution Generators (SODGs) and Settlement Only Transmission Generators (SOTGs) [ERCOT]</a:t>
            </a:r>
            <a:endParaRPr lang="en-US" sz="1800" dirty="0"/>
          </a:p>
        </p:txBody>
      </p:sp>
      <p:sp>
        <p:nvSpPr>
          <p:cNvPr id="14339" name="Rectangle 2"/>
          <p:cNvSpPr>
            <a:spLocks noChangeArrowheads="1"/>
          </p:cNvSpPr>
          <p:nvPr/>
        </p:nvSpPr>
        <p:spPr bwMode="auto">
          <a:xfrm>
            <a:off x="341194" y="879475"/>
            <a:ext cx="8407021" cy="52629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sz="1400" b="1" dirty="0"/>
              <a:t>Proposed Effective Date:  </a:t>
            </a:r>
            <a:r>
              <a:rPr lang="en-US" sz="1400" dirty="0"/>
              <a:t>Upon system implementation – Priority 2019; Rank 2700</a:t>
            </a:r>
          </a:p>
          <a:p>
            <a:r>
              <a:rPr lang="en-US" sz="1400" b="1" dirty="0"/>
              <a:t>ERCOT Impact Analysis:  </a:t>
            </a:r>
            <a:r>
              <a:rPr lang="en-US" sz="1400" dirty="0"/>
              <a:t>Between $300k and $400k; no impacts to </a:t>
            </a:r>
            <a:r>
              <a:rPr lang="x-none" sz="1400" dirty="0"/>
              <a:t>ERCOT staffing</a:t>
            </a:r>
            <a:r>
              <a:rPr lang="en-US" sz="1400" dirty="0"/>
              <a:t>; impacts to S&amp;B, Integration, MMS, DAIP, Network Model Management System (NMMS), Credit Monitoring and Management (CMM), REG, Data Access &amp; Transparency, External Public, and BI &amp; Data Analytics; </a:t>
            </a:r>
            <a:r>
              <a:rPr lang="x-none" sz="1400" dirty="0"/>
              <a:t>ERCOT business processes</a:t>
            </a:r>
            <a:r>
              <a:rPr lang="en-US" sz="1400" dirty="0"/>
              <a:t> will be updated; ERCOT grid operations and practices will be updated.</a:t>
            </a:r>
          </a:p>
          <a:p>
            <a:r>
              <a:rPr lang="en-US" sz="1400" b="1" dirty="0"/>
              <a:t>Revision Description:  </a:t>
            </a:r>
            <a:r>
              <a:rPr lang="en-US" sz="1400" dirty="0"/>
              <a:t>This NPRR implements nodal energy pricing, instead of the current Load Zone energy pricing, for Settlement Only Distribution Generators (SODGs) and Settlement Only Transmission Generators (SOTGs).  For an SODG, the energy price used as the basis for the 15-minute Real-Time price calculation is the time-weighted price at the Electrical Bus associated with the mapped Load of the SODG in the Network Operations Model.  For an SOTG, the energy price used as the basis for the 15-minute Real-Time price calculation is the time-weighted price at the Electrical Bus as determined by ERCOT in review of the meter location of the SOTG in the Network Operations Model.  This NPRR also allows existing SODGs and SOTGs to apply to ERCOT to continue to receive Load Zone energy pricing until such time as they proactively opt in for nodal pricing, or January 1, 2030, whichever is earlier.</a:t>
            </a:r>
          </a:p>
          <a:p>
            <a:r>
              <a:rPr lang="en-US" sz="1400" b="1" dirty="0"/>
              <a:t>PRS Decision:</a:t>
            </a:r>
            <a:r>
              <a:rPr lang="en-US" sz="1400" dirty="0"/>
              <a:t>  On 4/11/19, PRS voted via roll call vote to recommend approval of NPRR917 as amended by the 4/4/19 ERCOT comments.  There were two opposing votes from the Independent Generator (Calpine) and Independent Power Marketer (IPM) (Morgan Stanley) Market Segments and two abstentions from the Independent Generator (Luminant) and Independent Retail Electric Provider (IREP) (Just Energy) Market Segments.  On 5/9/19, PRS voted to endorse and forward to TAC the 4/11/19 PRS Report as amended by the 5/8/19 ERCOT Steel Mills comments as revised by PRS and the Impact Analysis for NPRR917 with an effective date of July 1, 2019 for Section 23, Form N, and a recommended priority of 2019 and rank of 2700.  There were six opposing votes from the Cooperative (2) (LCRA, STEC), Independent Generator (2) (</a:t>
            </a:r>
            <a:r>
              <a:rPr lang="en-US" sz="1400" dirty="0" err="1"/>
              <a:t>Engie</a:t>
            </a:r>
            <a:r>
              <a:rPr lang="en-US" sz="1400" dirty="0"/>
              <a:t>, Invenergy), and IPM (2) (Tenaska, Citigroup) Market Segments and one abstention from the IREP Market Segment.</a:t>
            </a:r>
          </a:p>
        </p:txBody>
      </p:sp>
    </p:spTree>
    <p:extLst>
      <p:ext uri="{BB962C8B-B14F-4D97-AF65-F5344CB8AC3E}">
        <p14:creationId xmlns:p14="http://schemas.microsoft.com/office/powerpoint/2010/main" val="161537803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NPRR923, Revision to Weather Responsiveness Determination Process [PWG]</a:t>
            </a:r>
            <a:endParaRPr lang="en-US" sz="1800" dirty="0"/>
          </a:p>
        </p:txBody>
      </p:sp>
      <p:sp>
        <p:nvSpPr>
          <p:cNvPr id="14339" name="Rectangle 2"/>
          <p:cNvSpPr>
            <a:spLocks noChangeArrowheads="1"/>
          </p:cNvSpPr>
          <p:nvPr/>
        </p:nvSpPr>
        <p:spPr bwMode="auto">
          <a:xfrm>
            <a:off x="487363" y="865827"/>
            <a:ext cx="8158162"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a:t>
            </a:r>
          </a:p>
          <a:p>
            <a:r>
              <a:rPr lang="en-US" b="1" dirty="0"/>
              <a:t>ERCOT Impact Analysis:  </a:t>
            </a:r>
            <a:r>
              <a:rPr lang="en-US" dirty="0"/>
              <a:t>Less than $5k (O&amp;M); no impacts to ERCOT staffing; impacts to </a:t>
            </a:r>
            <a:r>
              <a:rPr lang="x-none" dirty="0"/>
              <a:t>S&amp;B</a:t>
            </a:r>
            <a:r>
              <a:rPr lang="en-US" dirty="0"/>
              <a:t>; </a:t>
            </a:r>
            <a:r>
              <a:rPr lang="x-none" dirty="0"/>
              <a:t>ERCOT business processes</a:t>
            </a:r>
            <a:r>
              <a:rPr lang="en-US" dirty="0"/>
              <a:t> will be updated; no impacts to ERCOT grid operations and practices.</a:t>
            </a:r>
          </a:p>
          <a:p>
            <a:r>
              <a:rPr lang="en-US" b="1" dirty="0"/>
              <a:t>Revision Description:  </a:t>
            </a:r>
            <a:r>
              <a:rPr lang="en-US" dirty="0"/>
              <a:t>This NPRR updates the weather sensitivity process by allowing Transmission and/or Distribution Service Providers (TDSPs) an additional 30 days to complete investigation and execution of the request to revise the Load Profile for a BUSIDRRQ Electric Service Identifier (ESI ID).</a:t>
            </a:r>
          </a:p>
          <a:p>
            <a:r>
              <a:rPr lang="en-US" b="1" dirty="0"/>
              <a:t>PRS Decision:</a:t>
            </a:r>
            <a:r>
              <a:rPr lang="en-US" dirty="0"/>
              <a:t>  On 3/14/19, PRS unanimously voted to recommend approval of NPRR923 as submitted.  On 4/11/19, PRS unanimously voted to endorse and forward to TAC the 3/14/19 PRS Report and the Impact Analysis for NPRR923.  </a:t>
            </a:r>
          </a:p>
        </p:txBody>
      </p:sp>
    </p:spTree>
    <p:extLst>
      <p:ext uri="{BB962C8B-B14F-4D97-AF65-F5344CB8AC3E}">
        <p14:creationId xmlns:p14="http://schemas.microsoft.com/office/powerpoint/2010/main" val="352599827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NPRR924, Addition of Form to Section 23 – Independent Market Information System Registered Entity (IMRE) Application for Registration [ERCOT]</a:t>
            </a:r>
            <a:endParaRPr lang="en-US" sz="1800" dirty="0"/>
          </a:p>
        </p:txBody>
      </p:sp>
      <p:sp>
        <p:nvSpPr>
          <p:cNvPr id="14339" name="Rectangle 2"/>
          <p:cNvSpPr>
            <a:spLocks noChangeArrowheads="1"/>
          </p:cNvSpPr>
          <p:nvPr/>
        </p:nvSpPr>
        <p:spPr bwMode="auto">
          <a:xfrm>
            <a:off x="487363" y="879475"/>
            <a:ext cx="8158162"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July 1, 2019</a:t>
            </a:r>
          </a:p>
          <a:p>
            <a:r>
              <a:rPr lang="en-US" b="1" dirty="0"/>
              <a:t>ERCOT Impact Analysis:  </a:t>
            </a:r>
            <a:r>
              <a:rPr lang="en-US" dirty="0"/>
              <a:t>No budgetary impact; no impacts to ERCOT staffing; no impacts to ERCOT computer systems; </a:t>
            </a:r>
            <a:r>
              <a:rPr lang="x-none" dirty="0"/>
              <a:t>ERCOT business processes</a:t>
            </a:r>
            <a:r>
              <a:rPr lang="en-US" dirty="0"/>
              <a:t> will be updated; no impacts to ERCOT grid operations and practices.</a:t>
            </a:r>
          </a:p>
          <a:p>
            <a:r>
              <a:rPr lang="en-US" b="1" dirty="0"/>
              <a:t>Revision Description:  </a:t>
            </a:r>
            <a:r>
              <a:rPr lang="en-US" dirty="0"/>
              <a:t>This NPRR moves the Independent Market Information System Registered Entity (IMRE) Application for Registration form </a:t>
            </a:r>
            <a:r>
              <a:rPr lang="en-US" dirty="0" smtClean="0"/>
              <a:t>into Nodal Protocol </a:t>
            </a:r>
            <a:r>
              <a:rPr lang="en-US" dirty="0"/>
              <a:t>Section </a:t>
            </a:r>
            <a:r>
              <a:rPr lang="en-US" dirty="0" smtClean="0"/>
              <a:t>23, Forms, which </a:t>
            </a:r>
            <a:r>
              <a:rPr lang="en-US" dirty="0"/>
              <a:t>houses similar forms.</a:t>
            </a:r>
          </a:p>
          <a:p>
            <a:r>
              <a:rPr lang="en-US" b="1" dirty="0"/>
              <a:t>PRS Decision:</a:t>
            </a:r>
            <a:r>
              <a:rPr lang="en-US" dirty="0"/>
              <a:t>  On 3/14/19, PRS unanimously voted to recommend approval of NPRR924 as submitted.  On 4/11/19, PRS unanimously voted to endorse and forward to TAC the 3/14/19 PRS Report and Impact Analysis for NPRR924.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58501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NPRR926, Removal of 90-Day Period Between SSR Study Approval and Synchronization [ERCOT]</a:t>
            </a:r>
            <a:endParaRPr lang="en-US" sz="1800" dirty="0"/>
          </a:p>
        </p:txBody>
      </p:sp>
      <p:sp>
        <p:nvSpPr>
          <p:cNvPr id="14339" name="Rectangle 2"/>
          <p:cNvSpPr>
            <a:spLocks noChangeArrowheads="1"/>
          </p:cNvSpPr>
          <p:nvPr/>
        </p:nvSpPr>
        <p:spPr bwMode="auto">
          <a:xfrm>
            <a:off x="487363" y="879475"/>
            <a:ext cx="8158162"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July 1, 2019</a:t>
            </a:r>
          </a:p>
          <a:p>
            <a:r>
              <a:rPr lang="en-US" b="1" dirty="0"/>
              <a:t>ERCOT Impact Analysis:  </a:t>
            </a:r>
            <a:r>
              <a:rPr lang="en-US" dirty="0"/>
              <a:t>No budgetary impact; no impacts to ERCOT staffing; no impacts to ERCOT computer systems; no impacts to </a:t>
            </a:r>
            <a:r>
              <a:rPr lang="x-none" dirty="0"/>
              <a:t>ERCOT business processes</a:t>
            </a:r>
            <a:r>
              <a:rPr lang="en-US" dirty="0"/>
              <a:t>; no impacts to ERCOT grid operations and practices.</a:t>
            </a:r>
          </a:p>
          <a:p>
            <a:r>
              <a:rPr lang="en-US" b="1" dirty="0"/>
              <a:t>Revision Description:  </a:t>
            </a:r>
            <a:r>
              <a:rPr lang="en-US" dirty="0"/>
              <a:t>This NPRR removes the 90-day period between </a:t>
            </a:r>
            <a:r>
              <a:rPr lang="en-US" dirty="0" err="1"/>
              <a:t>Subsynchronous</a:t>
            </a:r>
            <a:r>
              <a:rPr lang="en-US" dirty="0"/>
              <a:t> Resonance (SSR) study approval and Initial Synchronization specified in paragraph (4) of Section 16.5, Registration of a Resource Entity, clarifies that the SSR Mitigation plan is part of the SSR study, and adds an ERCOT review process for the SSR study (with any required Mitigation Plan) including 30 days for the study to be approved by ERCOT.  This NPRR also adds a 45 day time period from SSR study approval for ERCOT to implement any required SSR monitoring.</a:t>
            </a:r>
          </a:p>
          <a:p>
            <a:r>
              <a:rPr lang="en-US" b="1" dirty="0"/>
              <a:t>PRS Decision:</a:t>
            </a:r>
            <a:r>
              <a:rPr lang="en-US" dirty="0"/>
              <a:t>  On 4/11/19, PRS unanimously voted to recommend approval of NPRR926 as amended by the 4/8/19 </a:t>
            </a:r>
            <a:r>
              <a:rPr lang="en-US" dirty="0" err="1"/>
              <a:t>Oncor</a:t>
            </a:r>
            <a:r>
              <a:rPr lang="en-US" dirty="0"/>
              <a:t> comments.  On 5/9/19, PRS unanimously voted to endorse and forward to TAC the 4/11/19 PRS Report and Impact Analysis for NPRR926.</a:t>
            </a:r>
          </a:p>
        </p:txBody>
      </p:sp>
    </p:spTree>
    <p:extLst>
      <p:ext uri="{BB962C8B-B14F-4D97-AF65-F5344CB8AC3E}">
        <p14:creationId xmlns:p14="http://schemas.microsoft.com/office/powerpoint/2010/main" val="94090027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NPRR929, PTP Obligations with Links to an Option DAM Award Eligibility [LCRA, Reliant, STEC, Direct Energy, Austin Energy, CPS Energy]</a:t>
            </a:r>
            <a:endParaRPr lang="en-US" sz="1800" dirty="0"/>
          </a:p>
        </p:txBody>
      </p:sp>
      <p:sp>
        <p:nvSpPr>
          <p:cNvPr id="14339" name="Rectangle 2"/>
          <p:cNvSpPr>
            <a:spLocks noChangeArrowheads="1"/>
          </p:cNvSpPr>
          <p:nvPr/>
        </p:nvSpPr>
        <p:spPr bwMode="auto">
          <a:xfrm>
            <a:off x="487363" y="879475"/>
            <a:ext cx="8158162" cy="50783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2019; Rank 2655</a:t>
            </a:r>
          </a:p>
          <a:p>
            <a:r>
              <a:rPr lang="en-US" b="1" dirty="0"/>
              <a:t>ERCOT Impact Analysis:  </a:t>
            </a:r>
            <a:r>
              <a:rPr lang="en-US" dirty="0"/>
              <a:t>Between $125k and $175k; no impacts to </a:t>
            </a:r>
            <a:r>
              <a:rPr lang="x-none" dirty="0"/>
              <a:t>ERCOT staffing</a:t>
            </a:r>
            <a:r>
              <a:rPr lang="en-US" dirty="0"/>
              <a:t>; impacts to MMS and DAIP; </a:t>
            </a:r>
            <a:r>
              <a:rPr lang="x-none" dirty="0"/>
              <a:t>ERCOT business processes</a:t>
            </a:r>
            <a:r>
              <a:rPr lang="en-US" dirty="0"/>
              <a:t> will be updated; no impacts to ERCOT grid operations and practices.</a:t>
            </a:r>
          </a:p>
          <a:p>
            <a:r>
              <a:rPr lang="en-US" b="1" dirty="0"/>
              <a:t>Revision Description:  </a:t>
            </a:r>
            <a:r>
              <a:rPr lang="en-US" dirty="0"/>
              <a:t>This NPRR proposes new criteria for determining whether a Point-to-Point (PTP) Obligation with Links to an Option bid is eligible to be awarded based on the Current Operating Plan (COP) Resource Status of the Resource at the Resource Node where the bid sources. Such a bid will not be eligible for award if it sources at a Resource with a COP Resource Status of OUT, or a COP Resource Status of OFF and the Resource is not offered into the Day-Ahead Market (DAM).</a:t>
            </a:r>
          </a:p>
          <a:p>
            <a:r>
              <a:rPr lang="en-US" b="1" dirty="0"/>
              <a:t>PRS Decision:</a:t>
            </a:r>
            <a:r>
              <a:rPr lang="en-US" dirty="0"/>
              <a:t>  On 4/11/19, PRS voted to recommend approval of NPRR929 as amended by the 4/9/19 Luminant Generation comments.  There was one abstention from the IPM (Morgan Stanley) Market Segment.  On 5/9/19, PRS unanimously voted to endorse and forward to TAC the 4/11/19 PRS Report, as revised by PRS, and the Impact Analysis for NPRR929 with a recommended priority of 2019 and a rank of 2655.  </a:t>
            </a:r>
          </a:p>
        </p:txBody>
      </p:sp>
    </p:spTree>
    <p:extLst>
      <p:ext uri="{BB962C8B-B14F-4D97-AF65-F5344CB8AC3E}">
        <p14:creationId xmlns:p14="http://schemas.microsoft.com/office/powerpoint/2010/main" val="375843474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SCR799, ERCOT Outage Study Cases in the System Operations Test Environment (SOTE) [</a:t>
            </a:r>
            <a:r>
              <a:rPr lang="en-US" sz="1800" i="1" dirty="0" err="1"/>
              <a:t>Oncor</a:t>
            </a:r>
            <a:r>
              <a:rPr lang="en-US" sz="1800" i="1" dirty="0"/>
              <a:t>]</a:t>
            </a:r>
            <a:endParaRPr lang="en-US" sz="1800" dirty="0"/>
          </a:p>
        </p:txBody>
      </p:sp>
      <p:sp>
        <p:nvSpPr>
          <p:cNvPr id="14339" name="Rectangle 2"/>
          <p:cNvSpPr>
            <a:spLocks noChangeArrowheads="1"/>
          </p:cNvSpPr>
          <p:nvPr/>
        </p:nvSpPr>
        <p:spPr bwMode="auto">
          <a:xfrm>
            <a:off x="487363" y="879475"/>
            <a:ext cx="8158162"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Upon system implementation – Priority 2019; Rank 2710</a:t>
            </a:r>
          </a:p>
          <a:p>
            <a:r>
              <a:rPr lang="en-US" b="1" dirty="0"/>
              <a:t>ERCOT Impact Analysis: </a:t>
            </a:r>
            <a:r>
              <a:rPr lang="en-US" dirty="0"/>
              <a:t>Between $150k and $250k ($150k - $180k annual recurring O&amp;M budget); impacts to EMMS Production Support (0.25 FTE effort); impacts to System Operations Test Environment (SOTE); no impacts to ERCOT business processes; ERCOT grid operations and practices will be updated. </a:t>
            </a:r>
            <a:r>
              <a:rPr lang="en-US" b="1" dirty="0" smtClean="0"/>
              <a:t>Revision </a:t>
            </a:r>
            <a:r>
              <a:rPr lang="en-US" b="1" dirty="0"/>
              <a:t>Description:  </a:t>
            </a:r>
            <a:r>
              <a:rPr lang="en-US" dirty="0"/>
              <a:t>This SCR enables ERCOT to provide its current month, 60 day, and 90 day Outage study cases in the </a:t>
            </a:r>
            <a:r>
              <a:rPr lang="en-US" dirty="0" smtClean="0"/>
              <a:t>SOTE </a:t>
            </a:r>
            <a:r>
              <a:rPr lang="en-US" dirty="0"/>
              <a:t>on a monthly basis for Transmission Service Providers (TSPs).</a:t>
            </a:r>
          </a:p>
          <a:p>
            <a:r>
              <a:rPr lang="en-US" b="1" dirty="0"/>
              <a:t>PRS Decision:</a:t>
            </a:r>
            <a:r>
              <a:rPr lang="en-US" dirty="0"/>
              <a:t>  On 3/14/19, PRS unanimously voted to recommend approval of SCR799 as submitted.  On 5/9/19, PRS unanimously voted to endorse and forward to TAC the 4/11/19 PRS Report and the Impact Analysis for SCR799, with a recommended priority of 2019 and rank of 2710.  </a:t>
            </a:r>
          </a:p>
        </p:txBody>
      </p:sp>
    </p:spTree>
    <p:extLst>
      <p:ext uri="{BB962C8B-B14F-4D97-AF65-F5344CB8AC3E}">
        <p14:creationId xmlns:p14="http://schemas.microsoft.com/office/powerpoint/2010/main" val="164522934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smtClean="0">
                <a:solidFill>
                  <a:schemeClr val="accent1"/>
                </a:solidFill>
              </a:rPr>
              <a:t>2019 Release Targets – Board Approved NPRRs / SCRs / </a:t>
            </a:r>
            <a:r>
              <a:rPr lang="en-US" sz="2200" b="1" dirty="0" err="1" smtClean="0">
                <a:solidFill>
                  <a:schemeClr val="accent1"/>
                </a:solidFill>
              </a:rPr>
              <a:t>xGRRs</a:t>
            </a:r>
            <a:r>
              <a:rPr lang="en-US" sz="2200" b="1" dirty="0" smtClean="0">
                <a:solidFill>
                  <a:schemeClr val="accent1"/>
                </a:solidFill>
              </a:rPr>
              <a:t> </a:t>
            </a:r>
            <a:endParaRPr lang="en-US" sz="2200" b="1" dirty="0">
              <a:solidFill>
                <a:schemeClr val="accent1"/>
              </a:solidFill>
            </a:endParaRPr>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solidFill>
                  <a:prstClr val="black">
                    <a:tint val="75000"/>
                  </a:prstClr>
                </a:solidFill>
              </a:rPr>
              <a:pPr/>
              <a:t>16</a:t>
            </a:fld>
            <a:endParaRPr lang="en-US">
              <a:solidFill>
                <a:prstClr val="black">
                  <a:tint val="75000"/>
                </a:prstClr>
              </a:solidFill>
            </a:endParaRPr>
          </a:p>
        </p:txBody>
      </p:sp>
      <p:sp>
        <p:nvSpPr>
          <p:cNvPr id="29" name="TextBox 15"/>
          <p:cNvSpPr txBox="1">
            <a:spLocks noChangeArrowheads="1"/>
          </p:cNvSpPr>
          <p:nvPr/>
        </p:nvSpPr>
        <p:spPr bwMode="auto">
          <a:xfrm>
            <a:off x="160280" y="5545329"/>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000" b="0" kern="0" dirty="0">
                <a:solidFill>
                  <a:srgbClr val="000000"/>
                </a:solidFill>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1100" kern="0">
                <a:solidFill>
                  <a:srgbClr val="000000"/>
                </a:solidFill>
                <a:cs typeface="+mn-cs"/>
              </a:rPr>
              <a:t>Release targets are subject to change</a:t>
            </a:r>
          </a:p>
        </p:txBody>
      </p:sp>
      <p:sp>
        <p:nvSpPr>
          <p:cNvPr id="32" name="TextBox 23"/>
          <p:cNvSpPr txBox="1">
            <a:spLocks noChangeArrowheads="1"/>
          </p:cNvSpPr>
          <p:nvPr/>
        </p:nvSpPr>
        <p:spPr bwMode="auto">
          <a:xfrm>
            <a:off x="3491321" y="55453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800" b="0" kern="0" dirty="0" smtClean="0">
                <a:solidFill>
                  <a:srgbClr val="000000"/>
                </a:solidFill>
                <a:cs typeface="+mn-cs"/>
              </a:rPr>
              <a:t>APPENDIX</a:t>
            </a:r>
          </a:p>
          <a:p>
            <a:pPr defTabSz="914400" eaLnBrk="1" hangingPunct="1">
              <a:defRPr/>
            </a:pPr>
            <a:r>
              <a:rPr lang="en-US" sz="700" b="0" kern="0" dirty="0" smtClean="0">
                <a:solidFill>
                  <a:srgbClr val="FF0000"/>
                </a:solidFill>
                <a:cs typeface="+mn-cs"/>
              </a:rPr>
              <a:t>Red </a:t>
            </a:r>
            <a:r>
              <a:rPr lang="en-US" sz="700" b="0" kern="0" dirty="0">
                <a:solidFill>
                  <a:srgbClr val="FF0000"/>
                </a:solidFill>
                <a:cs typeface="+mn-cs"/>
              </a:rPr>
              <a:t>Text</a:t>
            </a:r>
            <a:r>
              <a:rPr lang="en-US" sz="700" b="0" kern="0" dirty="0">
                <a:solidFill>
                  <a:srgbClr val="000000"/>
                </a:solidFill>
                <a:cs typeface="+mn-cs"/>
              </a:rPr>
              <a:t>: </a:t>
            </a:r>
            <a:r>
              <a:rPr lang="en-US" sz="700" b="0" kern="0" dirty="0" smtClean="0">
                <a:solidFill>
                  <a:srgbClr val="000000"/>
                </a:solidFill>
                <a:cs typeface="+mn-cs"/>
              </a:rPr>
              <a:t>New </a:t>
            </a:r>
            <a:r>
              <a:rPr lang="en-US" sz="700" b="0" kern="0" dirty="0">
                <a:solidFill>
                  <a:srgbClr val="000000"/>
                </a:solidFill>
                <a:cs typeface="+mn-cs"/>
              </a:rPr>
              <a:t>additions and target release </a:t>
            </a:r>
            <a:r>
              <a:rPr lang="en-US" sz="700" b="0" kern="0" dirty="0" smtClean="0">
                <a:solidFill>
                  <a:srgbClr val="000000"/>
                </a:solidFill>
                <a:cs typeface="+mn-cs"/>
              </a:rPr>
              <a:t>changes</a:t>
            </a:r>
          </a:p>
          <a:p>
            <a:pPr defTabSz="914400" eaLnBrk="1" hangingPunct="1">
              <a:defRPr/>
            </a:pPr>
            <a:r>
              <a:rPr lang="en-US" sz="700" b="0" strike="sngStrike" kern="0" dirty="0">
                <a:solidFill>
                  <a:srgbClr val="000000"/>
                </a:solidFill>
                <a:cs typeface="+mn-cs"/>
              </a:rPr>
              <a:t>Strike-Through Text</a:t>
            </a:r>
            <a:r>
              <a:rPr lang="en-US" sz="700" b="0" kern="0" dirty="0">
                <a:solidFill>
                  <a:srgbClr val="000000"/>
                </a:solidFill>
                <a:cs typeface="+mn-cs"/>
              </a:rPr>
              <a:t>: Previous target </a:t>
            </a:r>
            <a:r>
              <a:rPr lang="en-US" sz="700" b="0" kern="0" dirty="0" smtClean="0">
                <a:solidFill>
                  <a:srgbClr val="000000"/>
                </a:solidFill>
                <a:cs typeface="+mn-cs"/>
              </a:rPr>
              <a:t>release</a:t>
            </a:r>
            <a:endParaRPr lang="en-US" sz="700" b="0" kern="0" dirty="0">
              <a:solidFill>
                <a:srgbClr val="000000"/>
              </a:solidFill>
              <a:cs typeface="+mn-cs"/>
            </a:endParaRPr>
          </a:p>
          <a:p>
            <a:pPr defTabSz="914400" eaLnBrk="1" hangingPunct="1">
              <a:defRPr/>
            </a:pPr>
            <a:r>
              <a:rPr lang="en-US" sz="700" b="0" kern="0" dirty="0">
                <a:solidFill>
                  <a:srgbClr val="000000"/>
                </a:solidFill>
                <a:cs typeface="+mn-cs"/>
              </a:rPr>
              <a:t>(a), (b), </a:t>
            </a:r>
            <a:r>
              <a:rPr lang="en-US" sz="700" b="0" kern="0" dirty="0" smtClean="0">
                <a:solidFill>
                  <a:srgbClr val="000000"/>
                </a:solidFill>
                <a:cs typeface="+mn-cs"/>
              </a:rPr>
              <a:t>etc.: </a:t>
            </a:r>
            <a:r>
              <a:rPr lang="en-US" sz="700" b="0" kern="0" dirty="0">
                <a:solidFill>
                  <a:srgbClr val="000000"/>
                </a:solidFill>
                <a:cs typeface="+mn-cs"/>
              </a:rPr>
              <a:t>M</a:t>
            </a:r>
            <a:r>
              <a:rPr lang="en-US" sz="700" b="0" kern="0" dirty="0" err="1" smtClean="0">
                <a:solidFill>
                  <a:srgbClr val="000000"/>
                </a:solidFill>
                <a:cs typeface="+mn-cs"/>
              </a:rPr>
              <a:t>ultiple</a:t>
            </a:r>
            <a:r>
              <a:rPr lang="en-US" sz="700" b="0" kern="0" dirty="0" smtClean="0">
                <a:solidFill>
                  <a:srgbClr val="000000"/>
                </a:solidFill>
                <a:cs typeface="+mn-cs"/>
              </a:rPr>
              <a:t> phase release</a:t>
            </a:r>
            <a:endParaRPr lang="en-US" sz="700" b="0" kern="0" dirty="0">
              <a:solidFill>
                <a:srgbClr val="000000"/>
              </a:solidFill>
              <a:cs typeface="+mn-cs"/>
            </a:endParaRPr>
          </a:p>
        </p:txBody>
      </p:sp>
      <p:graphicFrame>
        <p:nvGraphicFramePr>
          <p:cNvPr id="33" name="Group 3"/>
          <p:cNvGraphicFramePr>
            <a:graphicFrameLocks/>
          </p:cNvGraphicFramePr>
          <p:nvPr>
            <p:extLst/>
          </p:nvPr>
        </p:nvGraphicFramePr>
        <p:xfrm>
          <a:off x="160280" y="798446"/>
          <a:ext cx="8839200" cy="4207144"/>
        </p:xfrm>
        <a:graphic>
          <a:graphicData uri="http://schemas.openxmlformats.org/drawingml/2006/table">
            <a:tbl>
              <a:tblPr/>
              <a:tblGrid>
                <a:gridCol w="1439920"/>
                <a:gridCol w="1524000"/>
                <a:gridCol w="1447800"/>
                <a:gridCol w="1447800"/>
                <a:gridCol w="1447800"/>
                <a:gridCol w="1531880"/>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2/5 – 2/7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4/2 – 4/4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5/28 – 5/30</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August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8/6 – 8/8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10/15 – 10/17</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smtClean="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smtClean="0">
                          <a:ln>
                            <a:noFill/>
                          </a:ln>
                          <a:solidFill>
                            <a:schemeClr val="tx1"/>
                          </a:solidFill>
                          <a:effectLst/>
                          <a:latin typeface="Arial" charset="0"/>
                          <a:ea typeface="+mn-ea"/>
                          <a:cs typeface="+mn-cs"/>
                        </a:rPr>
                        <a:t>12/10 – 12/12</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NPRR842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NPRR858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smtClean="0">
                          <a:ln>
                            <a:noFill/>
                          </a:ln>
                          <a:solidFill>
                            <a:schemeClr val="tx1"/>
                          </a:solidFill>
                          <a:effectLst/>
                          <a:latin typeface="Courier New" pitchFamily="49" charset="0"/>
                        </a:rPr>
                        <a:t>NPRR878</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800" b="0" i="0" u="none" strike="noStrike" cap="none" normalizeH="0" baseline="0" dirty="0" smtClean="0">
                          <a:ln>
                            <a:noFill/>
                          </a:ln>
                          <a:solidFill>
                            <a:schemeClr val="tx1"/>
                          </a:solidFill>
                          <a:effectLst/>
                          <a:latin typeface="Courier New" pitchFamily="49" charset="0"/>
                        </a:rPr>
                        <a:t> </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PGRR057</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0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7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OBDRR011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5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RMGRR156</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8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PGRR062</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NPRR916</a:t>
                      </a:r>
                      <a:r>
                        <a:rPr kumimoji="0" lang="en-US" sz="900" b="0" i="0" u="none" strike="noStrike" kern="1200" cap="none" normalizeH="0" baseline="0" dirty="0" smtClean="0">
                          <a:ln>
                            <a:noFill/>
                          </a:ln>
                          <a:solidFill>
                            <a:srgbClr val="FF0000"/>
                          </a:solidFill>
                          <a:effectLst/>
                          <a:latin typeface="Courier New" pitchFamily="49" charset="0"/>
                          <a:ea typeface="+mn-ea"/>
                          <a:cs typeface="+mn-cs"/>
                        </a:rPr>
                        <a:t>(a)</a:t>
                      </a: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NPRR809</a:t>
                      </a:r>
                      <a:r>
                        <a:rPr kumimoji="0" lang="en-US" sz="900" b="0" i="0" u="none" strike="noStrike" cap="none" normalizeH="0" baseline="0" dirty="0" smtClean="0">
                          <a:ln>
                            <a:noFill/>
                          </a:ln>
                          <a:solidFill>
                            <a:schemeClr val="tx1"/>
                          </a:solidFill>
                          <a:effectLst/>
                          <a:latin typeface="Courier New" pitchFamily="49" charset="0"/>
                        </a:rPr>
                        <a:t>(b)</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NPRR817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cap="none" normalizeH="0" baseline="0" dirty="0" smtClean="0">
                          <a:ln>
                            <a:noFill/>
                          </a:ln>
                          <a:solidFill>
                            <a:schemeClr val="tx1"/>
                          </a:solidFill>
                          <a:effectLst/>
                          <a:latin typeface="Courier New" pitchFamily="49" charset="0"/>
                        </a:rPr>
                        <a:t>NPRR833</a:t>
                      </a:r>
                      <a:r>
                        <a:rPr kumimoji="0" lang="en-US" sz="900" b="0" i="0" u="none" strike="noStrike" cap="none" normalizeH="0" baseline="0" dirty="0" smtClean="0">
                          <a:ln>
                            <a:noFill/>
                          </a:ln>
                          <a:solidFill>
                            <a:schemeClr val="tx1"/>
                          </a:solidFill>
                          <a:effectLst/>
                          <a:latin typeface="Courier New" pitchFamily="49" charset="0"/>
                        </a:rPr>
                        <a:t>(a/b)</a:t>
                      </a:r>
                      <a:endParaRPr kumimoji="0" lang="en-US" sz="1200" b="0" i="0" u="none" strike="noStrike" cap="none" normalizeH="0" baseline="0" dirty="0" smtClean="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NPRR847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NPRR865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NPRR866</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VCMRR021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RRGRR017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5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VCMRR022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NPRR877 </a:t>
                      </a:r>
                      <a:r>
                        <a:rPr kumimoji="0" lang="en-US" sz="900" b="0" i="0" u="none" strike="noStrike" kern="1200" cap="none" normalizeH="0" baseline="0" dirty="0" smtClean="0">
                          <a:ln>
                            <a:noFill/>
                          </a:ln>
                          <a:solidFill>
                            <a:srgbClr val="FF0000"/>
                          </a:solidFill>
                          <a:effectLst/>
                          <a:latin typeface="Courier New" pitchFamily="49" charset="0"/>
                          <a:ea typeface="+mn-ea"/>
                          <a:cs typeface="+mn-cs"/>
                        </a:rPr>
                        <a:t>Ph1</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NPRR833</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(c)</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NPRR749</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NPRR901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NPRR912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NPRR916</a:t>
                      </a:r>
                      <a:r>
                        <a:rPr kumimoji="0" lang="en-US" sz="900" b="0" i="0" u="none" strike="noStrike" kern="1200" cap="none" normalizeH="0" baseline="0" dirty="0" smtClean="0">
                          <a:ln>
                            <a:noFill/>
                          </a:ln>
                          <a:solidFill>
                            <a:srgbClr val="FF0000"/>
                          </a:solidFill>
                          <a:effectLst/>
                          <a:latin typeface="Courier New" pitchFamily="49" charset="0"/>
                          <a:ea typeface="+mn-ea"/>
                          <a:cs typeface="+mn-cs"/>
                        </a:rPr>
                        <a:t>(b)</a:t>
                      </a:r>
                      <a:endParaRPr kumimoji="0" lang="en-US" sz="1200" b="0" i="0" u="none" strike="noStrike" kern="1200" cap="none" normalizeH="0" baseline="0" dirty="0" smtClean="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NOGRR174</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OBDRR010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RMGRR155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050" b="0" i="0" u="none" strike="noStrike" kern="1200" cap="none" normalizeH="0" baseline="0" dirty="0" smtClean="0">
                          <a:ln>
                            <a:noFill/>
                          </a:ln>
                          <a:solidFill>
                            <a:schemeClr val="tx1"/>
                          </a:solidFill>
                          <a:effectLst/>
                          <a:latin typeface="Courier New" pitchFamily="49" charset="0"/>
                          <a:ea typeface="+mn-ea"/>
                          <a:cs typeface="+mn-cs"/>
                        </a:rPr>
                        <a:t>RRGRR018/019</a:t>
                      </a: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NPRR519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NPRR620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NPRR741</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NPRR755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NOGRR154</a:t>
                      </a:r>
                      <a:endParaRPr kumimoji="0" lang="en-US" sz="14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NPRR899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NPRR925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sngStrike" kern="1200" cap="none" normalizeH="0" baseline="0" dirty="0" smtClean="0">
                          <a:ln>
                            <a:noFill/>
                          </a:ln>
                          <a:solidFill>
                            <a:schemeClr val="tx1"/>
                          </a:solidFill>
                          <a:effectLst/>
                          <a:latin typeface="Courier New" pitchFamily="49" charset="0"/>
                          <a:ea typeface="+mn-ea"/>
                          <a:cs typeface="+mn-cs"/>
                        </a:rPr>
                        <a:t>RRGRR016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SCR797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SCR798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OBDRR003 </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8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NPRR821</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NPRR887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PGRR061</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NPRR877</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 Ph2</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NPRR895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NPRR911</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NPRR920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OBDRR007</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900" b="0" i="0" u="none" strike="noStrike" kern="1200" cap="none" normalizeH="0" baseline="0" dirty="0" smtClean="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chemeClr val="tx1"/>
                          </a:solidFill>
                          <a:effectLst/>
                          <a:latin typeface="Courier New" pitchFamily="49" charset="0"/>
                          <a:ea typeface="+mn-ea"/>
                          <a:cs typeface="+mn-cs"/>
                        </a:rPr>
                        <a:t>SCR781</a:t>
                      </a:r>
                      <a:r>
                        <a:rPr kumimoji="0" lang="en-US" sz="900" b="0" i="0" u="none" strike="noStrike" kern="1200" cap="none" normalizeH="0" baseline="0" dirty="0" smtClean="0">
                          <a:ln>
                            <a:noFill/>
                          </a:ln>
                          <a:solidFill>
                            <a:schemeClr val="tx1"/>
                          </a:solidFill>
                          <a:effectLst/>
                          <a:latin typeface="Courier New" pitchFamily="49" charset="0"/>
                          <a:ea typeface="+mn-ea"/>
                          <a:cs typeface="+mn-cs"/>
                        </a:rPr>
                        <a:t>(a)</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smtClean="0">
                          <a:ln>
                            <a:noFill/>
                          </a:ln>
                          <a:solidFill>
                            <a:srgbClr val="FF0000"/>
                          </a:solidFill>
                          <a:effectLst/>
                          <a:latin typeface="Courier New" pitchFamily="49" charset="0"/>
                          <a:ea typeface="+mn-ea"/>
                          <a:cs typeface="+mn-cs"/>
                        </a:rPr>
                        <a:t>RRGRR016</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24" name="TextBox 21"/>
          <p:cNvSpPr txBox="1">
            <a:spLocks noChangeArrowheads="1"/>
          </p:cNvSpPr>
          <p:nvPr/>
        </p:nvSpPr>
        <p:spPr bwMode="auto">
          <a:xfrm>
            <a:off x="5242489" y="5529940"/>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u="sng" kern="0" dirty="0" smtClean="0">
                <a:solidFill>
                  <a:srgbClr val="000000"/>
                </a:solidFill>
                <a:cs typeface="+mn-cs"/>
              </a:rPr>
              <a:t>Project Status Codes </a:t>
            </a:r>
          </a:p>
          <a:p>
            <a:pPr defTabSz="914400" eaLnBrk="1" hangingPunct="1">
              <a:defRPr/>
            </a:pPr>
            <a:r>
              <a:rPr lang="en-US" sz="800" b="0" kern="0" dirty="0" smtClean="0">
                <a:solidFill>
                  <a:srgbClr val="000000"/>
                </a:solidFill>
                <a:cs typeface="+mn-cs"/>
              </a:rPr>
              <a:t>  NS = Not Started</a:t>
            </a:r>
          </a:p>
          <a:p>
            <a:pPr defTabSz="914400" eaLnBrk="1" hangingPunct="1">
              <a:defRPr/>
            </a:pPr>
            <a:r>
              <a:rPr lang="en-US" sz="800" b="0" kern="0" dirty="0" smtClean="0">
                <a:solidFill>
                  <a:srgbClr val="000000"/>
                </a:solidFill>
                <a:cs typeface="+mn-cs"/>
              </a:rPr>
              <a:t>  I     = Initiation</a:t>
            </a:r>
          </a:p>
          <a:p>
            <a:pPr defTabSz="914400" eaLnBrk="1" hangingPunct="1">
              <a:defRPr/>
            </a:pPr>
            <a:r>
              <a:rPr lang="en-US" sz="800" b="0" kern="0" dirty="0" smtClean="0">
                <a:solidFill>
                  <a:srgbClr val="000000"/>
                </a:solidFill>
                <a:cs typeface="+mn-cs"/>
              </a:rPr>
              <a:t>  P    = Planning</a:t>
            </a:r>
          </a:p>
          <a:p>
            <a:pPr defTabSz="914400" eaLnBrk="1" hangingPunct="1">
              <a:defRPr/>
            </a:pPr>
            <a:r>
              <a:rPr lang="en-US" sz="800" b="0" kern="0" dirty="0" smtClean="0">
                <a:solidFill>
                  <a:srgbClr val="000000"/>
                </a:solidFill>
                <a:cs typeface="+mn-cs"/>
              </a:rPr>
              <a:t>  E    = Execution</a:t>
            </a:r>
          </a:p>
          <a:p>
            <a:pPr defTabSz="914400" eaLnBrk="1" hangingPunct="1">
              <a:defRPr/>
            </a:pPr>
            <a:r>
              <a:rPr lang="en-US" sz="800" b="0" kern="0" dirty="0" smtClean="0">
                <a:solidFill>
                  <a:srgbClr val="000000"/>
                </a:solidFill>
                <a:cs typeface="+mn-cs"/>
              </a:rPr>
              <a:t>  H    = On Hold</a:t>
            </a:r>
          </a:p>
        </p:txBody>
      </p:sp>
      <p:sp>
        <p:nvSpPr>
          <p:cNvPr id="28" name="TextBox 21"/>
          <p:cNvSpPr txBox="1">
            <a:spLocks noChangeArrowheads="1"/>
          </p:cNvSpPr>
          <p:nvPr/>
        </p:nvSpPr>
        <p:spPr bwMode="auto">
          <a:xfrm>
            <a:off x="6498328" y="5467706"/>
            <a:ext cx="2485392" cy="954107"/>
          </a:xfrm>
          <a:prstGeom prst="rect">
            <a:avLst/>
          </a:prstGeom>
          <a:solidFill>
            <a:schemeClr val="bg1"/>
          </a:solidFill>
          <a:ln w="9525">
            <a:solidFill>
              <a:srgbClr val="000000"/>
            </a:solidFill>
            <a:miter lim="800000"/>
            <a:headEnd/>
            <a:tailEnd/>
          </a:ln>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defTabSz="914400" eaLnBrk="1" hangingPunct="1">
              <a:defRPr/>
            </a:pPr>
            <a:r>
              <a:rPr lang="en-US" sz="800" b="0" kern="0" dirty="0">
                <a:solidFill>
                  <a:prstClr val="black"/>
                </a:solidFill>
                <a:cs typeface="+mn-cs"/>
              </a:rPr>
              <a:t>NPRR809(b) – Reporting/posting system changes</a:t>
            </a:r>
          </a:p>
          <a:p>
            <a:pPr defTabSz="914400" eaLnBrk="1" hangingPunct="1">
              <a:defRPr/>
            </a:pPr>
            <a:r>
              <a:rPr lang="en-US" sz="800" b="0" kern="0" dirty="0">
                <a:solidFill>
                  <a:prstClr val="black"/>
                </a:solidFill>
                <a:cs typeface="+mn-cs"/>
              </a:rPr>
              <a:t>NPRR833(a/b) – DAM/SCED system changes</a:t>
            </a:r>
          </a:p>
          <a:p>
            <a:pPr defTabSz="914400" eaLnBrk="1" hangingPunct="1">
              <a:defRPr/>
            </a:pPr>
            <a:r>
              <a:rPr lang="en-US" sz="800" b="0" kern="0" dirty="0" smtClean="0">
                <a:solidFill>
                  <a:prstClr val="black"/>
                </a:solidFill>
                <a:cs typeface="+mn-cs"/>
              </a:rPr>
              <a:t>NPRR833(c) </a:t>
            </a:r>
            <a:r>
              <a:rPr lang="en-US" sz="800" b="0" kern="0" dirty="0">
                <a:solidFill>
                  <a:prstClr val="black"/>
                </a:solidFill>
                <a:cs typeface="+mn-cs"/>
              </a:rPr>
              <a:t>– </a:t>
            </a:r>
            <a:r>
              <a:rPr lang="en-US" sz="800" b="0" kern="0" dirty="0" smtClean="0">
                <a:solidFill>
                  <a:prstClr val="black"/>
                </a:solidFill>
                <a:cs typeface="+mn-cs"/>
              </a:rPr>
              <a:t>CRR </a:t>
            </a:r>
            <a:r>
              <a:rPr lang="en-US" sz="800" b="0" kern="0" dirty="0">
                <a:solidFill>
                  <a:prstClr val="black"/>
                </a:solidFill>
                <a:cs typeface="+mn-cs"/>
              </a:rPr>
              <a:t>system </a:t>
            </a:r>
            <a:r>
              <a:rPr lang="en-US" sz="800" b="0" kern="0" dirty="0" smtClean="0">
                <a:solidFill>
                  <a:prstClr val="black"/>
                </a:solidFill>
                <a:cs typeface="+mn-cs"/>
              </a:rPr>
              <a:t>changes</a:t>
            </a:r>
          </a:p>
          <a:p>
            <a:pPr defTabSz="914400" eaLnBrk="1" hangingPunct="1">
              <a:defRPr/>
            </a:pPr>
            <a:r>
              <a:rPr lang="en-US" sz="800" b="0" kern="0" dirty="0" smtClean="0">
                <a:solidFill>
                  <a:prstClr val="black"/>
                </a:solidFill>
                <a:cs typeface="+mn-cs"/>
              </a:rPr>
              <a:t>NPRR916(a) </a:t>
            </a:r>
            <a:r>
              <a:rPr lang="en-US" sz="800" b="0" kern="0" dirty="0">
                <a:solidFill>
                  <a:prstClr val="black"/>
                </a:solidFill>
                <a:cs typeface="+mn-cs"/>
              </a:rPr>
              <a:t>– Mitigated Offer Floor to </a:t>
            </a:r>
            <a:r>
              <a:rPr lang="en-US" sz="800" b="0" kern="0" dirty="0" smtClean="0">
                <a:solidFill>
                  <a:prstClr val="black"/>
                </a:solidFill>
                <a:cs typeface="+mn-cs"/>
              </a:rPr>
              <a:t>$0/MWh</a:t>
            </a:r>
          </a:p>
          <a:p>
            <a:pPr defTabSz="914400" eaLnBrk="1" hangingPunct="1">
              <a:defRPr/>
            </a:pPr>
            <a:r>
              <a:rPr lang="en-US" sz="800" b="0" kern="0" dirty="0" smtClean="0">
                <a:solidFill>
                  <a:prstClr val="black"/>
                </a:solidFill>
                <a:cs typeface="+mn-cs"/>
              </a:rPr>
              <a:t>NPRR916(b) – Mitigated Offer Floor to -$20/MWh</a:t>
            </a:r>
          </a:p>
          <a:p>
            <a:pPr defTabSz="914400" eaLnBrk="1" hangingPunct="1">
              <a:defRPr/>
            </a:pPr>
            <a:r>
              <a:rPr lang="en-US" sz="800" b="0" kern="0" dirty="0" smtClean="0">
                <a:solidFill>
                  <a:prstClr val="black"/>
                </a:solidFill>
                <a:cs typeface="+mn-cs"/>
              </a:rPr>
              <a:t>PGRR057(b) – List of GMD event contingencies</a:t>
            </a:r>
          </a:p>
          <a:p>
            <a:pPr defTabSz="914400" eaLnBrk="1" hangingPunct="1">
              <a:defRPr/>
            </a:pPr>
            <a:r>
              <a:rPr lang="en-US" sz="800" b="0" kern="0" dirty="0" smtClean="0">
                <a:solidFill>
                  <a:prstClr val="black"/>
                </a:solidFill>
                <a:cs typeface="+mn-cs"/>
              </a:rPr>
              <a:t>SCR781(a) – View / Edit capability  </a:t>
            </a:r>
          </a:p>
        </p:txBody>
      </p:sp>
      <p:sp>
        <p:nvSpPr>
          <p:cNvPr id="13" name="TextBox 12"/>
          <p:cNvSpPr txBox="1"/>
          <p:nvPr/>
        </p:nvSpPr>
        <p:spPr>
          <a:xfrm>
            <a:off x="2828754" y="1359665"/>
            <a:ext cx="278384" cy="3670236"/>
          </a:xfrm>
          <a:prstGeom prst="rect">
            <a:avLst/>
          </a:prstGeom>
          <a:noFill/>
        </p:spPr>
        <p:txBody>
          <a:bodyPr wrap="square" rtlCol="0">
            <a:spAutoFit/>
          </a:bodyPr>
          <a:lstStyle/>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endParaRPr lang="en-US" sz="400" b="1" i="1" kern="0" dirty="0" smtClean="0">
              <a:solidFill>
                <a:srgbClr val="000000"/>
              </a:solidFill>
              <a:latin typeface="Arial" panose="020B0604020202020204"/>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5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4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000" dirty="0">
                <a:solidFill>
                  <a:prstClr val="black"/>
                </a:solidFill>
                <a:latin typeface="Wingdings" panose="05000000000000000000" pitchFamily="2" charset="2"/>
                <a:cs typeface="+mn-cs"/>
              </a:rPr>
              <a:t>ü</a:t>
            </a:r>
          </a:p>
          <a:p>
            <a:pPr algn="ctr" defTabSz="914400" eaLnBrk="1" hangingPunct="1">
              <a:defRPr/>
            </a:pPr>
            <a:r>
              <a:rPr lang="en-US" sz="12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a:p>
            <a:pPr algn="ctr" defTabSz="914400" eaLnBrk="1" hangingPunct="1">
              <a:defRPr/>
            </a:pPr>
            <a:r>
              <a:rPr lang="en-US" sz="1050" b="1" i="1" kern="0" dirty="0" smtClean="0">
                <a:solidFill>
                  <a:srgbClr val="000000"/>
                </a:solidFill>
                <a:latin typeface="Arial" panose="020B0604020202020204"/>
                <a:cs typeface="+mn-cs"/>
              </a:rPr>
              <a:t> </a:t>
            </a:r>
            <a:endParaRPr lang="en-US" b="1" i="1" kern="0" dirty="0" smtClean="0">
              <a:solidFill>
                <a:srgbClr val="000000"/>
              </a:solidFill>
              <a:latin typeface="Arial" panose="020B0604020202020204"/>
              <a:cs typeface="+mn-cs"/>
            </a:endParaRPr>
          </a:p>
          <a:p>
            <a:pPr algn="ctr" defTabSz="914400" eaLnBrk="1" hangingPunct="1">
              <a:defRPr/>
            </a:pPr>
            <a:endParaRPr lang="en-US" sz="3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endParaRPr lang="en-US" sz="1000" b="1" i="1" kern="0" dirty="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p:txBody>
      </p:sp>
      <p:sp>
        <p:nvSpPr>
          <p:cNvPr id="14" name="TextBox 13"/>
          <p:cNvSpPr txBox="1"/>
          <p:nvPr/>
        </p:nvSpPr>
        <p:spPr>
          <a:xfrm>
            <a:off x="4253798" y="1351714"/>
            <a:ext cx="370549" cy="938719"/>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200" b="1" i="1" kern="0" dirty="0" smtClean="0">
                <a:solidFill>
                  <a:srgbClr val="000000"/>
                </a:solidFill>
                <a:latin typeface="Arial" panose="020B0604020202020204"/>
                <a:cs typeface="+mn-cs"/>
              </a:rPr>
              <a:t> </a:t>
            </a:r>
            <a:endParaRPr lang="en-US" sz="1000" b="1" i="1" kern="0" dirty="0" smtClean="0">
              <a:solidFill>
                <a:srgbClr val="000000"/>
              </a:solidFill>
              <a:latin typeface="Arial" panose="020B0604020202020204"/>
              <a:cs typeface="+mn-cs"/>
            </a:endParaRPr>
          </a:p>
        </p:txBody>
      </p:sp>
      <p:sp>
        <p:nvSpPr>
          <p:cNvPr id="20" name="TextBox 19"/>
          <p:cNvSpPr txBox="1"/>
          <p:nvPr/>
        </p:nvSpPr>
        <p:spPr>
          <a:xfrm>
            <a:off x="8649675" y="1351705"/>
            <a:ext cx="370549" cy="3046988"/>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NS</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2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endParaRPr lang="en-US" sz="4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p:txBody>
      </p:sp>
      <p:sp>
        <p:nvSpPr>
          <p:cNvPr id="23" name="TextBox 12"/>
          <p:cNvSpPr txBox="1">
            <a:spLocks noChangeArrowheads="1"/>
          </p:cNvSpPr>
          <p:nvPr/>
        </p:nvSpPr>
        <p:spPr bwMode="auto">
          <a:xfrm>
            <a:off x="4574809" y="4295139"/>
            <a:ext cx="144659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7</a:t>
            </a:r>
            <a:r>
              <a:rPr lang="en-US" sz="1200" dirty="0" smtClean="0">
                <a:solidFill>
                  <a:prstClr val="black"/>
                </a:solidFill>
                <a:cs typeface="+mn-cs"/>
              </a:rPr>
              <a:t>/1</a:t>
            </a:r>
            <a:endParaRPr lang="en-US" sz="1200" kern="0" dirty="0" smtClean="0">
              <a:solidFill>
                <a:prstClr val="black"/>
              </a:solidFill>
              <a:cs typeface="+mn-cs"/>
            </a:endParaRPr>
          </a:p>
        </p:txBody>
      </p:sp>
      <p:sp>
        <p:nvSpPr>
          <p:cNvPr id="25" name="TextBox 24"/>
          <p:cNvSpPr txBox="1"/>
          <p:nvPr/>
        </p:nvSpPr>
        <p:spPr>
          <a:xfrm>
            <a:off x="4261749" y="4724005"/>
            <a:ext cx="370549" cy="246221"/>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   </a:t>
            </a:r>
          </a:p>
        </p:txBody>
      </p:sp>
      <p:sp>
        <p:nvSpPr>
          <p:cNvPr id="34" name="TextBox 12"/>
          <p:cNvSpPr txBox="1">
            <a:spLocks noChangeArrowheads="1"/>
          </p:cNvSpPr>
          <p:nvPr/>
        </p:nvSpPr>
        <p:spPr bwMode="auto">
          <a:xfrm>
            <a:off x="3468509" y="3384680"/>
            <a:ext cx="1097280"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srgbClr val="FF0000"/>
                </a:solidFill>
                <a:cs typeface="+mn-cs"/>
              </a:rPr>
              <a:t>6/2</a:t>
            </a:r>
            <a:endParaRPr lang="en-US" sz="1200" kern="0" dirty="0" smtClean="0">
              <a:solidFill>
                <a:srgbClr val="FF0000"/>
              </a:solidFill>
              <a:cs typeface="+mn-cs"/>
            </a:endParaRPr>
          </a:p>
        </p:txBody>
      </p:sp>
      <p:sp>
        <p:nvSpPr>
          <p:cNvPr id="36" name="TextBox 35"/>
          <p:cNvSpPr txBox="1"/>
          <p:nvPr/>
        </p:nvSpPr>
        <p:spPr>
          <a:xfrm>
            <a:off x="4256907" y="2015360"/>
            <a:ext cx="370549" cy="2954655"/>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2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  </a:t>
            </a:r>
          </a:p>
        </p:txBody>
      </p:sp>
      <p:sp>
        <p:nvSpPr>
          <p:cNvPr id="37" name="TextBox 36"/>
          <p:cNvSpPr txBox="1"/>
          <p:nvPr/>
        </p:nvSpPr>
        <p:spPr>
          <a:xfrm rot="16200000">
            <a:off x="2636731" y="4112235"/>
            <a:ext cx="1172116" cy="246221"/>
          </a:xfrm>
          <a:prstGeom prst="rect">
            <a:avLst/>
          </a:prstGeom>
          <a:noFill/>
        </p:spPr>
        <p:txBody>
          <a:bodyPr wrap="none" rtlCol="0">
            <a:spAutoFit/>
          </a:bodyPr>
          <a:lstStyle/>
          <a:p>
            <a:pPr defTabSz="914400" eaLnBrk="1" fontAlgn="auto" hangingPunct="1">
              <a:spcBef>
                <a:spcPts val="0"/>
              </a:spcBef>
              <a:spcAft>
                <a:spcPts val="0"/>
              </a:spcAft>
            </a:pPr>
            <a:r>
              <a:rPr lang="en-US" sz="1000" i="1" dirty="0" smtClean="0">
                <a:solidFill>
                  <a:prstClr val="black"/>
                </a:solidFill>
                <a:latin typeface="Arial" panose="020B0604020202020204"/>
                <a:cs typeface="+mn-cs"/>
              </a:rPr>
              <a:t>CMM Release 1b</a:t>
            </a:r>
            <a:endParaRPr lang="en-US" sz="1000" i="1" dirty="0">
              <a:solidFill>
                <a:prstClr val="black"/>
              </a:solidFill>
              <a:latin typeface="Arial" panose="020B0604020202020204"/>
              <a:cs typeface="+mn-cs"/>
            </a:endParaRPr>
          </a:p>
        </p:txBody>
      </p:sp>
      <p:sp>
        <p:nvSpPr>
          <p:cNvPr id="38" name="Left Brace 37"/>
          <p:cNvSpPr/>
          <p:nvPr/>
        </p:nvSpPr>
        <p:spPr>
          <a:xfrm>
            <a:off x="3294001" y="3635933"/>
            <a:ext cx="181024" cy="1275416"/>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defTabSz="914400" eaLnBrk="1" fontAlgn="auto" hangingPunct="1">
              <a:spcBef>
                <a:spcPts val="0"/>
              </a:spcBef>
              <a:spcAft>
                <a:spcPts val="0"/>
              </a:spcAft>
            </a:pPr>
            <a:endParaRPr lang="en-US">
              <a:solidFill>
                <a:prstClr val="black"/>
              </a:solidFill>
            </a:endParaRPr>
          </a:p>
        </p:txBody>
      </p:sp>
      <p:sp>
        <p:nvSpPr>
          <p:cNvPr id="39" name="TextBox 12"/>
          <p:cNvSpPr txBox="1">
            <a:spLocks noChangeArrowheads="1"/>
          </p:cNvSpPr>
          <p:nvPr/>
        </p:nvSpPr>
        <p:spPr bwMode="auto">
          <a:xfrm>
            <a:off x="1594953" y="3637014"/>
            <a:ext cx="1513605"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5/1</a:t>
            </a:r>
            <a:endParaRPr lang="en-US" sz="1200" kern="0" dirty="0">
              <a:solidFill>
                <a:prstClr val="black"/>
              </a:solidFill>
              <a:cs typeface="+mn-cs"/>
            </a:endParaRPr>
          </a:p>
        </p:txBody>
      </p:sp>
      <p:sp>
        <p:nvSpPr>
          <p:cNvPr id="26" name="TextBox 25"/>
          <p:cNvSpPr txBox="1"/>
          <p:nvPr/>
        </p:nvSpPr>
        <p:spPr>
          <a:xfrm>
            <a:off x="5651086" y="1346980"/>
            <a:ext cx="370549" cy="3539430"/>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P</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7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10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r>
              <a:rPr lang="en-US" sz="1000" b="1" i="1" kern="0" dirty="0">
                <a:solidFill>
                  <a:srgbClr val="000000"/>
                </a:solidFill>
                <a:latin typeface="Arial" panose="020B0604020202020204"/>
                <a:cs typeface="+mn-cs"/>
              </a:rPr>
              <a:t>E</a:t>
            </a:r>
            <a:r>
              <a:rPr lang="en-US" sz="1000" b="1" i="1" kern="0" dirty="0" smtClean="0">
                <a:solidFill>
                  <a:srgbClr val="000000"/>
                </a:solidFill>
                <a:latin typeface="Arial" panose="020B0604020202020204"/>
                <a:cs typeface="+mn-cs"/>
              </a:rPr>
              <a:t>  </a:t>
            </a:r>
          </a:p>
        </p:txBody>
      </p:sp>
      <p:sp>
        <p:nvSpPr>
          <p:cNvPr id="27" name="TextBox 12"/>
          <p:cNvSpPr txBox="1">
            <a:spLocks noChangeArrowheads="1"/>
          </p:cNvSpPr>
          <p:nvPr/>
        </p:nvSpPr>
        <p:spPr bwMode="auto">
          <a:xfrm>
            <a:off x="147569" y="2286000"/>
            <a:ext cx="145364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1</a:t>
            </a:r>
            <a:r>
              <a:rPr lang="en-US" sz="1200" dirty="0" smtClean="0">
                <a:solidFill>
                  <a:prstClr val="black"/>
                </a:solidFill>
                <a:cs typeface="+mn-cs"/>
              </a:rPr>
              <a:t>/22</a:t>
            </a:r>
            <a:endParaRPr lang="en-US" sz="1200" kern="0" dirty="0">
              <a:solidFill>
                <a:prstClr val="black"/>
              </a:solidFill>
              <a:cs typeface="+mn-cs"/>
            </a:endParaRPr>
          </a:p>
        </p:txBody>
      </p:sp>
      <p:sp>
        <p:nvSpPr>
          <p:cNvPr id="31" name="TextBox 12"/>
          <p:cNvSpPr txBox="1">
            <a:spLocks noChangeArrowheads="1"/>
          </p:cNvSpPr>
          <p:nvPr/>
        </p:nvSpPr>
        <p:spPr bwMode="auto">
          <a:xfrm>
            <a:off x="154016" y="3886200"/>
            <a:ext cx="14409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3</a:t>
            </a:r>
            <a:r>
              <a:rPr lang="en-US" sz="1200" dirty="0" smtClean="0">
                <a:solidFill>
                  <a:prstClr val="black"/>
                </a:solidFill>
                <a:cs typeface="+mn-cs"/>
              </a:rPr>
              <a:t>/26</a:t>
            </a:r>
            <a:endParaRPr lang="en-US" sz="1200" kern="0" dirty="0">
              <a:solidFill>
                <a:prstClr val="black"/>
              </a:solidFill>
              <a:cs typeface="+mn-cs"/>
            </a:endParaRPr>
          </a:p>
        </p:txBody>
      </p:sp>
      <p:sp>
        <p:nvSpPr>
          <p:cNvPr id="40" name="TextBox 39"/>
          <p:cNvSpPr txBox="1"/>
          <p:nvPr/>
        </p:nvSpPr>
        <p:spPr>
          <a:xfrm>
            <a:off x="1326869" y="1374797"/>
            <a:ext cx="338554" cy="2623795"/>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2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endParaRPr lang="en-US" sz="100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endParaRPr lang="en-US" sz="1200" dirty="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 </a:t>
            </a:r>
          </a:p>
          <a:p>
            <a:pPr defTabSz="914400" eaLnBrk="1" fontAlgn="auto" hangingPunct="1">
              <a:spcBef>
                <a:spcPts val="0"/>
              </a:spcBef>
              <a:spcAft>
                <a:spcPts val="0"/>
              </a:spcAft>
            </a:pPr>
            <a:endParaRPr lang="en-US" sz="1050" dirty="0" smtClean="0">
              <a:solidFill>
                <a:prstClr val="black"/>
              </a:solidFill>
              <a:latin typeface="Wingdings" panose="05000000000000000000" pitchFamily="2" charset="2"/>
              <a:cs typeface="+mn-cs"/>
            </a:endParaRPr>
          </a:p>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graphicFrame>
        <p:nvGraphicFramePr>
          <p:cNvPr id="41" name="Table 40"/>
          <p:cNvGraphicFramePr>
            <a:graphicFrameLocks noGrp="1"/>
          </p:cNvGraphicFramePr>
          <p:nvPr>
            <p:extLst/>
          </p:nvPr>
        </p:nvGraphicFramePr>
        <p:xfrm>
          <a:off x="176358" y="5032090"/>
          <a:ext cx="8807362" cy="464820"/>
        </p:xfrm>
        <a:graphic>
          <a:graphicData uri="http://schemas.openxmlformats.org/drawingml/2006/table">
            <a:tbl>
              <a:tblPr firstRow="1" bandRow="1"/>
              <a:tblGrid>
                <a:gridCol w="981516"/>
                <a:gridCol w="823889"/>
                <a:gridCol w="1415313"/>
                <a:gridCol w="5586644"/>
              </a:tblGrid>
              <a:tr h="196622">
                <a:tc rowSpan="2">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200" b="1" dirty="0" smtClean="0">
                          <a:solidFill>
                            <a:schemeClr val="tx1"/>
                          </a:solidFill>
                        </a:rPr>
                        <a:t>TBD Items</a:t>
                      </a:r>
                      <a:endParaRPr lang="en-US" sz="1200" b="1"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050" b="0" dirty="0" smtClean="0">
                          <a:solidFill>
                            <a:schemeClr val="tx1"/>
                          </a:solidFill>
                        </a:rPr>
                        <a:t>2014</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2017</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1050" b="0" dirty="0" smtClean="0">
                          <a:solidFill>
                            <a:schemeClr val="tx1"/>
                          </a:solidFill>
                        </a:rPr>
                        <a:t>2018</a:t>
                      </a:r>
                      <a:endParaRPr lang="en-US" sz="1050" b="0"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r>
              <a:tr h="203547">
                <a:tc vMerge="1">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800" b="0" dirty="0" smtClean="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lvl1pPr marL="0" algn="l" defTabSz="914400" rtl="0" eaLnBrk="1" latinLnBrk="0" hangingPunct="1">
                        <a:defRPr sz="1800" kern="1200">
                          <a:solidFill>
                            <a:schemeClr val="dk1"/>
                          </a:solidFill>
                          <a:latin typeface="Arial"/>
                        </a:defRPr>
                      </a:lvl1pPr>
                      <a:lvl2pPr marL="457200" algn="l" defTabSz="914400" rtl="0" eaLnBrk="1" latinLnBrk="0" hangingPunct="1">
                        <a:defRPr sz="1800" kern="1200">
                          <a:solidFill>
                            <a:schemeClr val="dk1"/>
                          </a:solidFill>
                          <a:latin typeface="Arial"/>
                        </a:defRPr>
                      </a:lvl2pPr>
                      <a:lvl3pPr marL="914400" algn="l" defTabSz="914400" rtl="0" eaLnBrk="1" latinLnBrk="0" hangingPunct="1">
                        <a:defRPr sz="1800" kern="1200">
                          <a:solidFill>
                            <a:schemeClr val="dk1"/>
                          </a:solidFill>
                          <a:latin typeface="Arial"/>
                        </a:defRPr>
                      </a:lvl3pPr>
                      <a:lvl4pPr marL="1371600" algn="l" defTabSz="914400" rtl="0" eaLnBrk="1" latinLnBrk="0" hangingPunct="1">
                        <a:defRPr sz="1800" kern="1200">
                          <a:solidFill>
                            <a:schemeClr val="dk1"/>
                          </a:solidFill>
                          <a:latin typeface="Arial"/>
                        </a:defRPr>
                      </a:lvl4pPr>
                      <a:lvl5pPr marL="1828800" algn="l" defTabSz="914400" rtl="0" eaLnBrk="1" latinLnBrk="0" hangingPunct="1">
                        <a:defRPr sz="1800" kern="1200">
                          <a:solidFill>
                            <a:schemeClr val="dk1"/>
                          </a:solidFill>
                          <a:latin typeface="Arial"/>
                        </a:defRPr>
                      </a:lvl5pPr>
                      <a:lvl6pPr marL="2286000" algn="l" defTabSz="914400" rtl="0" eaLnBrk="1" latinLnBrk="0" hangingPunct="1">
                        <a:defRPr sz="1800" kern="1200">
                          <a:solidFill>
                            <a:schemeClr val="dk1"/>
                          </a:solidFill>
                          <a:latin typeface="Arial"/>
                        </a:defRPr>
                      </a:lvl6pPr>
                      <a:lvl7pPr marL="2743200" algn="l" defTabSz="914400" rtl="0" eaLnBrk="1" latinLnBrk="0" hangingPunct="1">
                        <a:defRPr sz="1800" kern="1200">
                          <a:solidFill>
                            <a:schemeClr val="dk1"/>
                          </a:solidFill>
                          <a:latin typeface="Arial"/>
                        </a:defRPr>
                      </a:lvl7pPr>
                      <a:lvl8pPr marL="3200400" algn="l" defTabSz="914400" rtl="0" eaLnBrk="1" latinLnBrk="0" hangingPunct="1">
                        <a:defRPr sz="1800" kern="1200">
                          <a:solidFill>
                            <a:schemeClr val="dk1"/>
                          </a:solidFill>
                          <a:latin typeface="Arial"/>
                        </a:defRPr>
                      </a:lvl8pPr>
                      <a:lvl9pPr marL="3657600" algn="l" defTabSz="914400" rtl="0" eaLnBrk="1" latinLnBrk="0" hangingPunct="1">
                        <a:defRPr sz="1800" kern="1200">
                          <a:solidFill>
                            <a:schemeClr val="dk1"/>
                          </a:solidFill>
                          <a:latin typeface="Arial"/>
                        </a:defRPr>
                      </a:lvl9p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800" b="0" dirty="0" smtClean="0">
                          <a:solidFill>
                            <a:schemeClr val="tx1"/>
                          </a:solidFill>
                        </a:rPr>
                        <a:t>NPRR664</a:t>
                      </a: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noStrike" dirty="0" smtClean="0">
                          <a:solidFill>
                            <a:schemeClr val="tx1"/>
                          </a:solidFill>
                        </a:rPr>
                        <a:t>NPRR702  P, NPRR829</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c>
                  <a:txBody>
                    <a:bodyPr/>
                    <a:lstStyle/>
                    <a:p>
                      <a:pPr algn="ctr"/>
                      <a:r>
                        <a:rPr lang="en-US" sz="800" b="0" strike="sngStrike" baseline="0" dirty="0" smtClean="0">
                          <a:solidFill>
                            <a:schemeClr val="tx1"/>
                          </a:solidFill>
                        </a:rPr>
                        <a:t>NOGRR154</a:t>
                      </a:r>
                      <a:r>
                        <a:rPr lang="en-US" sz="800" b="0" strike="noStrike" baseline="0" dirty="0" smtClean="0">
                          <a:solidFill>
                            <a:schemeClr val="tx1"/>
                          </a:solidFill>
                        </a:rPr>
                        <a:t>, NPRR825(b), NPRR867, NPRR884, PGRR066, NPRR856, NPRR841</a:t>
                      </a:r>
                      <a:endParaRPr lang="en-US" sz="800" b="0" strike="sngStrike" dirty="0">
                        <a:solidFill>
                          <a:schemeClr val="tx1"/>
                        </a:solidFill>
                      </a:endParaRPr>
                    </a:p>
                  </a:txBody>
                  <a:tcP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tr>
            </a:tbl>
          </a:graphicData>
        </a:graphic>
      </p:graphicFrame>
      <p:sp>
        <p:nvSpPr>
          <p:cNvPr id="43" name="TextBox 42"/>
          <p:cNvSpPr txBox="1"/>
          <p:nvPr/>
        </p:nvSpPr>
        <p:spPr>
          <a:xfrm>
            <a:off x="7121419" y="1355990"/>
            <a:ext cx="370549" cy="2077492"/>
          </a:xfrm>
          <a:prstGeom prst="rect">
            <a:avLst/>
          </a:prstGeom>
          <a:noFill/>
        </p:spPr>
        <p:txBody>
          <a:bodyPr wrap="square" rtlCol="0">
            <a:spAutoFit/>
          </a:bodyPr>
          <a:lstStyle/>
          <a:p>
            <a:pPr algn="ctr" defTabSz="914400" eaLnBrk="1" hangingPunct="1">
              <a:defRPr/>
            </a:pPr>
            <a:r>
              <a:rPr lang="en-US" sz="1000" b="1" i="1" kern="0" dirty="0" smtClean="0">
                <a:solidFill>
                  <a:srgbClr val="000000"/>
                </a:solidFill>
                <a:latin typeface="Arial" panose="020B0604020202020204"/>
                <a:cs typeface="+mn-cs"/>
              </a:rPr>
              <a:t>I</a:t>
            </a:r>
          </a:p>
          <a:p>
            <a:pPr algn="ctr" defTabSz="914400" eaLnBrk="1" hangingPunct="1">
              <a:defRPr/>
            </a:pPr>
            <a:endParaRPr lang="en-US" sz="500" b="1" i="1" kern="0" dirty="0" smtClean="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E</a:t>
            </a:r>
          </a:p>
          <a:p>
            <a:pPr algn="ctr" defTabSz="914400" eaLnBrk="1" hangingPunct="1">
              <a:defRPr/>
            </a:pPr>
            <a:endParaRPr lang="en-US" sz="400" b="1" i="1" kern="0" dirty="0" smtClean="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endParaRPr lang="en-US" sz="1000" b="1" i="1" kern="0" dirty="0" smtClean="0">
              <a:solidFill>
                <a:srgbClr val="000000"/>
              </a:solidFill>
              <a:latin typeface="Arial" panose="020B0604020202020204"/>
              <a:cs typeface="+mn-cs"/>
            </a:endParaRP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4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a:p>
            <a:pPr algn="ctr" defTabSz="914400" eaLnBrk="1" hangingPunct="1">
              <a:defRPr/>
            </a:pPr>
            <a:endParaRPr lang="en-US" sz="500" b="1" i="1" kern="0" dirty="0">
              <a:solidFill>
                <a:srgbClr val="000000"/>
              </a:solidFill>
              <a:latin typeface="Arial" panose="020B0604020202020204"/>
              <a:cs typeface="+mn-cs"/>
            </a:endParaRPr>
          </a:p>
          <a:p>
            <a:pPr algn="ctr" defTabSz="914400" eaLnBrk="1" hangingPunct="1">
              <a:defRPr/>
            </a:pPr>
            <a:r>
              <a:rPr lang="en-US" sz="1000" b="1" i="1" kern="0" dirty="0" smtClean="0">
                <a:solidFill>
                  <a:srgbClr val="000000"/>
                </a:solidFill>
                <a:latin typeface="Arial" panose="020B0604020202020204"/>
                <a:cs typeface="+mn-cs"/>
              </a:rPr>
              <a:t>  </a:t>
            </a:r>
          </a:p>
        </p:txBody>
      </p:sp>
      <p:sp>
        <p:nvSpPr>
          <p:cNvPr id="44" name="TextBox 12"/>
          <p:cNvSpPr txBox="1">
            <a:spLocks noChangeArrowheads="1"/>
          </p:cNvSpPr>
          <p:nvPr/>
        </p:nvSpPr>
        <p:spPr bwMode="auto">
          <a:xfrm>
            <a:off x="169297" y="2825264"/>
            <a:ext cx="1416289"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a:solidFill>
                  <a:prstClr val="black"/>
                </a:solidFill>
                <a:cs typeface="+mn-cs"/>
              </a:rPr>
              <a:t>3</a:t>
            </a:r>
            <a:r>
              <a:rPr lang="en-US" sz="1200" dirty="0" smtClean="0">
                <a:solidFill>
                  <a:prstClr val="black"/>
                </a:solidFill>
                <a:cs typeface="+mn-cs"/>
              </a:rPr>
              <a:t>/1</a:t>
            </a:r>
            <a:endParaRPr lang="en-US" sz="1200" kern="0" dirty="0">
              <a:solidFill>
                <a:prstClr val="black"/>
              </a:solidFill>
              <a:cs typeface="+mn-cs"/>
            </a:endParaRPr>
          </a:p>
        </p:txBody>
      </p:sp>
      <p:sp>
        <p:nvSpPr>
          <p:cNvPr id="35" name="TextBox 12"/>
          <p:cNvSpPr txBox="1">
            <a:spLocks noChangeArrowheads="1"/>
          </p:cNvSpPr>
          <p:nvPr/>
        </p:nvSpPr>
        <p:spPr bwMode="auto">
          <a:xfrm>
            <a:off x="163538" y="3352800"/>
            <a:ext cx="142646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3/5</a:t>
            </a:r>
            <a:endParaRPr lang="en-US" sz="1200" kern="0" dirty="0">
              <a:solidFill>
                <a:prstClr val="black"/>
              </a:solidFill>
              <a:cs typeface="+mn-cs"/>
            </a:endParaRPr>
          </a:p>
        </p:txBody>
      </p:sp>
      <p:sp>
        <p:nvSpPr>
          <p:cNvPr id="50" name="TextBox 12"/>
          <p:cNvSpPr txBox="1">
            <a:spLocks noChangeArrowheads="1"/>
          </p:cNvSpPr>
          <p:nvPr/>
        </p:nvSpPr>
        <p:spPr bwMode="auto">
          <a:xfrm>
            <a:off x="1598974" y="4316816"/>
            <a:ext cx="1517904"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5/6 – </a:t>
            </a:r>
            <a:r>
              <a:rPr lang="en-US" sz="1200" dirty="0" smtClean="0">
                <a:solidFill>
                  <a:srgbClr val="FF0000"/>
                </a:solidFill>
                <a:cs typeface="+mn-cs"/>
              </a:rPr>
              <a:t>5/7</a:t>
            </a:r>
            <a:endParaRPr lang="en-US" sz="1200" kern="0" dirty="0">
              <a:solidFill>
                <a:srgbClr val="FF0000"/>
              </a:solidFill>
              <a:cs typeface="+mn-cs"/>
            </a:endParaRPr>
          </a:p>
        </p:txBody>
      </p:sp>
      <p:sp>
        <p:nvSpPr>
          <p:cNvPr id="42" name="TextBox 12"/>
          <p:cNvSpPr txBox="1">
            <a:spLocks noChangeArrowheads="1"/>
          </p:cNvSpPr>
          <p:nvPr/>
        </p:nvSpPr>
        <p:spPr bwMode="auto">
          <a:xfrm>
            <a:off x="7464536" y="3272135"/>
            <a:ext cx="1524438"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Q4</a:t>
            </a:r>
          </a:p>
          <a:p>
            <a:pPr algn="ctr" defTabSz="914400" eaLnBrk="1" hangingPunct="1">
              <a:defRPr/>
            </a:pPr>
            <a:r>
              <a:rPr lang="en-US" sz="1200" b="0" kern="0" dirty="0" smtClean="0">
                <a:solidFill>
                  <a:prstClr val="black"/>
                </a:solidFill>
                <a:cs typeface="+mn-cs"/>
              </a:rPr>
              <a:t>Date TBD</a:t>
            </a:r>
          </a:p>
        </p:txBody>
      </p:sp>
      <p:sp>
        <p:nvSpPr>
          <p:cNvPr id="45" name="TextBox 44"/>
          <p:cNvSpPr txBox="1"/>
          <p:nvPr/>
        </p:nvSpPr>
        <p:spPr>
          <a:xfrm>
            <a:off x="1305691" y="4694129"/>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3" name="Flowchart: Alternate Process 2"/>
          <p:cNvSpPr/>
          <p:nvPr/>
        </p:nvSpPr>
        <p:spPr>
          <a:xfrm>
            <a:off x="152400"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R1</a:t>
            </a:r>
            <a:endParaRPr lang="en-US" sz="1400" b="1" dirty="0">
              <a:solidFill>
                <a:srgbClr val="FFFFFF"/>
              </a:solidFill>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R2</a:t>
            </a:r>
            <a:endParaRPr lang="en-US" sz="1400" b="1" dirty="0">
              <a:solidFill>
                <a:srgbClr val="FFFFFF"/>
              </a:solidFill>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R3</a:t>
            </a:r>
            <a:endParaRPr lang="en-US" sz="1400" b="1" dirty="0">
              <a:solidFill>
                <a:srgbClr val="FFFFFF"/>
              </a:solidFill>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R4</a:t>
            </a:r>
            <a:endParaRPr lang="en-US" sz="1400" b="1" dirty="0">
              <a:solidFill>
                <a:srgbClr val="FFFFFF"/>
              </a:solidFill>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R5</a:t>
            </a:r>
            <a:endParaRPr lang="en-US" sz="1400" b="1" dirty="0">
              <a:solidFill>
                <a:srgbClr val="FFFFFF"/>
              </a:solidFill>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914400" eaLnBrk="1" fontAlgn="auto" hangingPunct="1">
              <a:spcBef>
                <a:spcPts val="0"/>
              </a:spcBef>
              <a:spcAft>
                <a:spcPts val="0"/>
              </a:spcAft>
            </a:pPr>
            <a:r>
              <a:rPr lang="en-US" sz="900" b="1" dirty="0" smtClean="0">
                <a:solidFill>
                  <a:srgbClr val="FFFFFF"/>
                </a:solidFill>
              </a:rPr>
              <a:t>R6</a:t>
            </a:r>
            <a:endParaRPr lang="en-US" sz="1400" b="1" dirty="0">
              <a:solidFill>
                <a:srgbClr val="FFFFFF"/>
              </a:solidFill>
            </a:endParaRPr>
          </a:p>
        </p:txBody>
      </p:sp>
      <p:sp>
        <p:nvSpPr>
          <p:cNvPr id="46" name="TextBox 45"/>
          <p:cNvSpPr txBox="1"/>
          <p:nvPr/>
        </p:nvSpPr>
        <p:spPr>
          <a:xfrm>
            <a:off x="2819308" y="3845168"/>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48" name="TextBox 12"/>
          <p:cNvSpPr txBox="1">
            <a:spLocks noChangeArrowheads="1"/>
          </p:cNvSpPr>
          <p:nvPr/>
        </p:nvSpPr>
        <p:spPr bwMode="auto">
          <a:xfrm>
            <a:off x="152400" y="4447401"/>
            <a:ext cx="1440937"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srgbClr val="FF0000"/>
                </a:solidFill>
                <a:cs typeface="+mn-cs"/>
              </a:rPr>
              <a:t>4/10</a:t>
            </a:r>
            <a:endParaRPr lang="en-US" sz="1200" kern="0" dirty="0">
              <a:solidFill>
                <a:srgbClr val="FF0000"/>
              </a:solidFill>
              <a:cs typeface="+mn-cs"/>
            </a:endParaRPr>
          </a:p>
        </p:txBody>
      </p:sp>
      <p:sp>
        <p:nvSpPr>
          <p:cNvPr id="49" name="TextBox 48"/>
          <p:cNvSpPr txBox="1"/>
          <p:nvPr/>
        </p:nvSpPr>
        <p:spPr>
          <a:xfrm>
            <a:off x="1295400" y="4164624"/>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sp>
        <p:nvSpPr>
          <p:cNvPr id="56" name="TextBox 55"/>
          <p:cNvSpPr txBox="1"/>
          <p:nvPr/>
        </p:nvSpPr>
        <p:spPr>
          <a:xfrm>
            <a:off x="2819400" y="4066401"/>
            <a:ext cx="304892" cy="276999"/>
          </a:xfrm>
          <a:prstGeom prst="rect">
            <a:avLst/>
          </a:prstGeom>
          <a:noFill/>
        </p:spPr>
        <p:txBody>
          <a:bodyPr wrap="none" rtlCol="0">
            <a:spAutoFit/>
          </a:bodyPr>
          <a:lstStyle/>
          <a:p>
            <a:pPr defTabSz="914400" eaLnBrk="1" fontAlgn="auto" hangingPunct="1">
              <a:spcBef>
                <a:spcPts val="0"/>
              </a:spcBef>
              <a:spcAft>
                <a:spcPts val="0"/>
              </a:spcAft>
            </a:pPr>
            <a:r>
              <a:rPr lang="en-US" sz="1200" dirty="0" smtClean="0">
                <a:solidFill>
                  <a:prstClr val="black"/>
                </a:solidFill>
                <a:latin typeface="Wingdings" panose="05000000000000000000" pitchFamily="2" charset="2"/>
                <a:cs typeface="+mn-cs"/>
              </a:rPr>
              <a:t>ü</a:t>
            </a:r>
          </a:p>
        </p:txBody>
      </p:sp>
      <p:cxnSp>
        <p:nvCxnSpPr>
          <p:cNvPr id="57" name="Straight Arrow Connector 56"/>
          <p:cNvCxnSpPr/>
          <p:nvPr/>
        </p:nvCxnSpPr>
        <p:spPr>
          <a:xfrm>
            <a:off x="5774116" y="2133600"/>
            <a:ext cx="2057546" cy="197358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9" name="TextBox 12"/>
          <p:cNvSpPr txBox="1">
            <a:spLocks noChangeArrowheads="1"/>
          </p:cNvSpPr>
          <p:nvPr/>
        </p:nvSpPr>
        <p:spPr bwMode="auto">
          <a:xfrm>
            <a:off x="3464405" y="4267200"/>
            <a:ext cx="1097280" cy="228600"/>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algn="ctr" defTabSz="914400" eaLnBrk="1" hangingPunct="1">
              <a:defRPr/>
            </a:pPr>
            <a:r>
              <a:rPr lang="en-US" sz="1200" dirty="0" smtClean="0">
                <a:solidFill>
                  <a:prstClr val="black"/>
                </a:solidFill>
                <a:cs typeface="+mn-cs"/>
              </a:rPr>
              <a:t>6/15</a:t>
            </a:r>
            <a:endParaRPr lang="en-US" sz="1200" kern="0" dirty="0" smtClean="0">
              <a:solidFill>
                <a:prstClr val="black"/>
              </a:solidFill>
              <a:cs typeface="+mn-cs"/>
            </a:endParaRPr>
          </a:p>
        </p:txBody>
      </p:sp>
    </p:spTree>
    <p:extLst>
      <p:ext uri="{BB962C8B-B14F-4D97-AF65-F5344CB8AC3E}">
        <p14:creationId xmlns:p14="http://schemas.microsoft.com/office/powerpoint/2010/main" val="362099661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Requests Recommended for Approval by PRS – Unopposed and No Impact (Vote):</a:t>
            </a:r>
          </a:p>
          <a:p>
            <a:pPr marL="0" indent="0" eaLnBrk="1" hangingPunct="1">
              <a:spcBef>
                <a:spcPts val="0"/>
              </a:spcBef>
              <a:buFontTx/>
              <a:buNone/>
              <a:defRPr/>
            </a:pPr>
            <a:endParaRPr lang="en-US" sz="1200" dirty="0" smtClean="0"/>
          </a:p>
          <a:p>
            <a:pPr eaLnBrk="1">
              <a:defRPr/>
            </a:pPr>
            <a:r>
              <a:rPr lang="en-US" b="0" dirty="0" smtClean="0"/>
              <a:t>NPRR896</a:t>
            </a:r>
            <a:r>
              <a:rPr lang="en-US" b="0" dirty="0"/>
              <a:t>, Reliability Must-Run and Must-Run Alternative Evaluation Process [ERCOT</a:t>
            </a:r>
            <a:r>
              <a:rPr lang="en-US" b="0" dirty="0" smtClean="0"/>
              <a:t>]*</a:t>
            </a:r>
          </a:p>
          <a:p>
            <a:pPr eaLnBrk="1">
              <a:defRPr/>
            </a:pPr>
            <a:r>
              <a:rPr lang="en-US" b="0" dirty="0" smtClean="0"/>
              <a:t>NPRR924</a:t>
            </a:r>
            <a:r>
              <a:rPr lang="en-US" b="0" dirty="0"/>
              <a:t>, Addition of Form to Section 23 - IMRE Application for Registration [ERCOT</a:t>
            </a:r>
            <a:r>
              <a:rPr lang="en-US" b="0" dirty="0" smtClean="0"/>
              <a:t>]*</a:t>
            </a:r>
            <a:endParaRPr lang="en-US" b="0" dirty="0"/>
          </a:p>
          <a:p>
            <a:pPr eaLnBrk="1">
              <a:defRPr/>
            </a:pPr>
            <a:r>
              <a:rPr lang="en-US" b="0" dirty="0" smtClean="0"/>
              <a:t>NPRR926</a:t>
            </a:r>
            <a:r>
              <a:rPr lang="en-US" b="0" dirty="0"/>
              <a:t>, Removal of 90-Day Period Between SSR Study Approval and Synchronization [ERCOT</a:t>
            </a:r>
            <a:r>
              <a:rPr lang="en-US" b="0" dirty="0" smtClean="0"/>
              <a:t>]*</a:t>
            </a:r>
            <a:endParaRPr lang="en-US" b="0" dirty="0"/>
          </a:p>
          <a:p>
            <a:pPr marL="0" indent="0" eaLnBrk="1" hangingPunct="1">
              <a:spcBef>
                <a:spcPts val="0"/>
              </a:spcBef>
              <a:spcAft>
                <a:spcPts val="600"/>
              </a:spcAft>
              <a:buFontTx/>
              <a:buNone/>
              <a:defRPr/>
            </a:pPr>
            <a:endParaRPr lang="en-US" sz="1600" i="1" dirty="0" smtClean="0"/>
          </a:p>
          <a:p>
            <a:pPr marL="0" indent="0" eaLnBrk="1" hangingPunct="1">
              <a:spcBef>
                <a:spcPts val="0"/>
              </a:spcBef>
              <a:spcAft>
                <a:spcPts val="600"/>
              </a:spcAft>
              <a:buFontTx/>
              <a:buNone/>
              <a:defRPr/>
            </a:pPr>
            <a:endParaRPr lang="en-US" sz="1600" i="1" dirty="0" smtClean="0"/>
          </a:p>
          <a:p>
            <a:pPr marL="0" indent="0" eaLnBrk="1" hangingPunct="1">
              <a:spcBef>
                <a:spcPts val="0"/>
              </a:spcBef>
              <a:spcAft>
                <a:spcPts val="600"/>
              </a:spcAft>
              <a:buFontTx/>
              <a:buNone/>
              <a:defRPr/>
            </a:pPr>
            <a:endParaRPr lang="en-US" sz="1600" i="1" dirty="0" smtClean="0"/>
          </a:p>
          <a:p>
            <a:pPr marL="0" indent="0" eaLnBrk="1" hangingPunct="1">
              <a:spcBef>
                <a:spcPts val="0"/>
              </a:spcBef>
              <a:spcAft>
                <a:spcPts val="600"/>
              </a:spcAft>
              <a:buFontTx/>
              <a:buNone/>
              <a:defRPr/>
            </a:pPr>
            <a:endParaRPr lang="en-US" sz="1600" i="1" dirty="0" smtClean="0"/>
          </a:p>
          <a:p>
            <a:pPr marL="0" indent="0" eaLnBrk="1" hangingPunct="1">
              <a:spcBef>
                <a:spcPts val="0"/>
              </a:spcBef>
              <a:spcAft>
                <a:spcPts val="600"/>
              </a:spcAft>
              <a:buFontTx/>
              <a:buNone/>
              <a:defRPr/>
            </a:pPr>
            <a:endParaRPr lang="en-US" sz="1600" i="1" dirty="0" smtClean="0"/>
          </a:p>
          <a:p>
            <a:pPr marL="0" indent="0" eaLnBrk="1" hangingPunct="1">
              <a:spcBef>
                <a:spcPts val="0"/>
              </a:spcBef>
              <a:spcAft>
                <a:spcPts val="600"/>
              </a:spcAft>
              <a:buFontTx/>
              <a:buNone/>
              <a:defRPr/>
            </a:pPr>
            <a:endParaRPr lang="en-US" sz="1600" i="1" dirty="0" smtClean="0"/>
          </a:p>
          <a:p>
            <a:pPr marL="0" indent="0" eaLnBrk="1" hangingPunct="1">
              <a:spcBef>
                <a:spcPts val="0"/>
              </a:spcBef>
              <a:spcAft>
                <a:spcPts val="600"/>
              </a:spcAft>
              <a:buFontTx/>
              <a:buNone/>
              <a:defRPr/>
            </a:pPr>
            <a:endParaRPr lang="en-US" sz="1600" i="1" dirty="0" smtClean="0"/>
          </a:p>
          <a:p>
            <a:pPr marL="0" indent="0" eaLnBrk="1" hangingPunct="1">
              <a:spcBef>
                <a:spcPts val="0"/>
              </a:spcBef>
              <a:spcAft>
                <a:spcPts val="600"/>
              </a:spcAft>
              <a:buFontTx/>
              <a:buNone/>
              <a:defRPr/>
            </a:pPr>
            <a:r>
              <a:rPr lang="en-US" sz="1600" i="1" dirty="0" smtClean="0"/>
              <a:t>(* </a:t>
            </a:r>
            <a:r>
              <a:rPr lang="en-US" sz="1600" i="1" dirty="0"/>
              <a:t>denotes no impact</a:t>
            </a:r>
            <a:r>
              <a:rPr lang="en-US" sz="1600" i="1" dirty="0" smtClean="0"/>
              <a:t>)</a:t>
            </a:r>
            <a:endParaRPr lang="en-US" dirty="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smtClean="0"/>
              <a:t>Summary of PRS Update</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Unopposed with Impacts (Vote</a:t>
            </a:r>
            <a:r>
              <a:rPr lang="en-US" dirty="0" smtClean="0"/>
              <a:t>):</a:t>
            </a:r>
          </a:p>
          <a:p>
            <a:pPr marL="0" indent="0" eaLnBrk="1" hangingPunct="1">
              <a:spcBef>
                <a:spcPts val="0"/>
              </a:spcBef>
              <a:buFontTx/>
              <a:buNone/>
              <a:defRPr/>
            </a:pPr>
            <a:endParaRPr lang="en-US" sz="1800" dirty="0"/>
          </a:p>
          <a:p>
            <a:pPr lvl="0"/>
            <a:r>
              <a:rPr lang="en-US" b="0" dirty="0" smtClean="0"/>
              <a:t>NPRR885</a:t>
            </a:r>
            <a:r>
              <a:rPr lang="en-US" b="0" dirty="0"/>
              <a:t>, Must-Run Alternative (MRA) Details and Revisions Resulting from PUCT Project No. 46369, Rulemaking Relating to Reliability Must-Run Service [ERCOT</a:t>
            </a:r>
            <a:r>
              <a:rPr lang="en-US" b="0" dirty="0" smtClean="0"/>
              <a:t>]</a:t>
            </a:r>
          </a:p>
          <a:p>
            <a:pPr lvl="1"/>
            <a:r>
              <a:rPr lang="en-US" dirty="0" smtClean="0"/>
              <a:t>IA</a:t>
            </a:r>
            <a:r>
              <a:rPr lang="en-US" dirty="0"/>
              <a:t>: </a:t>
            </a:r>
            <a:r>
              <a:rPr lang="en-US" dirty="0" smtClean="0"/>
              <a:t>Between $500k and $700k</a:t>
            </a:r>
            <a:r>
              <a:rPr lang="en-US" dirty="0"/>
              <a:t>	Priority </a:t>
            </a:r>
            <a:r>
              <a:rPr lang="en-US" dirty="0" smtClean="0"/>
              <a:t>2019; </a:t>
            </a:r>
            <a:r>
              <a:rPr lang="en-US" dirty="0"/>
              <a:t>Rank </a:t>
            </a:r>
            <a:r>
              <a:rPr lang="en-US" dirty="0" smtClean="0"/>
              <a:t>220</a:t>
            </a:r>
            <a:endParaRPr lang="en-US" dirty="0"/>
          </a:p>
          <a:p>
            <a:pPr marL="457200" lvl="1" indent="0">
              <a:buNone/>
            </a:pPr>
            <a:endParaRPr lang="en-US" sz="1200" dirty="0"/>
          </a:p>
          <a:p>
            <a:r>
              <a:rPr lang="en-US" b="0" dirty="0" smtClean="0"/>
              <a:t>NPRR923</a:t>
            </a:r>
            <a:r>
              <a:rPr lang="en-US" b="0" dirty="0"/>
              <a:t>, Revision to Weather Responsiveness Determination Process [PWG</a:t>
            </a:r>
            <a:r>
              <a:rPr lang="en-US" b="0" dirty="0" smtClean="0"/>
              <a:t>]</a:t>
            </a:r>
            <a:endParaRPr lang="en-US" b="0" dirty="0"/>
          </a:p>
          <a:p>
            <a:pPr lvl="1"/>
            <a:r>
              <a:rPr lang="en-US" dirty="0" smtClean="0"/>
              <a:t>IA</a:t>
            </a:r>
            <a:r>
              <a:rPr lang="en-US" dirty="0"/>
              <a:t>: </a:t>
            </a:r>
            <a:r>
              <a:rPr lang="en-US" dirty="0" smtClean="0"/>
              <a:t>Less than $5k O&amp;M</a:t>
            </a:r>
            <a:r>
              <a:rPr lang="en-US" dirty="0"/>
              <a:t>	</a:t>
            </a:r>
            <a:r>
              <a:rPr lang="en-US" dirty="0" smtClean="0"/>
              <a:t>		Priority n/a; </a:t>
            </a:r>
            <a:r>
              <a:rPr lang="en-US" dirty="0"/>
              <a:t>Rank </a:t>
            </a:r>
            <a:r>
              <a:rPr lang="en-US" dirty="0" smtClean="0"/>
              <a:t>n/a</a:t>
            </a:r>
            <a:endParaRPr lang="en-US" dirty="0"/>
          </a:p>
          <a:p>
            <a:pPr marL="0" indent="0" eaLnBrk="1">
              <a:buFontTx/>
              <a:buNone/>
              <a:defRPr/>
            </a:pPr>
            <a:endParaRPr lang="en-US" sz="1200" i="1" dirty="0" smtClean="0"/>
          </a:p>
          <a:p>
            <a:pPr lvl="0"/>
            <a:r>
              <a:rPr lang="en-US" b="0" dirty="0" smtClean="0"/>
              <a:t>NPRR929</a:t>
            </a:r>
            <a:r>
              <a:rPr lang="en-US" b="0" dirty="0"/>
              <a:t>, PTP Obligations with Links to an Option DAM Award Eligibility [LCRA, Reliant, STEC, Direct Energy, Austin Energy, CPS Energy</a:t>
            </a:r>
            <a:r>
              <a:rPr lang="en-US" b="0" dirty="0" smtClean="0"/>
              <a:t>]</a:t>
            </a:r>
            <a:endParaRPr lang="en-US" b="0" dirty="0"/>
          </a:p>
          <a:p>
            <a:pPr lvl="1"/>
            <a:r>
              <a:rPr lang="en-US" dirty="0" smtClean="0"/>
              <a:t>IA</a:t>
            </a:r>
            <a:r>
              <a:rPr lang="en-US" dirty="0"/>
              <a:t>: Between </a:t>
            </a:r>
            <a:r>
              <a:rPr lang="en-US" dirty="0" smtClean="0"/>
              <a:t>$125k </a:t>
            </a:r>
            <a:r>
              <a:rPr lang="en-US" dirty="0"/>
              <a:t>and </a:t>
            </a:r>
            <a:r>
              <a:rPr lang="en-US" dirty="0" smtClean="0"/>
              <a:t>$175k</a:t>
            </a:r>
            <a:r>
              <a:rPr lang="en-US" dirty="0"/>
              <a:t>	Priority 2019; Rank </a:t>
            </a:r>
            <a:r>
              <a:rPr lang="en-US" dirty="0" smtClean="0"/>
              <a:t>2655</a:t>
            </a:r>
            <a:endParaRPr lang="en-US" dirty="0"/>
          </a:p>
          <a:p>
            <a:pPr marL="0" indent="0" eaLnBrk="1">
              <a:buFontTx/>
              <a:buNone/>
              <a:defRPr/>
            </a:pPr>
            <a:endParaRPr lang="en-US" sz="1200" i="1" dirty="0" smtClean="0"/>
          </a:p>
          <a:p>
            <a:pPr marL="0" indent="0" eaLnBrk="1">
              <a:buFontTx/>
              <a:buNone/>
              <a:defRPr/>
            </a:pPr>
            <a:endParaRPr lang="en-US" sz="1200" i="1" dirty="0" smtClean="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dirty="0" smtClean="0"/>
              <a:t>Summary of PRS </a:t>
            </a:r>
            <a:r>
              <a:rPr lang="en-US" altLang="en-US" dirty="0"/>
              <a:t>Update (continued)</a:t>
            </a:r>
            <a:endParaRPr lang="en-US" altLang="en-US" dirty="0" smtClean="0"/>
          </a:p>
        </p:txBody>
      </p:sp>
    </p:spTree>
    <p:extLst>
      <p:ext uri="{BB962C8B-B14F-4D97-AF65-F5344CB8AC3E}">
        <p14:creationId xmlns:p14="http://schemas.microsoft.com/office/powerpoint/2010/main" val="45401090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Recommended for Approval by PRS – Unopposed with Impacts (Vote</a:t>
            </a:r>
            <a:r>
              <a:rPr lang="en-US" dirty="0" smtClean="0"/>
              <a:t>):</a:t>
            </a:r>
          </a:p>
          <a:p>
            <a:pPr marL="0" indent="0" eaLnBrk="1" hangingPunct="1">
              <a:spcBef>
                <a:spcPts val="0"/>
              </a:spcBef>
              <a:buFontTx/>
              <a:buNone/>
              <a:defRPr/>
            </a:pPr>
            <a:endParaRPr lang="en-US" sz="1200" dirty="0"/>
          </a:p>
          <a:p>
            <a:r>
              <a:rPr lang="en-US" b="0" dirty="0" smtClean="0"/>
              <a:t>SCR799</a:t>
            </a:r>
            <a:r>
              <a:rPr lang="en-US" b="0" dirty="0"/>
              <a:t>, ERCOT Outage Study Cases in the System Operations Test Environment (SOTE) [</a:t>
            </a:r>
            <a:r>
              <a:rPr lang="en-US" b="0" dirty="0" err="1"/>
              <a:t>Oncor</a:t>
            </a:r>
            <a:r>
              <a:rPr lang="en-US" b="0" dirty="0"/>
              <a:t>]</a:t>
            </a:r>
          </a:p>
          <a:p>
            <a:pPr lvl="1"/>
            <a:r>
              <a:rPr lang="en-US" dirty="0" smtClean="0"/>
              <a:t>IA: Between $</a:t>
            </a:r>
            <a:r>
              <a:rPr lang="en-US" dirty="0" smtClean="0"/>
              <a:t>150k </a:t>
            </a:r>
            <a:r>
              <a:rPr lang="en-US" dirty="0" smtClean="0"/>
              <a:t>and </a:t>
            </a:r>
            <a:r>
              <a:rPr lang="en-US" dirty="0" smtClean="0"/>
              <a:t>$</a:t>
            </a:r>
            <a:r>
              <a:rPr lang="en-US" dirty="0" smtClean="0"/>
              <a:t>250</a:t>
            </a:r>
            <a:r>
              <a:rPr lang="en-US" dirty="0" smtClean="0"/>
              <a:t>k</a:t>
            </a:r>
            <a:r>
              <a:rPr lang="en-US" dirty="0" smtClean="0"/>
              <a:t>	Priority 2019; Rank 2710</a:t>
            </a:r>
          </a:p>
          <a:p>
            <a:pPr marL="0" lvl="0" indent="0">
              <a:buNone/>
            </a:pPr>
            <a:endParaRPr lang="en-US" sz="1200" b="0" dirty="0" smtClean="0"/>
          </a:p>
          <a:p>
            <a:pPr marL="0" lvl="0" indent="0">
              <a:buNone/>
            </a:pPr>
            <a:endParaRPr lang="en-US" sz="1200" b="0" dirty="0" smtClean="0"/>
          </a:p>
          <a:p>
            <a:pPr marL="0" indent="0" eaLnBrk="1">
              <a:spcBef>
                <a:spcPct val="0"/>
              </a:spcBef>
              <a:buFontTx/>
              <a:buNone/>
              <a:defRPr/>
            </a:pPr>
            <a:r>
              <a:rPr lang="en-US" dirty="0"/>
              <a:t>Revision Requests Recommended for Approval by PRS – With Opposing Votes (Vote):</a:t>
            </a:r>
          </a:p>
          <a:p>
            <a:pPr marL="0" indent="0" eaLnBrk="1" hangingPunct="1">
              <a:spcBef>
                <a:spcPts val="0"/>
              </a:spcBef>
              <a:buFontTx/>
              <a:buNone/>
              <a:defRPr/>
            </a:pPr>
            <a:endParaRPr lang="en-US" sz="1200" dirty="0"/>
          </a:p>
          <a:p>
            <a:r>
              <a:rPr lang="en-US" b="0" dirty="0"/>
              <a:t>NPRR917, Nodal Pricing for Settlement Only Distribution Generators (SODGs) and Settlement Only Transmission Generators (SOTGs) [ERCOT]</a:t>
            </a:r>
          </a:p>
          <a:p>
            <a:pPr lvl="1"/>
            <a:r>
              <a:rPr lang="en-US" dirty="0"/>
              <a:t>IA: Between $300k and $400k	</a:t>
            </a:r>
            <a:r>
              <a:rPr lang="en-US" dirty="0" smtClean="0"/>
              <a:t>Priority </a:t>
            </a:r>
            <a:r>
              <a:rPr lang="en-US" dirty="0"/>
              <a:t>2019; Rank 2700</a:t>
            </a:r>
            <a:endParaRPr lang="en-US" sz="2400" dirty="0"/>
          </a:p>
          <a:p>
            <a:pPr marL="0" indent="0" eaLnBrk="1">
              <a:buFontTx/>
              <a:buNone/>
              <a:defRPr/>
            </a:pPr>
            <a:endParaRPr lang="en-US" sz="1200" i="1" dirty="0" smtClean="0"/>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dirty="0" smtClean="0"/>
              <a:t>Summary of PRS </a:t>
            </a:r>
            <a:r>
              <a:rPr lang="en-US" altLang="en-US" dirty="0"/>
              <a:t>Update (continued)</a:t>
            </a:r>
            <a:endParaRPr lang="en-US" altLang="en-US" dirty="0" smtClean="0"/>
          </a:p>
        </p:txBody>
      </p:sp>
    </p:spTree>
    <p:extLst>
      <p:ext uri="{BB962C8B-B14F-4D97-AF65-F5344CB8AC3E}">
        <p14:creationId xmlns:p14="http://schemas.microsoft.com/office/powerpoint/2010/main" val="68061976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714375"/>
            <a:ext cx="8458200" cy="5543550"/>
          </a:xfrm>
          <a:prstGeom prst="rect">
            <a:avLst/>
          </a:prstGeom>
          <a:noFill/>
          <a:ln>
            <a:noFill/>
          </a:ln>
          <a:effectLst/>
          <a:ex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buFontTx/>
              <a:buNone/>
              <a:defRPr/>
            </a:pPr>
            <a:r>
              <a:rPr lang="en-US" dirty="0" smtClean="0"/>
              <a:t>Revision </a:t>
            </a:r>
            <a:r>
              <a:rPr lang="en-US" dirty="0"/>
              <a:t>Requests Rejected</a:t>
            </a:r>
            <a:r>
              <a:rPr lang="en-US" dirty="0" smtClean="0"/>
              <a:t>:</a:t>
            </a:r>
          </a:p>
          <a:p>
            <a:pPr marL="0" indent="0" eaLnBrk="1" hangingPunct="1">
              <a:spcBef>
                <a:spcPts val="0"/>
              </a:spcBef>
              <a:buFontTx/>
              <a:buNone/>
              <a:defRPr/>
            </a:pPr>
            <a:endParaRPr lang="en-US" sz="1200" dirty="0"/>
          </a:p>
          <a:p>
            <a:pPr>
              <a:spcBef>
                <a:spcPct val="0"/>
              </a:spcBef>
              <a:defRPr/>
            </a:pPr>
            <a:r>
              <a:rPr lang="en-US" b="0" dirty="0" smtClean="0"/>
              <a:t>NPRR913, </a:t>
            </a:r>
            <a:r>
              <a:rPr lang="en-US" b="0" dirty="0"/>
              <a:t>Generator Interconnection Neutral Project Classification [Wind Coalition</a:t>
            </a:r>
            <a:r>
              <a:rPr lang="en-US" b="0" dirty="0" smtClean="0"/>
              <a:t>]</a:t>
            </a:r>
            <a:endParaRPr lang="en-US" i="1" dirty="0" smtClean="0"/>
          </a:p>
          <a:p>
            <a:pPr marL="0" indent="0" eaLnBrk="1">
              <a:buFontTx/>
              <a:buNone/>
              <a:defRPr/>
            </a:pPr>
            <a:endParaRPr lang="en-US" sz="1200" i="1" dirty="0" smtClean="0"/>
          </a:p>
          <a:p>
            <a:pPr marL="0" indent="0" eaLnBrk="1" hangingPunct="1">
              <a:spcBef>
                <a:spcPts val="0"/>
              </a:spcBef>
              <a:spcAft>
                <a:spcPts val="1200"/>
              </a:spcAft>
              <a:buFontTx/>
              <a:buNone/>
              <a:defRPr/>
            </a:pPr>
            <a:endParaRPr lang="en-US" sz="1800" dirty="0" smtClean="0"/>
          </a:p>
          <a:p>
            <a:pPr marL="0" lvl="0" indent="0">
              <a:spcBef>
                <a:spcPct val="0"/>
              </a:spcBef>
              <a:buNone/>
              <a:defRPr/>
            </a:pPr>
            <a:r>
              <a:rPr lang="en-US" dirty="0"/>
              <a:t>Annual Review of Other Binding Documents (OBDs) (Vote)</a:t>
            </a:r>
          </a:p>
          <a:p>
            <a:pPr lvl="0">
              <a:spcBef>
                <a:spcPct val="0"/>
              </a:spcBef>
              <a:defRPr/>
            </a:pPr>
            <a:r>
              <a:rPr lang="en-US" b="0" dirty="0"/>
              <a:t>Pursuant to paragraph (3) of Section 1.1, Summary of the ERCOT Protocols Document, PRS reviewed and unanimously approved the current list of OBDs. </a:t>
            </a:r>
          </a:p>
          <a:p>
            <a:pPr marL="0" indent="0" eaLnBrk="1" hangingPunct="1">
              <a:spcBef>
                <a:spcPts val="0"/>
              </a:spcBef>
              <a:spcAft>
                <a:spcPts val="1200"/>
              </a:spcAft>
              <a:buFontTx/>
              <a:buNone/>
              <a:defRPr/>
            </a:pPr>
            <a:endParaRPr lang="en-US" sz="1800" dirty="0" smtClean="0"/>
          </a:p>
          <a:p>
            <a:pPr marL="0" indent="0" eaLnBrk="1" hangingPunct="1">
              <a:spcBef>
                <a:spcPts val="0"/>
              </a:spcBef>
              <a:buFontTx/>
              <a:buNone/>
              <a:defRPr/>
            </a:pPr>
            <a:endParaRPr lang="en-US" sz="18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dirty="0" smtClean="0"/>
              <a:t>Summary of PRS </a:t>
            </a:r>
            <a:r>
              <a:rPr lang="en-US" altLang="en-US" dirty="0"/>
              <a:t>Update (continued)</a:t>
            </a:r>
            <a:endParaRPr lang="en-US" altLang="en-US" dirty="0" smtClean="0"/>
          </a:p>
        </p:txBody>
      </p:sp>
    </p:spTree>
    <p:extLst>
      <p:ext uri="{BB962C8B-B14F-4D97-AF65-F5344CB8AC3E}">
        <p14:creationId xmlns:p14="http://schemas.microsoft.com/office/powerpoint/2010/main" val="254570711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smtClean="0"/>
              <a:t>Appendix</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600" i="1" dirty="0"/>
              <a:t>NPRR885, Must-Run Alternative (MRA) Details and Revisions Resulting from PUCT Project No. 46369, Rulemaking Relating to Reliability Must-Run Service [ERCOT]</a:t>
            </a:r>
            <a:endParaRPr lang="en-US" sz="1600" dirty="0"/>
          </a:p>
        </p:txBody>
      </p:sp>
      <p:sp>
        <p:nvSpPr>
          <p:cNvPr id="14339" name="Rectangle 2"/>
          <p:cNvSpPr>
            <a:spLocks noChangeArrowheads="1"/>
          </p:cNvSpPr>
          <p:nvPr/>
        </p:nvSpPr>
        <p:spPr bwMode="auto">
          <a:xfrm>
            <a:off x="487363" y="879475"/>
            <a:ext cx="8158162"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sz="1600" b="1" dirty="0"/>
              <a:t>Proposed Effective Date:  </a:t>
            </a:r>
            <a:r>
              <a:rPr lang="en-US" sz="1600" dirty="0"/>
              <a:t>Upon system implementation – Priority 2019; Rank 220</a:t>
            </a:r>
          </a:p>
          <a:p>
            <a:r>
              <a:rPr lang="en-US" sz="1600" b="1" dirty="0"/>
              <a:t>ERCOT Impact Analysis:  </a:t>
            </a:r>
            <a:r>
              <a:rPr lang="en-US" sz="1600" dirty="0"/>
              <a:t>Between $500k and $700k; impacts to </a:t>
            </a:r>
            <a:r>
              <a:rPr lang="x-none" sz="1600" dirty="0"/>
              <a:t>Market Operations Support (0.1 FTE Effort)</a:t>
            </a:r>
            <a:r>
              <a:rPr lang="en-US" sz="1600" dirty="0"/>
              <a:t> absorbed by current staff; impacts to Market Settlements (S&amp;B), BI &amp; Data Analytics, Market Management </a:t>
            </a:r>
            <a:r>
              <a:rPr lang="en-US" sz="1600" dirty="0" smtClean="0"/>
              <a:t>System </a:t>
            </a:r>
            <a:r>
              <a:rPr lang="en-US" sz="1600" dirty="0"/>
              <a:t>(MMS), Integration, Energy Management System (EMS), Data and Information Products (DAIP), CRM &amp; Registration System (REG), Data Access &amp; Transparency, and External Public; </a:t>
            </a:r>
            <a:r>
              <a:rPr lang="x-none" sz="1600" dirty="0"/>
              <a:t>ERCOT business processes</a:t>
            </a:r>
            <a:r>
              <a:rPr lang="en-US" sz="1600" dirty="0"/>
              <a:t> will be updated; ERCOT grid operations and practices will be updated.</a:t>
            </a:r>
          </a:p>
          <a:p>
            <a:r>
              <a:rPr lang="en-US" sz="1600" b="1" dirty="0"/>
              <a:t>Revision Description:  </a:t>
            </a:r>
            <a:r>
              <a:rPr lang="en-US" sz="1600" dirty="0"/>
              <a:t>This NPRR incorporates a number of revisions to address changes by the Public Utility Commission of Texas (PUCT) to P.U.C. S</a:t>
            </a:r>
            <a:r>
              <a:rPr lang="en-US" sz="1600" cap="small" dirty="0"/>
              <a:t>ubst</a:t>
            </a:r>
            <a:r>
              <a:rPr lang="en-US" sz="1600" dirty="0"/>
              <a:t>. R. 25.502, Pricing Safeguards in Markets Operated by the Electric Reliability Council of Texas, in PUCT Project No. 46369, Rulemaking Relating to Reliability Must-Run Service.  More specifically, this NPRR proposes new Protocol language to address numerous issues related to the solicitation and operation of Must-Run Alternative (MRA) Service.  </a:t>
            </a:r>
          </a:p>
          <a:p>
            <a:r>
              <a:rPr lang="en-US" sz="1600" b="1" dirty="0"/>
              <a:t>PRS Decision:</a:t>
            </a:r>
            <a:r>
              <a:rPr lang="en-US" sz="1600" dirty="0"/>
              <a:t>  On 3/14/19, PRS unanimously voted to recommend approval of NPRR885 as amended by the 1/22/19 ERCOT comments.  On 4/11/19, PRS unanimously voted to endorse and forward to TAC the 3/14/19 PRS Report and Impact Analysis for NPRR885 with a recommended priority of 2019 and rank of 220.</a:t>
            </a:r>
          </a:p>
        </p:txBody>
      </p:sp>
    </p:spTree>
    <p:extLst>
      <p:ext uri="{BB962C8B-B14F-4D97-AF65-F5344CB8AC3E}">
        <p14:creationId xmlns:p14="http://schemas.microsoft.com/office/powerpoint/2010/main" val="176536287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NPRR896, Reliability Must-Run and Must-Run Alternative Evaluation Process [ERCOT]</a:t>
            </a:r>
            <a:endParaRPr lang="en-US" sz="1800" dirty="0"/>
          </a:p>
        </p:txBody>
      </p:sp>
      <p:sp>
        <p:nvSpPr>
          <p:cNvPr id="14339" name="Rectangle 2"/>
          <p:cNvSpPr>
            <a:spLocks noChangeArrowheads="1"/>
          </p:cNvSpPr>
          <p:nvPr/>
        </p:nvSpPr>
        <p:spPr bwMode="auto">
          <a:xfrm>
            <a:off x="487363" y="879475"/>
            <a:ext cx="8158162"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July 1, 2019</a:t>
            </a:r>
          </a:p>
          <a:p>
            <a:r>
              <a:rPr lang="en-US" b="1" dirty="0"/>
              <a:t>ERCOT Impact Analysis:  </a:t>
            </a:r>
            <a:r>
              <a:rPr lang="en-US" dirty="0"/>
              <a:t>No budgetary impact; no impacts to ERCOT staffing; no impacts to ERCOT computer systems; </a:t>
            </a:r>
            <a:r>
              <a:rPr lang="x-none" dirty="0"/>
              <a:t>ERCOT business processes</a:t>
            </a:r>
            <a:r>
              <a:rPr lang="en-US" dirty="0"/>
              <a:t> will be updated; no impacts to ERCOT grid operations and practices.</a:t>
            </a:r>
          </a:p>
          <a:p>
            <a:r>
              <a:rPr lang="en-US" b="1" dirty="0"/>
              <a:t>Revision Description:  </a:t>
            </a:r>
            <a:r>
              <a:rPr lang="en-US" dirty="0"/>
              <a:t>This NPRR outlines the process ERCOT will use to evaluate the cost-effectiveness of procuring Reliability Must-Run (RMR) Service or one or more MRAs.</a:t>
            </a:r>
          </a:p>
          <a:p>
            <a:r>
              <a:rPr lang="en-US" b="1" dirty="0"/>
              <a:t>PRS Decision:</a:t>
            </a:r>
            <a:r>
              <a:rPr lang="en-US" dirty="0"/>
              <a:t>  On 3/14/19, PRS unanimously voted to recommend approval of NPRR896 as submitted.  On 4/11/19, PRS unanimously voted to endorse and forward to TAC the 3/14/19 PRS Report and Impact Analysis for NPRR896.  </a:t>
            </a:r>
          </a:p>
        </p:txBody>
      </p:sp>
    </p:spTree>
    <p:extLst>
      <p:ext uri="{BB962C8B-B14F-4D97-AF65-F5344CB8AC3E}">
        <p14:creationId xmlns:p14="http://schemas.microsoft.com/office/powerpoint/2010/main" val="361123898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x-none" sz="1800" i="1" dirty="0"/>
              <a:t>NPRR913, </a:t>
            </a:r>
            <a:r>
              <a:rPr lang="en-US" sz="1800" i="1" dirty="0"/>
              <a:t>Generator Interconnection Neutral Project Classification [Wind Coalition]</a:t>
            </a:r>
            <a:endParaRPr lang="en-US" sz="1800" dirty="0"/>
          </a:p>
        </p:txBody>
      </p:sp>
      <p:sp>
        <p:nvSpPr>
          <p:cNvPr id="14339" name="Rectangle 2"/>
          <p:cNvSpPr>
            <a:spLocks noChangeArrowheads="1"/>
          </p:cNvSpPr>
          <p:nvPr/>
        </p:nvSpPr>
        <p:spPr bwMode="auto">
          <a:xfrm>
            <a:off x="487363" y="879475"/>
            <a:ext cx="8158162"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r>
              <a:rPr lang="en-US" b="1" dirty="0"/>
              <a:t>Proposed Effective Date:  </a:t>
            </a:r>
            <a:r>
              <a:rPr lang="en-US" dirty="0"/>
              <a:t>Not applicable</a:t>
            </a:r>
          </a:p>
          <a:p>
            <a:r>
              <a:rPr lang="en-US" b="1" dirty="0"/>
              <a:t>ERCOT Impact Analysis:  </a:t>
            </a:r>
            <a:r>
              <a:rPr lang="en-US" dirty="0"/>
              <a:t>Not applicable</a:t>
            </a:r>
          </a:p>
          <a:p>
            <a:r>
              <a:rPr lang="en-US" b="1" dirty="0"/>
              <a:t>Revision Description:  </a:t>
            </a:r>
            <a:r>
              <a:rPr lang="en-US" dirty="0"/>
              <a:t>This NPRR addresses the neutrality of projects required to interconnect generation to the ERCOT Transmission Grid, and projects for the reliable operation of the generation under particular conditions described in North American Electric Reliability Corporation (NERC) Standard TPL-001-4, Transmission System Planning Performance Requirements.</a:t>
            </a:r>
          </a:p>
          <a:p>
            <a:r>
              <a:rPr lang="en-US" b="1" dirty="0"/>
              <a:t>PRS Decision:</a:t>
            </a:r>
            <a:r>
              <a:rPr lang="en-US" dirty="0"/>
              <a:t>  On 4/11/19, the PRS motion to recommend approval of NPRR913 as amended by the 4/5/19 ROS comments failed via roll-call vote.  There were 11 opposing votes from the Consumer (2)(OPUC, Occidental), Cooperative (3)(Brazos, LCRA, STEC), Independent Generator (3)(Luminant, Exelon, Calpine), and IREP (3)(Reliant, </a:t>
            </a:r>
            <a:r>
              <a:rPr lang="en-US" dirty="0" err="1"/>
              <a:t>Electranet</a:t>
            </a:r>
            <a:r>
              <a:rPr lang="en-US" dirty="0"/>
              <a:t>, Just Energy) Market Segments.  Due to the lack of a subsequent successful motion, NPRR913 was deemed rejected by PRS pursuant to paragraph (4) of Section 21.4.4, Protocol Revision Subcommittee Review and Action.</a:t>
            </a:r>
          </a:p>
        </p:txBody>
      </p:sp>
    </p:spTree>
    <p:extLst>
      <p:ext uri="{BB962C8B-B14F-4D97-AF65-F5344CB8AC3E}">
        <p14:creationId xmlns:p14="http://schemas.microsoft.com/office/powerpoint/2010/main" val="1245814070"/>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purl.org/dc/terms/"/>
    <ds:schemaRef ds:uri="http://schemas.openxmlformats.org/package/2006/metadata/core-properties"/>
    <ds:schemaRef ds:uri="http://schemas.microsoft.com/office/2006/documentManagement/types"/>
    <ds:schemaRef ds:uri="c34af464-7aa1-4edd-9be4-83dffc1cb926"/>
    <ds:schemaRef ds:uri="http://purl.org/dc/elements/1.1/"/>
    <ds:schemaRef ds:uri="http://schemas.microsoft.com/office/2006/metadata/properties"/>
    <ds:schemaRef ds:uri="http://schemas.microsoft.com/office/infopath/2007/PartnerControls"/>
    <ds:schemaRef ds:uri="http://www.w3.org/XML/1998/namespace"/>
    <ds:schemaRef ds:uri="http://purl.org/dc/dcmityp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8344</TotalTime>
  <Words>2546</Words>
  <Application>Microsoft Office PowerPoint</Application>
  <PresentationFormat>On-screen Show (4:3)</PresentationFormat>
  <Paragraphs>398</Paragraphs>
  <Slides>16</Slides>
  <Notes>6</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16</vt:i4>
      </vt:variant>
    </vt:vector>
  </HeadingPairs>
  <TitlesOfParts>
    <vt:vector size="22" baseType="lpstr">
      <vt:lpstr>Arial</vt:lpstr>
      <vt:lpstr>Calibri</vt:lpstr>
      <vt:lpstr>Courier New</vt:lpstr>
      <vt:lpstr>Wingdings</vt:lpstr>
      <vt:lpstr>Custom Design</vt:lpstr>
      <vt:lpstr>Office Theme</vt:lpstr>
      <vt:lpstr>PowerPoint Presentation</vt:lpstr>
      <vt:lpstr>Summary of PRS Update</vt:lpstr>
      <vt:lpstr>Summary of PRS Update (continued)</vt:lpstr>
      <vt:lpstr>Summary of PRS Update (continued)</vt:lpstr>
      <vt:lpstr>Summary of PRS Update (continued)</vt:lpstr>
      <vt:lpstr>Appendix</vt:lpstr>
      <vt:lpstr>NPRR885, Must-Run Alternative (MRA) Details and Revisions Resulting from PUCT Project No. 46369, Rulemaking Relating to Reliability Must-Run Service [ERCOT]</vt:lpstr>
      <vt:lpstr>NPRR896, Reliability Must-Run and Must-Run Alternative Evaluation Process [ERCOT]</vt:lpstr>
      <vt:lpstr>NPRR913, Generator Interconnection Neutral Project Classification [Wind Coalition]</vt:lpstr>
      <vt:lpstr>NPRR917, Nodal Pricing for Settlement Only Distribution Generators (SODGs) and Settlement Only Transmission Generators (SOTGs) [ERCOT]</vt:lpstr>
      <vt:lpstr>NPRR923, Revision to Weather Responsiveness Determination Process [PWG]</vt:lpstr>
      <vt:lpstr>NPRR924, Addition of Form to Section 23 – Independent Market Information System Registered Entity (IMRE) Application for Registration [ERCOT]</vt:lpstr>
      <vt:lpstr>NPRR926, Removal of 90-Day Period Between SSR Study Approval and Synchronization [ERCOT]</vt:lpstr>
      <vt:lpstr>NPRR929, PTP Obligations with Links to an Option DAM Award Eligibility [LCRA, Reliant, STEC, Direct Energy, Austin Energy, CPS Energy]</vt:lpstr>
      <vt:lpstr>SCR799, ERCOT Outage Study Cases in the System Operations Test Environment (SOTE) [Oncor]</vt:lpstr>
      <vt:lpstr>2019 Release Targets – Board Approved NPRRs / SCRs / xGRRs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cp:lastModifiedBy>
  <cp:revision>450</cp:revision>
  <cp:lastPrinted>2013-01-30T23:16:36Z</cp:lastPrinted>
  <dcterms:created xsi:type="dcterms:W3CDTF">2010-04-12T23:12:02Z</dcterms:created>
  <dcterms:modified xsi:type="dcterms:W3CDTF">2019-05-20T17:51:28Z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