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0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6451" autoAdjust="0"/>
  </p:normalViewPr>
  <p:slideViewPr>
    <p:cSldViewPr showGuides="1">
      <p:cViewPr varScale="1">
        <p:scale>
          <a:sx n="104" d="100"/>
          <a:sy n="104" d="100"/>
        </p:scale>
        <p:origin x="204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52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6670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Market Update</a:t>
            </a:r>
            <a:endParaRPr lang="en-US" b="1" dirty="0"/>
          </a:p>
          <a:p>
            <a:r>
              <a:rPr lang="en-US" b="1" dirty="0" smtClean="0"/>
              <a:t>Wholesale Market Working Group</a:t>
            </a:r>
          </a:p>
          <a:p>
            <a:endParaRPr lang="en-US" dirty="0"/>
          </a:p>
          <a:p>
            <a:r>
              <a:rPr lang="en-US" dirty="0" smtClean="0"/>
              <a:t>Market Analysis &amp; Validation</a:t>
            </a:r>
            <a:endParaRPr lang="en-US" dirty="0"/>
          </a:p>
          <a:p>
            <a:r>
              <a:rPr lang="en-US" smtClean="0"/>
              <a:t>05/20/2019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Supplemental Ancillary Services Market (SASM) Update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384342"/>
              </p:ext>
            </p:extLst>
          </p:nvPr>
        </p:nvGraphicFramePr>
        <p:xfrm>
          <a:off x="274320" y="1143000"/>
          <a:ext cx="8610601" cy="32387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38448"/>
                <a:gridCol w="762000"/>
                <a:gridCol w="685800"/>
                <a:gridCol w="1676400"/>
                <a:gridCol w="914400"/>
                <a:gridCol w="990600"/>
                <a:gridCol w="1143000"/>
                <a:gridCol w="1199953"/>
              </a:tblGrid>
              <a:tr h="5623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9525" marR="9525" marT="9525" marB="0" anchor="ctr" anchorCtr="1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Req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Award Qty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Insufficiency</a:t>
                      </a:r>
                      <a:b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(MWh)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9525" marR="9525" marT="9525" marB="0" anchor="ctr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4/3/2019 19:45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3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04/04 HE 13-15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29.7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29.7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$30 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4/3/2019 23:50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04/04 HE 3-12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22.0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22.0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$145 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4/12/2019 20:45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2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04/12 HE 23-24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19.8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$198 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4/12/2019 20:45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REGUP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04/13 HE 1-13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128.7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128.7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$98 - $198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4/23/2019 15:50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7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04/23 HE 18-24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112.0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115.2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$0 - $125</a:t>
                      </a:r>
                    </a:p>
                  </a:txBody>
                  <a:tcPr anchor="b"/>
                </a:tc>
              </a:tr>
              <a:tr h="44605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4/24/2019 13:15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RRS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9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04/24 HE 16-24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15.2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15.2</a:t>
                      </a:r>
                      <a:endParaRPr lang="en-US" sz="1100" dirty="0" smtClean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0</a:t>
                      </a:r>
                      <a:endParaRPr lang="en-US" sz="11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$38</a:t>
                      </a:r>
                    </a:p>
                  </a:txBody>
                  <a:tcPr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255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/>
              <a:t>Manual Overrides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04800" y="1371600"/>
            <a:ext cx="8534400" cy="3741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 dirty="0" smtClean="0"/>
              <a:t>No HDL/LDL Overrides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infopath/2007/PartnerControls"/>
    <ds:schemaRef ds:uri="http://purl.org/dc/dcmitype/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6368</TotalTime>
  <Words>124</Words>
  <Application>Microsoft Office PowerPoint</Application>
  <PresentationFormat>On-screen Show (4:3)</PresentationFormat>
  <Paragraphs>68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Dansro, Ben</cp:lastModifiedBy>
  <cp:revision>205</cp:revision>
  <cp:lastPrinted>2016-01-21T20:53:15Z</cp:lastPrinted>
  <dcterms:created xsi:type="dcterms:W3CDTF">2016-01-21T15:20:31Z</dcterms:created>
  <dcterms:modified xsi:type="dcterms:W3CDTF">2019-05-17T16:17:04Z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