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7"/>
  </p:notesMasterIdLst>
  <p:handoutMasterIdLst>
    <p:handoutMasterId r:id="rId8"/>
  </p:handoutMasterIdLst>
  <p:sldIdLst>
    <p:sldId id="256" r:id="rId2"/>
    <p:sldId id="275" r:id="rId3"/>
    <p:sldId id="276" r:id="rId4"/>
    <p:sldId id="274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60"/>
  </p:normalViewPr>
  <p:slideViewPr>
    <p:cSldViewPr>
      <p:cViewPr varScale="1">
        <p:scale>
          <a:sx n="98" d="100"/>
          <a:sy n="98" d="100"/>
        </p:scale>
        <p:origin x="-102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5/16/2019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5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83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80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May 22, </a:t>
            </a:r>
            <a:r>
              <a:rPr lang="en-US" sz="3200" b="1" dirty="0"/>
              <a:t>2019</a:t>
            </a:r>
            <a:br>
              <a:rPr lang="en-US" sz="3200" b="1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>RMS Update to 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Jim Lee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426732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Mass Transition Testing Update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143000"/>
            <a:ext cx="8382000" cy="51054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i="1" dirty="0" smtClean="0">
                <a:solidFill>
                  <a:srgbClr val="00B050"/>
                </a:solidFill>
              </a:rPr>
              <a:t/>
            </a:r>
            <a:br>
              <a:rPr lang="en-US" sz="2400" b="1" i="1" dirty="0" smtClean="0">
                <a:solidFill>
                  <a:srgbClr val="00B050"/>
                </a:solidFill>
              </a:rPr>
            </a:br>
            <a:r>
              <a:rPr lang="en-US" sz="2400" b="1" i="1" dirty="0" smtClean="0">
                <a:solidFill>
                  <a:srgbClr val="00B050"/>
                </a:solidFill>
              </a:rPr>
              <a:t>SUCCESS</a:t>
            </a:r>
            <a:r>
              <a:rPr lang="en-US" sz="2400" b="1" i="1" dirty="0">
                <a:solidFill>
                  <a:srgbClr val="00B050"/>
                </a:solidFill>
              </a:rPr>
              <a:t>! </a:t>
            </a:r>
            <a:r>
              <a:rPr lang="en-US" sz="2400" b="1" i="1" dirty="0" smtClean="0">
                <a:solidFill>
                  <a:srgbClr val="00B050"/>
                </a:solidFill>
              </a:rPr>
              <a:t/>
            </a:r>
            <a:br>
              <a:rPr lang="en-US" sz="2400" b="1" i="1" dirty="0" smtClean="0">
                <a:solidFill>
                  <a:srgbClr val="00B050"/>
                </a:solidFill>
              </a:rPr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400" b="1" i="1" dirty="0" smtClean="0">
                <a:solidFill>
                  <a:srgbClr val="00B050"/>
                </a:solidFill>
              </a:rPr>
              <a:t>ERCOT, CRs and TDSPs SUCCESSFULLY COMPLETED THE </a:t>
            </a:r>
            <a:br>
              <a:rPr lang="en-US" sz="2400" b="1" i="1" dirty="0" smtClean="0">
                <a:solidFill>
                  <a:srgbClr val="00B050"/>
                </a:solidFill>
              </a:rPr>
            </a:br>
            <a:r>
              <a:rPr lang="en-US" sz="2400" b="1" i="1" dirty="0" smtClean="0">
                <a:solidFill>
                  <a:srgbClr val="00B050"/>
                </a:solidFill>
              </a:rPr>
              <a:t>2019 MASS TRANSITION TEST!</a:t>
            </a:r>
            <a:endParaRPr lang="en-US" sz="2400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1600" dirty="0"/>
              <a:t>Highlights:</a:t>
            </a:r>
          </a:p>
          <a:p>
            <a:pPr lvl="1"/>
            <a:r>
              <a:rPr lang="en-US" sz="1400" dirty="0"/>
              <a:t>The </a:t>
            </a:r>
            <a:r>
              <a:rPr lang="en-US" sz="1400" dirty="0"/>
              <a:t>Mass </a:t>
            </a:r>
            <a:r>
              <a:rPr lang="en-US" sz="1400" dirty="0"/>
              <a:t>Transition </a:t>
            </a:r>
            <a:r>
              <a:rPr lang="en-US" sz="1400" dirty="0"/>
              <a:t>‘</a:t>
            </a:r>
            <a:r>
              <a:rPr lang="en-US" sz="1400" dirty="0" err="1"/>
              <a:t>firedrill</a:t>
            </a:r>
            <a:r>
              <a:rPr lang="en-US" sz="1400" dirty="0"/>
              <a:t>’ test </a:t>
            </a:r>
            <a:r>
              <a:rPr lang="en-US" sz="1400" dirty="0"/>
              <a:t>was initiated by ERCOT on Wednesday, April </a:t>
            </a:r>
            <a:r>
              <a:rPr lang="en-US" sz="1400" dirty="0" smtClean="0"/>
              <a:t>10th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effective Mass Transition date was scheduled for Friday, April </a:t>
            </a:r>
            <a:r>
              <a:rPr lang="en-US" sz="1400" dirty="0" smtClean="0"/>
              <a:t>12th (per PUC Subst. R §25.43)</a:t>
            </a:r>
          </a:p>
          <a:p>
            <a:pPr lvl="1"/>
            <a:r>
              <a:rPr lang="en-US" sz="1400" dirty="0" smtClean="0"/>
              <a:t>General timeline for completion of Mass Transition is 5 days -- </a:t>
            </a:r>
            <a:r>
              <a:rPr lang="en-US" sz="1400" dirty="0" err="1" smtClean="0"/>
              <a:t>firedrill</a:t>
            </a:r>
            <a:r>
              <a:rPr lang="en-US" sz="1400" dirty="0" smtClean="0"/>
              <a:t> test concluded in 3 days</a:t>
            </a:r>
          </a:p>
          <a:p>
            <a:pPr marL="0" indent="0">
              <a:buNone/>
            </a:pP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Statistics:</a:t>
            </a:r>
            <a:endParaRPr lang="en-US" sz="1600" dirty="0"/>
          </a:p>
          <a:p>
            <a:pPr lvl="1"/>
            <a:r>
              <a:rPr lang="en-US" sz="1400" dirty="0" smtClean="0"/>
              <a:t>3,533 </a:t>
            </a:r>
            <a:r>
              <a:rPr lang="en-US" sz="1400" dirty="0" smtClean="0"/>
              <a:t>Mass Transition orders were </a:t>
            </a:r>
            <a:r>
              <a:rPr lang="en-US" sz="1400" dirty="0" smtClean="0"/>
              <a:t>Completed successfully for Friday, April 12</a:t>
            </a:r>
            <a:r>
              <a:rPr lang="en-US" sz="1400" baseline="30000" dirty="0" smtClean="0"/>
              <a:t>th</a:t>
            </a:r>
            <a:endParaRPr lang="en-US" sz="1400" dirty="0" smtClean="0"/>
          </a:p>
          <a:p>
            <a:pPr lvl="1"/>
            <a:r>
              <a:rPr lang="en-US" sz="1400" dirty="0" smtClean="0"/>
              <a:t>349 </a:t>
            </a:r>
            <a:r>
              <a:rPr lang="en-US" sz="1400" dirty="0"/>
              <a:t>orders were Cancelled due to Test Environment </a:t>
            </a:r>
            <a:r>
              <a:rPr lang="en-US" sz="1400" dirty="0" smtClean="0"/>
              <a:t>issues (due to sync issue non-existent in Prod)</a:t>
            </a:r>
          </a:p>
          <a:p>
            <a:pPr lvl="1"/>
            <a:r>
              <a:rPr lang="en-US" sz="1400" dirty="0"/>
              <a:t>3,888 Total orders worked as part of the test </a:t>
            </a:r>
          </a:p>
          <a:p>
            <a:pPr lvl="1"/>
            <a:r>
              <a:rPr lang="en-US" sz="1400" dirty="0" smtClean="0"/>
              <a:t>99.8</a:t>
            </a:r>
            <a:r>
              <a:rPr lang="en-US" sz="1400" dirty="0"/>
              <a:t>% complete as of Saturday, April </a:t>
            </a:r>
            <a:r>
              <a:rPr lang="en-US" sz="1400" dirty="0" smtClean="0"/>
              <a:t>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@10am; </a:t>
            </a:r>
            <a:r>
              <a:rPr lang="en-US" sz="1400" dirty="0"/>
              <a:t>100% complete </a:t>
            </a:r>
            <a:r>
              <a:rPr lang="en-US" sz="1400" dirty="0" smtClean="0"/>
              <a:t>April 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@5pm</a:t>
            </a:r>
            <a:endParaRPr lang="en-US" sz="1400" dirty="0"/>
          </a:p>
          <a:p>
            <a:pPr lvl="1"/>
            <a:r>
              <a:rPr lang="en-US" sz="1400" b="1" dirty="0" smtClean="0">
                <a:solidFill>
                  <a:srgbClr val="00B050"/>
                </a:solidFill>
              </a:rPr>
              <a:t>Mass Transition Test concluded on Saturday, April 13</a:t>
            </a:r>
            <a:r>
              <a:rPr lang="en-US" sz="1400" b="1" baseline="30000" dirty="0" smtClean="0">
                <a:solidFill>
                  <a:srgbClr val="00B050"/>
                </a:solidFill>
              </a:rPr>
              <a:t>th</a:t>
            </a:r>
            <a:r>
              <a:rPr lang="en-US" sz="1400" b="1" dirty="0" smtClean="0">
                <a:solidFill>
                  <a:srgbClr val="00B050"/>
                </a:solidFill>
              </a:rPr>
              <a:t> [Day 3 of 5]</a:t>
            </a:r>
            <a:endParaRPr lang="en-US" sz="1600" b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/>
              <a:t>Functionality Tested:</a:t>
            </a:r>
            <a:endParaRPr lang="en-US" sz="1600" dirty="0"/>
          </a:p>
          <a:p>
            <a:pPr lvl="1"/>
            <a:r>
              <a:rPr lang="en-US" sz="1400" dirty="0"/>
              <a:t>Successful processing of “competitive” enrollment orders up to 7:00pm CT of Mass Transition Date</a:t>
            </a:r>
          </a:p>
          <a:p>
            <a:pPr lvl="1"/>
            <a:r>
              <a:rPr lang="en-US" sz="1400" dirty="0" smtClean="0"/>
              <a:t>Market </a:t>
            </a:r>
            <a:r>
              <a:rPr lang="en-US" sz="1400" dirty="0" smtClean="0"/>
              <a:t>communication responsibilities and timing for ERCOT, CRs, and TDSPs</a:t>
            </a:r>
          </a:p>
          <a:p>
            <a:pPr lvl="1"/>
            <a:r>
              <a:rPr lang="en-US" sz="1400" dirty="0" smtClean="0"/>
              <a:t>Market </a:t>
            </a:r>
            <a:r>
              <a:rPr lang="en-US" sz="1400" dirty="0" smtClean="0"/>
              <a:t>Participant coordination -- </a:t>
            </a:r>
            <a:r>
              <a:rPr lang="en-US" sz="1400" dirty="0"/>
              <a:t>POLR participation &amp; process </a:t>
            </a:r>
            <a:r>
              <a:rPr lang="en-US" sz="1400" dirty="0" smtClean="0"/>
              <a:t>knowledge</a:t>
            </a:r>
            <a:endParaRPr lang="en-US" sz="1800" b="1" u="sng" dirty="0" smtClean="0"/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762000" y="1072845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3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14400" y="1095249"/>
            <a:ext cx="73914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 smtClean="0"/>
              <a:t>Mass Tran Drill – Day 3: </a:t>
            </a:r>
            <a:r>
              <a:rPr lang="en-US" altLang="en-US" sz="2800" b="1" dirty="0" smtClean="0"/>
              <a:t>Saturday 10am 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894460"/>
              </p:ext>
            </p:extLst>
          </p:nvPr>
        </p:nvGraphicFramePr>
        <p:xfrm>
          <a:off x="914399" y="4404945"/>
          <a:ext cx="7467600" cy="1807806"/>
        </p:xfrm>
        <a:graphic>
          <a:graphicData uri="http://schemas.openxmlformats.org/drawingml/2006/table">
            <a:tbl>
              <a:tblPr/>
              <a:tblGrid>
                <a:gridCol w="1172333"/>
                <a:gridCol w="979620"/>
                <a:gridCol w="979620"/>
                <a:gridCol w="1027799"/>
                <a:gridCol w="947503"/>
                <a:gridCol w="1172333"/>
                <a:gridCol w="1188392"/>
              </a:tblGrid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TDSP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Cancelled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In Review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Scheduled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Complete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% Complete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AEP Central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594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9.09%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AEP North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CNP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3972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4093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99.97%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ONCOR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380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3690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4097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99.34%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TNMP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848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93.39%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595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8502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9721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93.58%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04876" y="3881725"/>
            <a:ext cx="60799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/>
              <a:t>Breeze Mass Tran – Day 3: Saturday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118041"/>
              </p:ext>
            </p:extLst>
          </p:nvPr>
        </p:nvGraphicFramePr>
        <p:xfrm>
          <a:off x="914400" y="1797597"/>
          <a:ext cx="7467599" cy="2012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200"/>
                <a:gridCol w="990600"/>
                <a:gridCol w="954560"/>
                <a:gridCol w="1209451"/>
                <a:gridCol w="1075528"/>
                <a:gridCol w="995634"/>
                <a:gridCol w="995634"/>
                <a:gridCol w="26992"/>
              </a:tblGrid>
              <a:tr h="14106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TDSP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Cancelled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In Review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Scheduled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Complete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Total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% Complete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329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81139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AEP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48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833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882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99.8%</a:t>
                      </a:r>
                      <a:endParaRPr lang="en-US" sz="12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CNP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 181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937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1118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100%</a:t>
                      </a:r>
                      <a:endParaRPr lang="en-US" sz="12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ONCOR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57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1005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1062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100%</a:t>
                      </a:r>
                      <a:endParaRPr lang="en-US" sz="12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>
                          <a:effectLst/>
                        </a:rPr>
                        <a:t>TNMP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63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758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826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99.3%</a:t>
                      </a:r>
                      <a:endParaRPr lang="en-US" sz="12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dirty="0">
                          <a:effectLst/>
                        </a:rPr>
                        <a:t>Grand Total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349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3533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3888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99.8%</a:t>
                      </a:r>
                      <a:endParaRPr lang="en-US" sz="1200" dirty="0"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914769" y="1461167"/>
            <a:ext cx="1032647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87400" y="268287"/>
            <a:ext cx="7518400" cy="6461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>Mass Transition Testing Update</a:t>
            </a:r>
            <a:endParaRPr lang="en-US" sz="4000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838200" y="9144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19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9"/>
            <a:ext cx="7162800" cy="761991"/>
          </a:xfrm>
        </p:spPr>
        <p:txBody>
          <a:bodyPr>
            <a:normAutofit/>
          </a:bodyPr>
          <a:lstStyle/>
          <a:p>
            <a:r>
              <a:rPr lang="en-US" sz="4000" b="1" dirty="0"/>
              <a:t>Working Group </a:t>
            </a:r>
            <a:r>
              <a:rPr lang="en-US" sz="4000" b="1" dirty="0" smtClean="0"/>
              <a:t>Updates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143000"/>
            <a:ext cx="8305800" cy="514691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b="1" dirty="0" smtClean="0"/>
              <a:t>Texas </a:t>
            </a:r>
            <a:r>
              <a:rPr lang="en-US" b="1" dirty="0"/>
              <a:t>Standard Electronic Transaction (Texas SET) </a:t>
            </a:r>
            <a:endParaRPr lang="en-US" b="1" dirty="0" smtClean="0"/>
          </a:p>
          <a:p>
            <a:pPr lvl="2" indent="-365760">
              <a:buFont typeface="Wingdings" panose="05000000000000000000" pitchFamily="2" charset="2"/>
              <a:buChar char="§"/>
            </a:pPr>
            <a:r>
              <a:rPr lang="en-US" sz="1600" dirty="0" smtClean="0"/>
              <a:t>Final edits to Safety Net language to align RMG with current processes</a:t>
            </a:r>
          </a:p>
          <a:p>
            <a:pPr lvl="2" indent="-365760">
              <a:buFont typeface="Wingdings" panose="05000000000000000000" pitchFamily="2" charset="2"/>
              <a:buChar char="§"/>
            </a:pPr>
            <a:r>
              <a:rPr lang="en-US" sz="1600" dirty="0" smtClean="0"/>
              <a:t>Provided recommendations to Draft NPRR to allow TDSPs to send 814_28s for Mass Transition switches</a:t>
            </a:r>
          </a:p>
          <a:p>
            <a:pPr lvl="2" indent="-365760">
              <a:buFont typeface="Wingdings" panose="05000000000000000000" pitchFamily="2" charset="2"/>
              <a:buChar char="§"/>
            </a:pPr>
            <a:r>
              <a:rPr lang="en-US" sz="1600" dirty="0" smtClean="0"/>
              <a:t>Submitted changes to Texas Market Test Plan (TMTP) – via OBDRR012</a:t>
            </a:r>
            <a:endParaRPr lang="en-US" sz="1600" dirty="0"/>
          </a:p>
          <a:p>
            <a:pPr marL="0" indent="0">
              <a:buNone/>
            </a:pPr>
            <a:r>
              <a:rPr lang="en-US" b="1" dirty="0" smtClean="0"/>
              <a:t>Texas </a:t>
            </a:r>
            <a:r>
              <a:rPr lang="en-US" b="1" dirty="0"/>
              <a:t>Data Transport and MarkeTrak Systems (</a:t>
            </a:r>
            <a:r>
              <a:rPr lang="en-US" b="1" dirty="0" smtClean="0"/>
              <a:t>TDTMS)</a:t>
            </a:r>
          </a:p>
          <a:p>
            <a:pPr marL="571500" lvl="1" indent="-371475">
              <a:buFont typeface="Wingdings" panose="05000000000000000000" pitchFamily="2" charset="2"/>
              <a:buChar char="§"/>
            </a:pPr>
            <a:r>
              <a:rPr lang="en-US" sz="1600" dirty="0" smtClean="0"/>
              <a:t>Continual efforts to refresh annual MarkeTrak subtype analysis reporting while focusing on three general subtype buckets: </a:t>
            </a:r>
          </a:p>
          <a:p>
            <a:pPr marL="1120140" lvl="4" indent="-371475">
              <a:buFont typeface="Courier New" panose="02070309020205020404" pitchFamily="49" charset="0"/>
              <a:buChar char="o"/>
            </a:pPr>
            <a:r>
              <a:rPr lang="en-US" sz="1500" dirty="0" smtClean="0"/>
              <a:t>Inadvertent Gain/Loss &amp; Rescissions</a:t>
            </a:r>
          </a:p>
          <a:p>
            <a:pPr marL="1120140" lvl="4" indent="-371475">
              <a:buFont typeface="Courier New" panose="02070309020205020404" pitchFamily="49" charset="0"/>
              <a:buChar char="o"/>
            </a:pPr>
            <a:r>
              <a:rPr lang="en-US" sz="1500" dirty="0" smtClean="0"/>
              <a:t>Usage &amp; Billing Disputes</a:t>
            </a:r>
          </a:p>
          <a:p>
            <a:pPr marL="1120140" lvl="4" indent="-371475">
              <a:buFont typeface="Courier New" panose="02070309020205020404" pitchFamily="49" charset="0"/>
              <a:buChar char="o"/>
            </a:pPr>
            <a:r>
              <a:rPr lang="en-US" sz="1500" dirty="0" smtClean="0"/>
              <a:t>Switch Hold Removal</a:t>
            </a:r>
            <a:endParaRPr lang="en-US" sz="1200" dirty="0"/>
          </a:p>
          <a:p>
            <a:pPr marL="0" indent="0">
              <a:buNone/>
            </a:pPr>
            <a:r>
              <a:rPr lang="en-US" b="1" dirty="0" smtClean="0"/>
              <a:t>Retail </a:t>
            </a:r>
            <a:r>
              <a:rPr lang="en-US" b="1" dirty="0"/>
              <a:t>Market Training Task Force (RMTTF</a:t>
            </a:r>
            <a:r>
              <a:rPr lang="en-US" b="1" dirty="0" smtClean="0"/>
              <a:t>)</a:t>
            </a:r>
          </a:p>
          <a:p>
            <a:pPr marL="571500" lvl="1" indent="-371475">
              <a:buFont typeface="Wingdings" panose="05000000000000000000" pitchFamily="2" charset="2"/>
              <a:buChar char="§"/>
            </a:pPr>
            <a:r>
              <a:rPr lang="en-US" sz="1600" dirty="0" smtClean="0"/>
              <a:t>Successfully delivered Retail 101 &amp; TXSET 101 Training – May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&amp;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@ Oncor Dallas office </a:t>
            </a:r>
          </a:p>
          <a:p>
            <a:pPr marL="937260" lvl="3" indent="-371475">
              <a:buFont typeface="Courier New" panose="02070309020205020404" pitchFamily="49" charset="0"/>
              <a:buChar char="o"/>
            </a:pPr>
            <a:r>
              <a:rPr lang="en-US" sz="1600" dirty="0" smtClean="0"/>
              <a:t>Total Attendees – Retail 101: 47; TXSET: 52</a:t>
            </a:r>
          </a:p>
          <a:p>
            <a:pPr marL="937260" lvl="3" indent="-371475">
              <a:buFont typeface="Courier New" panose="02070309020205020404" pitchFamily="49" charset="0"/>
              <a:buChar char="o"/>
            </a:pPr>
            <a:r>
              <a:rPr lang="en-US" sz="1600" dirty="0" smtClean="0"/>
              <a:t>Upcoming trainings --  Sept 25 &amp; 26 – Houston (</a:t>
            </a:r>
            <a:r>
              <a:rPr lang="en-US" sz="1600" dirty="0" err="1" smtClean="0"/>
              <a:t>CenterPoint</a:t>
            </a:r>
            <a:r>
              <a:rPr lang="en-US" sz="1600" dirty="0" smtClean="0"/>
              <a:t> office)</a:t>
            </a:r>
          </a:p>
          <a:p>
            <a:pPr marL="937260" lvl="3" indent="-371475">
              <a:buFont typeface="Courier New" panose="02070309020205020404" pitchFamily="49" charset="0"/>
              <a:buChar char="o"/>
            </a:pPr>
            <a:r>
              <a:rPr lang="en-US" sz="1600" dirty="0" smtClean="0"/>
              <a:t>Evaluating dates to host 1-day ‘MarkeTrak and Inadvertent Gain Training’ in Q3/Q4 2019</a:t>
            </a:r>
            <a:endParaRPr lang="en-US" sz="1600" dirty="0"/>
          </a:p>
          <a:p>
            <a:pPr marL="0" indent="0">
              <a:buNone/>
            </a:pPr>
            <a:r>
              <a:rPr lang="en-US" sz="1800" b="1" dirty="0" smtClean="0"/>
              <a:t>Profiling Working Group (PWG)</a:t>
            </a:r>
            <a:endParaRPr lang="en-US" sz="1800" b="1" dirty="0"/>
          </a:p>
          <a:p>
            <a:pPr marL="571500" lvl="1" indent="-371475">
              <a:buFont typeface="Wingdings" panose="05000000000000000000" pitchFamily="2" charset="2"/>
              <a:buChar char="§"/>
            </a:pPr>
            <a:r>
              <a:rPr lang="en-US" sz="1600" dirty="0" smtClean="0"/>
              <a:t>Monitoring progress of 2019 Business Annual Validation</a:t>
            </a:r>
            <a:endParaRPr lang="en-US" sz="2200" dirty="0" smtClean="0"/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446E863D-0601-4005-9B5E-5A02E1DBD8D2}"/>
              </a:ext>
            </a:extLst>
          </p:cNvPr>
          <p:cNvCxnSpPr/>
          <p:nvPr/>
        </p:nvCxnSpPr>
        <p:spPr>
          <a:xfrm>
            <a:off x="457200" y="10668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2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 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22662" y="2786063"/>
            <a:ext cx="2143125" cy="21431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C369E70B-5620-41BA-81EE-0692A90DD04F}"/>
              </a:ext>
            </a:extLst>
          </p:cNvPr>
          <p:cNvSpPr txBox="1"/>
          <p:nvPr/>
        </p:nvSpPr>
        <p:spPr>
          <a:xfrm>
            <a:off x="914400" y="5715000"/>
            <a:ext cx="3346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Next RMS Meeting – </a:t>
            </a:r>
            <a:r>
              <a:rPr lang="en-US" dirty="0" smtClean="0"/>
              <a:t>June 4,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15736</TotalTime>
  <Words>324</Words>
  <Application>Microsoft Office PowerPoint</Application>
  <PresentationFormat>On-screen Show (4:3)</PresentationFormat>
  <Paragraphs>140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Retrospect</vt:lpstr>
      <vt:lpstr>May 22, 2019  RMS Update to TAC</vt:lpstr>
      <vt:lpstr>Mass Transition Testing Update</vt:lpstr>
      <vt:lpstr>PowerPoint Presentation</vt:lpstr>
      <vt:lpstr>Working Group Updates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s262089</cp:lastModifiedBy>
  <cp:revision>178</cp:revision>
  <cp:lastPrinted>2018-11-28T18:48:20Z</cp:lastPrinted>
  <dcterms:created xsi:type="dcterms:W3CDTF">2018-01-08T22:15:17Z</dcterms:created>
  <dcterms:modified xsi:type="dcterms:W3CDTF">2019-05-16T20:40:10Z</dcterms:modified>
</cp:coreProperties>
</file>