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sldIdLst>
    <p:sldId id="257" r:id="rId5"/>
    <p:sldId id="256" r:id="rId6"/>
    <p:sldId id="264"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C075"/>
    <a:srgbClr val="68AD45"/>
    <a:srgbClr val="00AFAD"/>
    <a:srgbClr val="FFC629"/>
    <a:srgbClr val="A0A6A6"/>
    <a:srgbClr val="C2D500"/>
    <a:srgbClr val="4D5858"/>
    <a:srgbClr val="00AEEF"/>
    <a:srgbClr val="00A3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4"/>
    <p:restoredTop sz="94685"/>
  </p:normalViewPr>
  <p:slideViewPr>
    <p:cSldViewPr snapToGrid="0" snapToObjects="1">
      <p:cViewPr varScale="1">
        <p:scale>
          <a:sx n="131" d="100"/>
          <a:sy n="131" d="100"/>
        </p:scale>
        <p:origin x="111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B4CBCA-C719-6B4D-A346-7F40938184FB}" type="datetimeFigureOut">
              <a:rPr lang="en-US" smtClean="0"/>
              <a:t>5/15/2019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E6BF1A-04D8-8E4B-BDF1-C448CB7A3BD8}" type="slidenum">
              <a:rPr lang="en-US" smtClean="0"/>
              <a:t>‹#›</a:t>
            </a:fld>
            <a:endParaRPr lang="en-US"/>
          </a:p>
        </p:txBody>
      </p:sp>
    </p:spTree>
    <p:extLst>
      <p:ext uri="{BB962C8B-B14F-4D97-AF65-F5344CB8AC3E}">
        <p14:creationId xmlns:p14="http://schemas.microsoft.com/office/powerpoint/2010/main" val="1880129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E6BF1A-04D8-8E4B-BDF1-C448CB7A3BD8}" type="slidenum">
              <a:rPr lang="en-US" smtClean="0"/>
              <a:t>1</a:t>
            </a:fld>
            <a:endParaRPr lang="en-US"/>
          </a:p>
        </p:txBody>
      </p:sp>
    </p:spTree>
    <p:extLst>
      <p:ext uri="{BB962C8B-B14F-4D97-AF65-F5344CB8AC3E}">
        <p14:creationId xmlns:p14="http://schemas.microsoft.com/office/powerpoint/2010/main" val="1285871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E6BF1A-04D8-8E4B-BDF1-C448CB7A3BD8}" type="slidenum">
              <a:rPr lang="en-US" smtClean="0"/>
              <a:t>2</a:t>
            </a:fld>
            <a:endParaRPr lang="en-US"/>
          </a:p>
        </p:txBody>
      </p:sp>
    </p:spTree>
    <p:extLst>
      <p:ext uri="{BB962C8B-B14F-4D97-AF65-F5344CB8AC3E}">
        <p14:creationId xmlns:p14="http://schemas.microsoft.com/office/powerpoint/2010/main" val="1268494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E6BF1A-04D8-8E4B-BDF1-C448CB7A3BD8}" type="slidenum">
              <a:rPr lang="en-US" smtClean="0"/>
              <a:t>3</a:t>
            </a:fld>
            <a:endParaRPr lang="en-US"/>
          </a:p>
        </p:txBody>
      </p:sp>
    </p:spTree>
    <p:extLst>
      <p:ext uri="{BB962C8B-B14F-4D97-AF65-F5344CB8AC3E}">
        <p14:creationId xmlns:p14="http://schemas.microsoft.com/office/powerpoint/2010/main" val="284391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E6BF1A-04D8-8E4B-BDF1-C448CB7A3BD8}" type="slidenum">
              <a:rPr lang="en-US" smtClean="0"/>
              <a:t>4</a:t>
            </a:fld>
            <a:endParaRPr lang="en-US"/>
          </a:p>
        </p:txBody>
      </p:sp>
    </p:spTree>
    <p:extLst>
      <p:ext uri="{BB962C8B-B14F-4D97-AF65-F5344CB8AC3E}">
        <p14:creationId xmlns:p14="http://schemas.microsoft.com/office/powerpoint/2010/main" val="1569059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E6BF1A-04D8-8E4B-BDF1-C448CB7A3BD8}" type="slidenum">
              <a:rPr lang="en-US" smtClean="0"/>
              <a:t>5</a:t>
            </a:fld>
            <a:endParaRPr lang="en-US"/>
          </a:p>
        </p:txBody>
      </p:sp>
    </p:spTree>
    <p:extLst>
      <p:ext uri="{BB962C8B-B14F-4D97-AF65-F5344CB8AC3E}">
        <p14:creationId xmlns:p14="http://schemas.microsoft.com/office/powerpoint/2010/main" val="23176301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600200"/>
            <a:ext cx="6106886" cy="1230176"/>
          </a:xfrm>
        </p:spPr>
        <p:txBody>
          <a:bodyPr anchor="b">
            <a:noAutofit/>
          </a:bodyPr>
          <a:lstStyle>
            <a:lvl1pPr algn="l">
              <a:defRPr sz="4400" cap="all" baseline="0"/>
            </a:lvl1pPr>
          </a:lstStyle>
          <a:p>
            <a:r>
              <a:rPr lang="en-US" dirty="0"/>
              <a:t>CLICK TO EDIT MASTER TITLE STYLE</a:t>
            </a:r>
          </a:p>
        </p:txBody>
      </p:sp>
      <p:sp>
        <p:nvSpPr>
          <p:cNvPr id="3" name="Subtitle 2"/>
          <p:cNvSpPr>
            <a:spLocks noGrp="1"/>
          </p:cNvSpPr>
          <p:nvPr>
            <p:ph type="subTitle" idx="1" hasCustomPrompt="1"/>
          </p:nvPr>
        </p:nvSpPr>
        <p:spPr>
          <a:xfrm>
            <a:off x="914400" y="2971800"/>
            <a:ext cx="6106886" cy="829666"/>
          </a:xfrm>
        </p:spPr>
        <p:txBody>
          <a:bodyPr>
            <a:noAutofit/>
          </a:bodyPr>
          <a:lstStyle>
            <a:lvl1pPr marL="0" indent="0" algn="l">
              <a:lnSpc>
                <a:spcPts val="3200"/>
              </a:lnSpc>
              <a:buNone/>
              <a:defRPr sz="3000" cap="all" baseline="0">
                <a:solidFill>
                  <a:srgbClr val="00AEE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914400" y="4023360"/>
            <a:ext cx="3276600" cy="256832"/>
          </a:xfrm>
          <a:prstGeom prst="rect">
            <a:avLst/>
          </a:prstGeom>
        </p:spPr>
        <p:txBody>
          <a:bodyPr lIns="0" tIns="0" rIns="0" bIns="0"/>
          <a:lstStyle>
            <a:lvl1pPr>
              <a:defRPr sz="1400" b="0" i="0" cap="all" spc="100" baseline="0">
                <a:solidFill>
                  <a:srgbClr val="4D5858"/>
                </a:solidFill>
                <a:latin typeface="Arial" charset="0"/>
                <a:ea typeface="Arial" charset="0"/>
                <a:cs typeface="Arial" charset="0"/>
              </a:defRPr>
            </a:lvl1pPr>
          </a:lstStyle>
          <a:p>
            <a:r>
              <a:rPr lang="en-US"/>
              <a:t>month day, 2018</a:t>
            </a:r>
            <a:endParaRPr lang="en-US" dirty="0"/>
          </a:p>
        </p:txBody>
      </p:sp>
      <p:cxnSp>
        <p:nvCxnSpPr>
          <p:cNvPr id="7" name="Straight Connector 6"/>
          <p:cNvCxnSpPr/>
          <p:nvPr userDrawn="1"/>
        </p:nvCxnSpPr>
        <p:spPr>
          <a:xfrm>
            <a:off x="914399" y="3886200"/>
            <a:ext cx="2743200" cy="0"/>
          </a:xfrm>
          <a:prstGeom prst="line">
            <a:avLst/>
          </a:prstGeom>
          <a:ln w="12700">
            <a:solidFill>
              <a:srgbClr val="4D5858"/>
            </a:solidFill>
          </a:ln>
          <a:effectLst/>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72767" y="510849"/>
            <a:ext cx="1990344" cy="688848"/>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r="34167" b="32583"/>
          <a:stretch/>
        </p:blipFill>
        <p:spPr>
          <a:xfrm>
            <a:off x="2267733" y="2835965"/>
            <a:ext cx="6876267" cy="402203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a:t>CenterPoint Energy :</a:t>
            </a:r>
          </a:p>
        </p:txBody>
      </p:sp>
      <p:sp>
        <p:nvSpPr>
          <p:cNvPr id="5" name="Slide Number Placeholder 4"/>
          <p:cNvSpPr>
            <a:spLocks noGrp="1"/>
          </p:cNvSpPr>
          <p:nvPr>
            <p:ph type="sldNum" sz="quarter" idx="12"/>
          </p:nvPr>
        </p:nvSpPr>
        <p:spPr/>
        <p:txBody>
          <a:bodyPr/>
          <a:lstStyle/>
          <a:p>
            <a:fld id="{49D8A6BA-D3F3-E64C-88BC-DF000CDB09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CenterPoint Energy :</a:t>
            </a:r>
          </a:p>
        </p:txBody>
      </p:sp>
      <p:sp>
        <p:nvSpPr>
          <p:cNvPr id="4" name="Slide Number Placeholder 3"/>
          <p:cNvSpPr>
            <a:spLocks noGrp="1"/>
          </p:cNvSpPr>
          <p:nvPr>
            <p:ph type="sldNum" sz="quarter" idx="12"/>
          </p:nvPr>
        </p:nvSpPr>
        <p:spPr/>
        <p:txBody>
          <a:bodyPr/>
          <a:lstStyle/>
          <a:p>
            <a:fld id="{49D8A6BA-D3F3-E64C-88BC-DF000CDB09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a:t>CenterPoint Energy :</a:t>
            </a:r>
          </a:p>
        </p:txBody>
      </p:sp>
      <p:sp>
        <p:nvSpPr>
          <p:cNvPr id="6" name="Slide Number Placeholder 5"/>
          <p:cNvSpPr>
            <a:spLocks noGrp="1"/>
          </p:cNvSpPr>
          <p:nvPr>
            <p:ph type="sldNum" sz="quarter" idx="12"/>
          </p:nvPr>
        </p:nvSpPr>
        <p:spPr/>
        <p:txBody>
          <a:bodyPr/>
          <a:lstStyle/>
          <a:p>
            <a:fld id="{49D8A6BA-D3F3-E64C-88BC-DF000CDB09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bubble option">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r="33747" b="32991"/>
          <a:stretch/>
        </p:blipFill>
        <p:spPr>
          <a:xfrm>
            <a:off x="2117019" y="2798613"/>
            <a:ext cx="7026981" cy="4059387"/>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2pPr marL="457200" indent="-228600">
              <a:defRPr/>
            </a:lvl2pPr>
            <a:lvl3pPr marL="685800" indent="-228600">
              <a:defRPr/>
            </a:lvl3pPr>
            <a:lvl4pPr marL="914400">
              <a:defRPr/>
            </a:lvl4pPr>
            <a:lvl5pPr marL="114300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a:t>CenterPoint Energy :</a:t>
            </a:r>
          </a:p>
        </p:txBody>
      </p:sp>
      <p:sp>
        <p:nvSpPr>
          <p:cNvPr id="6" name="Slide Number Placeholder 5"/>
          <p:cNvSpPr>
            <a:spLocks noGrp="1"/>
          </p:cNvSpPr>
          <p:nvPr>
            <p:ph type="sldNum" sz="quarter" idx="12"/>
          </p:nvPr>
        </p:nvSpPr>
        <p:spPr/>
        <p:txBody>
          <a:bodyPr/>
          <a:lstStyle/>
          <a:p>
            <a:fld id="{49D8A6BA-D3F3-E64C-88BC-DF000CDB099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bubble option 2">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r="33747" b="32991"/>
          <a:stretch/>
        </p:blipFill>
        <p:spPr>
          <a:xfrm>
            <a:off x="2117019" y="2798613"/>
            <a:ext cx="7026981" cy="4059387"/>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a:t>CenterPoint Energy :</a:t>
            </a:r>
          </a:p>
        </p:txBody>
      </p:sp>
      <p:sp>
        <p:nvSpPr>
          <p:cNvPr id="6" name="Slide Number Placeholder 5"/>
          <p:cNvSpPr>
            <a:spLocks noGrp="1"/>
          </p:cNvSpPr>
          <p:nvPr>
            <p:ph type="sldNum" sz="quarter" idx="12"/>
          </p:nvPr>
        </p:nvSpPr>
        <p:spPr/>
        <p:txBody>
          <a:bodyPr/>
          <a:lstStyle/>
          <a:p>
            <a:fld id="{49D8A6BA-D3F3-E64C-88BC-DF000CDB09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a:t>CenterPoint Energy :</a:t>
            </a:r>
          </a:p>
        </p:txBody>
      </p:sp>
      <p:sp>
        <p:nvSpPr>
          <p:cNvPr id="6" name="Slide Number Placeholder 5"/>
          <p:cNvSpPr>
            <a:spLocks noGrp="1"/>
          </p:cNvSpPr>
          <p:nvPr>
            <p:ph type="sldNum" sz="quarter" idx="12"/>
          </p:nvPr>
        </p:nvSpPr>
        <p:spPr/>
        <p:txBody>
          <a:bodyPr/>
          <a:lstStyle/>
          <a:p>
            <a:fld id="{49D8A6BA-D3F3-E64C-88BC-DF000CDB099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slide 1">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8155" t="19494" r="2635"/>
          <a:stretch/>
        </p:blipFill>
        <p:spPr>
          <a:xfrm>
            <a:off x="0" y="-2"/>
            <a:ext cx="9144000" cy="6362996"/>
          </a:xfrm>
          <a:prstGeom prst="rect">
            <a:avLst/>
          </a:prstGeom>
        </p:spPr>
      </p:pic>
      <p:sp>
        <p:nvSpPr>
          <p:cNvPr id="2" name="Title 1"/>
          <p:cNvSpPr>
            <a:spLocks noGrp="1"/>
          </p:cNvSpPr>
          <p:nvPr>
            <p:ph type="title"/>
          </p:nvPr>
        </p:nvSpPr>
        <p:spPr>
          <a:xfrm>
            <a:off x="4094922" y="3286539"/>
            <a:ext cx="2888973" cy="2663688"/>
          </a:xfrm>
        </p:spPr>
        <p:txBody>
          <a:bodyPr anchor="ctr">
            <a:noAutofit/>
          </a:bodyPr>
          <a:lstStyle>
            <a:lvl1pPr>
              <a:lnSpc>
                <a:spcPts val="3200"/>
              </a:lnSpc>
              <a:defRPr sz="2800" cap="all" baseline="0">
                <a:solidFill>
                  <a:schemeClr val="bg1"/>
                </a:solidFill>
              </a:defRPr>
            </a:lvl1pPr>
          </a:lstStyle>
          <a:p>
            <a:r>
              <a:rPr lang="en-US" dirty="0"/>
              <a:t>Click to edit Master title style</a:t>
            </a: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72767" y="510849"/>
            <a:ext cx="1990344" cy="688848"/>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slide 2">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8155" t="19494" r="2635"/>
          <a:stretch/>
        </p:blipFill>
        <p:spPr>
          <a:xfrm>
            <a:off x="0" y="-2"/>
            <a:ext cx="9144000" cy="6362996"/>
          </a:xfrm>
          <a:prstGeom prst="rect">
            <a:avLst/>
          </a:prstGeom>
        </p:spPr>
      </p:pic>
      <p:sp>
        <p:nvSpPr>
          <p:cNvPr id="2" name="Title 1"/>
          <p:cNvSpPr>
            <a:spLocks noGrp="1"/>
          </p:cNvSpPr>
          <p:nvPr>
            <p:ph type="title"/>
          </p:nvPr>
        </p:nvSpPr>
        <p:spPr>
          <a:xfrm>
            <a:off x="4094922" y="3286539"/>
            <a:ext cx="2888973" cy="2663688"/>
          </a:xfrm>
        </p:spPr>
        <p:txBody>
          <a:bodyPr anchor="ctr">
            <a:noAutofit/>
          </a:bodyPr>
          <a:lstStyle>
            <a:lvl1pPr>
              <a:lnSpc>
                <a:spcPts val="3200"/>
              </a:lnSpc>
              <a:defRPr sz="2800" cap="all" baseline="0">
                <a:solidFill>
                  <a:srgbClr val="4D5858"/>
                </a:solidFill>
              </a:defRPr>
            </a:lvl1pPr>
          </a:lstStyle>
          <a:p>
            <a:r>
              <a:rPr lang="en-US" dirty="0"/>
              <a:t>Click to edit Master title style</a:t>
            </a: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72767" y="510849"/>
            <a:ext cx="1990344" cy="688848"/>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Click to edit Master title style</a:t>
            </a:r>
          </a:p>
        </p:txBody>
      </p:sp>
      <p:sp>
        <p:nvSpPr>
          <p:cNvPr id="3" name="Content Placeholder 2"/>
          <p:cNvSpPr>
            <a:spLocks noGrp="1"/>
          </p:cNvSpPr>
          <p:nvPr>
            <p:ph sz="half" idx="1"/>
          </p:nvPr>
        </p:nvSpPr>
        <p:spPr>
          <a:xfrm>
            <a:off x="457199" y="1371600"/>
            <a:ext cx="4023360" cy="5027807"/>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3440" y="1371600"/>
            <a:ext cx="4023360" cy="502920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CenterPoint Energy :</a:t>
            </a:r>
          </a:p>
        </p:txBody>
      </p:sp>
      <p:sp>
        <p:nvSpPr>
          <p:cNvPr id="7" name="Slide Number Placeholder 6"/>
          <p:cNvSpPr>
            <a:spLocks noGrp="1"/>
          </p:cNvSpPr>
          <p:nvPr>
            <p:ph type="sldNum" sz="quarter" idx="12"/>
          </p:nvPr>
        </p:nvSpPr>
        <p:spPr/>
        <p:txBody>
          <a:bodyPr/>
          <a:lstStyle/>
          <a:p>
            <a:fld id="{49D8A6BA-D3F3-E64C-88BC-DF000CDB099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199" y="1"/>
            <a:ext cx="6400800" cy="1006474"/>
          </a:xfrm>
        </p:spPr>
        <p:txBody>
          <a:bodyPr>
            <a:noAutofit/>
          </a:bodyPr>
          <a:lstStyle/>
          <a:p>
            <a:r>
              <a:rPr lang="en-US" dirty="0"/>
              <a:t>Click to edit Master title style</a:t>
            </a:r>
          </a:p>
        </p:txBody>
      </p:sp>
      <p:sp>
        <p:nvSpPr>
          <p:cNvPr id="3" name="Text Placeholder 2"/>
          <p:cNvSpPr>
            <a:spLocks noGrp="1"/>
          </p:cNvSpPr>
          <p:nvPr>
            <p:ph type="body" idx="1"/>
          </p:nvPr>
        </p:nvSpPr>
        <p:spPr>
          <a:xfrm>
            <a:off x="457199" y="1371600"/>
            <a:ext cx="3868340" cy="823912"/>
          </a:xfrm>
        </p:spPr>
        <p:txBody>
          <a:bodyPr anchor="t" anchorCtr="0">
            <a:noAutofit/>
          </a:bodyPr>
          <a:lstStyle>
            <a:lvl1pPr marL="0" indent="0">
              <a:lnSpc>
                <a:spcPts val="2400"/>
              </a:lnSpc>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199" y="2195512"/>
            <a:ext cx="3868340" cy="420528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371600"/>
            <a:ext cx="3887391" cy="823912"/>
          </a:xfrm>
        </p:spPr>
        <p:txBody>
          <a:bodyPr anchor="t" anchorCtr="0">
            <a:noAutofit/>
          </a:bodyPr>
          <a:lstStyle>
            <a:lvl1pPr marL="0" indent="0">
              <a:lnSpc>
                <a:spcPts val="2400"/>
              </a:lnSpc>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195512"/>
            <a:ext cx="3887391" cy="420528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r>
              <a:rPr lang="en-US"/>
              <a:t>CenterPoint Energy :</a:t>
            </a:r>
          </a:p>
        </p:txBody>
      </p:sp>
      <p:sp>
        <p:nvSpPr>
          <p:cNvPr id="9" name="Slide Number Placeholder 8"/>
          <p:cNvSpPr>
            <a:spLocks noGrp="1"/>
          </p:cNvSpPr>
          <p:nvPr>
            <p:ph type="sldNum" sz="quarter" idx="12"/>
          </p:nvPr>
        </p:nvSpPr>
        <p:spPr/>
        <p:txBody>
          <a:bodyPr/>
          <a:lstStyle/>
          <a:p>
            <a:fld id="{49D8A6BA-D3F3-E64C-88BC-DF000CDB09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0"/>
            <a:ext cx="6400800" cy="1006474"/>
          </a:xfrm>
          <a:prstGeom prst="rect">
            <a:avLst/>
          </a:prstGeom>
        </p:spPr>
        <p:txBody>
          <a:bodyPr vert="horz" lIns="0" tIns="0" rIns="0" bIns="0" rtlCol="0" anchor="b" anchorCtr="0">
            <a:noAutofit/>
          </a:bodyPr>
          <a:lstStyle/>
          <a:p>
            <a:r>
              <a:rPr lang="en-US" dirty="0"/>
              <a:t>Click to edit Master title style</a:t>
            </a:r>
          </a:p>
        </p:txBody>
      </p:sp>
      <p:sp>
        <p:nvSpPr>
          <p:cNvPr id="3" name="Text Placeholder 2"/>
          <p:cNvSpPr>
            <a:spLocks noGrp="1"/>
          </p:cNvSpPr>
          <p:nvPr>
            <p:ph type="body" idx="1"/>
          </p:nvPr>
        </p:nvSpPr>
        <p:spPr>
          <a:xfrm>
            <a:off x="457199" y="1371600"/>
            <a:ext cx="8229600" cy="502920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5443182" y="6400800"/>
            <a:ext cx="2743200" cy="158749"/>
          </a:xfrm>
          <a:prstGeom prst="rect">
            <a:avLst/>
          </a:prstGeom>
        </p:spPr>
        <p:txBody>
          <a:bodyPr vert="horz" lIns="0" tIns="0" rIns="0" bIns="0" rtlCol="0" anchor="t" anchorCtr="0"/>
          <a:lstStyle>
            <a:lvl1pPr algn="r">
              <a:defRPr sz="600" b="0" i="0" cap="all" spc="50" baseline="0">
                <a:solidFill>
                  <a:srgbClr val="4D5858"/>
                </a:solidFill>
                <a:latin typeface="Arial" charset="0"/>
                <a:ea typeface="Arial" charset="0"/>
                <a:cs typeface="Arial" charset="0"/>
              </a:defRPr>
            </a:lvl1pPr>
          </a:lstStyle>
          <a:p>
            <a:r>
              <a:rPr lang="en-US"/>
              <a:t>CenterPoint Energy :</a:t>
            </a:r>
            <a:endParaRPr lang="en-US" dirty="0"/>
          </a:p>
        </p:txBody>
      </p:sp>
      <p:sp>
        <p:nvSpPr>
          <p:cNvPr id="6" name="Slide Number Placeholder 5"/>
          <p:cNvSpPr>
            <a:spLocks noGrp="1"/>
          </p:cNvSpPr>
          <p:nvPr>
            <p:ph type="sldNum" sz="quarter" idx="4"/>
          </p:nvPr>
        </p:nvSpPr>
        <p:spPr>
          <a:xfrm>
            <a:off x="8503920" y="6400800"/>
            <a:ext cx="182880" cy="158749"/>
          </a:xfrm>
          <a:prstGeom prst="rect">
            <a:avLst/>
          </a:prstGeom>
        </p:spPr>
        <p:txBody>
          <a:bodyPr vert="horz" lIns="0" tIns="0" rIns="0" bIns="0" rtlCol="0" anchor="t" anchorCtr="0"/>
          <a:lstStyle>
            <a:lvl1pPr algn="l">
              <a:defRPr sz="600" b="1" i="0" spc="50" baseline="0">
                <a:solidFill>
                  <a:srgbClr val="4D5858"/>
                </a:solidFill>
                <a:latin typeface="Arial" charset="0"/>
                <a:ea typeface="Arial" charset="0"/>
                <a:cs typeface="Arial" charset="0"/>
              </a:defRPr>
            </a:lvl1pPr>
          </a:lstStyle>
          <a:p>
            <a:fld id="{49D8A6BA-D3F3-E64C-88BC-DF000CDB099D}" type="slidenum">
              <a:rPr lang="en-US" smtClean="0"/>
              <a:pPr/>
              <a:t>‹#›</a:t>
            </a:fld>
            <a:endParaRPr lang="en-US"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266952" y="496726"/>
            <a:ext cx="1472855" cy="509748"/>
          </a:xfrm>
          <a:prstGeom prst="rect">
            <a:avLst/>
          </a:prstGeom>
        </p:spPr>
      </p:pic>
      <p:cxnSp>
        <p:nvCxnSpPr>
          <p:cNvPr id="9" name="Straight Connector 8"/>
          <p:cNvCxnSpPr/>
          <p:nvPr userDrawn="1"/>
        </p:nvCxnSpPr>
        <p:spPr>
          <a:xfrm>
            <a:off x="457199" y="1188720"/>
            <a:ext cx="8229600" cy="0"/>
          </a:xfrm>
          <a:prstGeom prst="line">
            <a:avLst/>
          </a:prstGeom>
          <a:ln w="19050">
            <a:solidFill>
              <a:srgbClr val="00A3DB"/>
            </a:solidFill>
          </a:ln>
          <a:effectLst/>
        </p:spPr>
        <p:style>
          <a:lnRef idx="1">
            <a:schemeClr val="accent1"/>
          </a:lnRef>
          <a:fillRef idx="0">
            <a:schemeClr val="accent1"/>
          </a:fillRef>
          <a:effectRef idx="0">
            <a:schemeClr val="accent1"/>
          </a:effectRef>
          <a:fontRef idx="minor">
            <a:schemeClr val="tx1"/>
          </a:fontRef>
        </p:style>
      </p:cxnSp>
      <p:sp>
        <p:nvSpPr>
          <p:cNvPr id="10" name="Footer Placeholder 4"/>
          <p:cNvSpPr txBox="1">
            <a:spLocks/>
          </p:cNvSpPr>
          <p:nvPr userDrawn="1"/>
        </p:nvSpPr>
        <p:spPr>
          <a:xfrm>
            <a:off x="457198" y="6400800"/>
            <a:ext cx="2743200" cy="158749"/>
          </a:xfrm>
          <a:prstGeom prst="rect">
            <a:avLst/>
          </a:prstGeom>
        </p:spPr>
        <p:txBody>
          <a:bodyPr vert="horz" lIns="0" tIns="0" rIns="0" bIns="0" rtlCol="0" anchor="t" anchorCtr="0"/>
          <a:lstStyle>
            <a:defPPr>
              <a:defRPr lang="en-US"/>
            </a:defPPr>
            <a:lvl1pPr marL="0" algn="r" defTabSz="914400" rtl="0" eaLnBrk="1" latinLnBrk="0" hangingPunct="1">
              <a:defRPr sz="600" b="0" i="0" kern="1200" cap="all" spc="50" baseline="0">
                <a:solidFill>
                  <a:srgbClr val="4D5858"/>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b="1" i="0" kern="1200" cap="all" spc="50" baseline="0" dirty="0">
                <a:solidFill>
                  <a:srgbClr val="4D5858"/>
                </a:solidFill>
                <a:effectLst/>
                <a:latin typeface="Arial" charset="0"/>
                <a:ea typeface="Arial" charset="0"/>
                <a:cs typeface="Arial" charset="0"/>
              </a:rPr>
              <a:t>Proprietary and Confidential Information</a:t>
            </a:r>
            <a:endParaRPr lang="en-US" sz="600" b="0" i="0" kern="1200" cap="all" spc="50" baseline="0" dirty="0">
              <a:solidFill>
                <a:srgbClr val="4D5858"/>
              </a:solidFill>
              <a:effectLst/>
              <a:latin typeface="Arial" charset="0"/>
              <a:ea typeface="Arial" charset="0"/>
              <a:cs typeface="Arial" charset="0"/>
            </a:endParaRPr>
          </a:p>
        </p:txBody>
      </p:sp>
      <p:sp>
        <p:nvSpPr>
          <p:cNvPr id="11" name="Footer Placeholder 4"/>
          <p:cNvSpPr txBox="1">
            <a:spLocks/>
          </p:cNvSpPr>
          <p:nvPr userDrawn="1"/>
        </p:nvSpPr>
        <p:spPr>
          <a:xfrm>
            <a:off x="8201462" y="6400800"/>
            <a:ext cx="268622" cy="158749"/>
          </a:xfrm>
          <a:prstGeom prst="rect">
            <a:avLst/>
          </a:prstGeom>
        </p:spPr>
        <p:txBody>
          <a:bodyPr vert="horz" lIns="0" tIns="0" rIns="0" bIns="0" rtlCol="0" anchor="t" anchorCtr="0"/>
          <a:lstStyle>
            <a:defPPr>
              <a:defRPr lang="en-US"/>
            </a:defPPr>
            <a:lvl1pPr marL="0" algn="r" defTabSz="914400" rtl="0" eaLnBrk="1" latinLnBrk="0" hangingPunct="1">
              <a:defRPr sz="600" b="0" i="0" kern="1200" cap="all" spc="50" baseline="0">
                <a:solidFill>
                  <a:srgbClr val="4D5858"/>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t>page</a:t>
            </a:r>
          </a:p>
        </p:txBody>
      </p:sp>
      <p:grpSp>
        <p:nvGrpSpPr>
          <p:cNvPr id="12" name="Group 11"/>
          <p:cNvGrpSpPr/>
          <p:nvPr userDrawn="1"/>
        </p:nvGrpSpPr>
        <p:grpSpPr>
          <a:xfrm>
            <a:off x="0" y="6999952"/>
            <a:ext cx="2465784" cy="276957"/>
            <a:chOff x="2677213" y="7154332"/>
            <a:chExt cx="4709789" cy="529003"/>
          </a:xfrm>
        </p:grpSpPr>
        <p:sp>
          <p:nvSpPr>
            <p:cNvPr id="13" name="Rectangle 12"/>
            <p:cNvSpPr/>
            <p:nvPr/>
          </p:nvSpPr>
          <p:spPr>
            <a:xfrm>
              <a:off x="2677213" y="7154332"/>
              <a:ext cx="529003" cy="529003"/>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374011" y="7154332"/>
              <a:ext cx="529003" cy="529003"/>
            </a:xfrm>
            <a:prstGeom prst="rect">
              <a:avLst/>
            </a:prstGeom>
            <a:solidFill>
              <a:srgbClr val="4D58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070809" y="7154332"/>
              <a:ext cx="529003" cy="529003"/>
            </a:xfrm>
            <a:prstGeom prst="rect">
              <a:avLst/>
            </a:prstGeom>
            <a:solidFill>
              <a:srgbClr val="C2D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767607" y="7154332"/>
              <a:ext cx="529003" cy="529003"/>
            </a:xfrm>
            <a:prstGeom prst="rect">
              <a:avLst/>
            </a:prstGeom>
            <a:solidFill>
              <a:srgbClr val="A0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464405" y="7154332"/>
              <a:ext cx="529003" cy="529003"/>
            </a:xfrm>
            <a:prstGeom prst="rect">
              <a:avLst/>
            </a:prstGeom>
            <a:solidFill>
              <a:srgbClr val="FFC6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161203" y="7154332"/>
              <a:ext cx="529003" cy="529003"/>
            </a:xfrm>
            <a:prstGeom prst="rect">
              <a:avLst/>
            </a:prstGeom>
            <a:solidFill>
              <a:srgbClr val="00AF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6857999" y="7154332"/>
              <a:ext cx="529003" cy="529003"/>
            </a:xfrm>
            <a:prstGeom prst="rect">
              <a:avLst/>
            </a:prstGeom>
            <a:solidFill>
              <a:srgbClr val="95C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52390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8" r:id="rId3"/>
    <p:sldLayoutId id="2147483671" r:id="rId4"/>
    <p:sldLayoutId id="2147483669" r:id="rId5"/>
    <p:sldLayoutId id="2147483663" r:id="rId6"/>
    <p:sldLayoutId id="2147483670" r:id="rId7"/>
    <p:sldLayoutId id="2147483664" r:id="rId8"/>
    <p:sldLayoutId id="2147483665" r:id="rId9"/>
    <p:sldLayoutId id="2147483666" r:id="rId10"/>
    <p:sldLayoutId id="2147483667" r:id="rId11"/>
  </p:sldLayoutIdLst>
  <p:hf hdr="0"/>
  <p:txStyles>
    <p:titleStyle>
      <a:lvl1pPr algn="l" defTabSz="914400" rtl="0" eaLnBrk="1" latinLnBrk="0" hangingPunct="1">
        <a:lnSpc>
          <a:spcPct val="90000"/>
        </a:lnSpc>
        <a:spcBef>
          <a:spcPct val="0"/>
        </a:spcBef>
        <a:buNone/>
        <a:defRPr sz="2600" b="1" i="0" kern="1200">
          <a:solidFill>
            <a:srgbClr val="00AEEF"/>
          </a:solidFill>
          <a:latin typeface="Arial" charset="0"/>
          <a:ea typeface="Arial" charset="0"/>
          <a:cs typeface="Arial" charset="0"/>
        </a:defRPr>
      </a:lvl1pPr>
    </p:titleStyle>
    <p:bodyStyle>
      <a:lvl1pPr marL="228600" indent="-228600" algn="l" defTabSz="914400" rtl="0" eaLnBrk="1" latinLnBrk="0" hangingPunct="1">
        <a:lnSpc>
          <a:spcPts val="2400"/>
        </a:lnSpc>
        <a:spcBef>
          <a:spcPts val="0"/>
        </a:spcBef>
        <a:spcAft>
          <a:spcPts val="600"/>
        </a:spcAft>
        <a:buFont typeface="Arial" panose="020B0604020202020204" pitchFamily="34" charset="0"/>
        <a:buChar char="•"/>
        <a:defRPr sz="2200" b="1" i="0" kern="1200">
          <a:solidFill>
            <a:srgbClr val="4D5858"/>
          </a:solidFill>
          <a:latin typeface="Arial" charset="0"/>
          <a:ea typeface="Arial" charset="0"/>
          <a:cs typeface="Arial" charset="0"/>
        </a:defRPr>
      </a:lvl1pPr>
      <a:lvl2pPr marL="457200" indent="-228600" algn="l" defTabSz="914400" rtl="0" eaLnBrk="1" latinLnBrk="0" hangingPunct="1">
        <a:lnSpc>
          <a:spcPts val="2400"/>
        </a:lnSpc>
        <a:spcBef>
          <a:spcPts val="0"/>
        </a:spcBef>
        <a:spcAft>
          <a:spcPts val="600"/>
        </a:spcAft>
        <a:buFont typeface="Arial" panose="020B0604020202020204" pitchFamily="34" charset="0"/>
        <a:buChar char="•"/>
        <a:tabLst/>
        <a:defRPr sz="2000" b="0" i="0" kern="1200">
          <a:solidFill>
            <a:srgbClr val="4D5858"/>
          </a:solidFill>
          <a:latin typeface="Arial" charset="0"/>
          <a:ea typeface="Arial" charset="0"/>
          <a:cs typeface="Arial" charset="0"/>
        </a:defRPr>
      </a:lvl2pPr>
      <a:lvl3pPr marL="700088" indent="-228600" algn="l" defTabSz="914400" rtl="0" eaLnBrk="1" latinLnBrk="0" hangingPunct="1">
        <a:lnSpc>
          <a:spcPts val="2200"/>
        </a:lnSpc>
        <a:spcBef>
          <a:spcPts val="0"/>
        </a:spcBef>
        <a:spcAft>
          <a:spcPts val="600"/>
        </a:spcAft>
        <a:buFont typeface=".AppleSystemUIFont" charset="-120"/>
        <a:buChar char="–"/>
        <a:tabLst/>
        <a:defRPr sz="1800" b="0" i="0" kern="1200">
          <a:solidFill>
            <a:srgbClr val="4D5858"/>
          </a:solidFill>
          <a:latin typeface="Arial" charset="0"/>
          <a:ea typeface="Arial" charset="0"/>
          <a:cs typeface="Arial" charset="0"/>
        </a:defRPr>
      </a:lvl3pPr>
      <a:lvl4pPr marL="914400" indent="-227013" algn="l" defTabSz="914400" rtl="0" eaLnBrk="1" latinLnBrk="0" hangingPunct="1">
        <a:lnSpc>
          <a:spcPts val="2200"/>
        </a:lnSpc>
        <a:spcBef>
          <a:spcPts val="0"/>
        </a:spcBef>
        <a:spcAft>
          <a:spcPts val="600"/>
        </a:spcAft>
        <a:buFont typeface="Arial" panose="020B0604020202020204" pitchFamily="34" charset="0"/>
        <a:buChar char="•"/>
        <a:tabLst/>
        <a:defRPr sz="1800" b="0" i="0" kern="1200">
          <a:solidFill>
            <a:srgbClr val="4D5858"/>
          </a:solidFill>
          <a:latin typeface="Arial" charset="0"/>
          <a:ea typeface="Arial" charset="0"/>
          <a:cs typeface="Arial" charset="0"/>
        </a:defRPr>
      </a:lvl4pPr>
      <a:lvl5pPr marL="1143000" indent="-228600" algn="l" defTabSz="914400" rtl="0" eaLnBrk="1" latinLnBrk="0" hangingPunct="1">
        <a:lnSpc>
          <a:spcPts val="2200"/>
        </a:lnSpc>
        <a:spcBef>
          <a:spcPts val="0"/>
        </a:spcBef>
        <a:spcAft>
          <a:spcPts val="600"/>
        </a:spcAft>
        <a:buFont typeface="Arial" panose="020B0604020202020204" pitchFamily="34" charset="0"/>
        <a:buChar char="•"/>
        <a:tabLst/>
        <a:defRPr sz="1800" b="0" i="0" kern="1200">
          <a:solidFill>
            <a:srgbClr val="4D5858"/>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364" y="1055802"/>
            <a:ext cx="7147932" cy="2740496"/>
          </a:xfrm>
        </p:spPr>
        <p:txBody>
          <a:bodyPr/>
          <a:lstStyle/>
          <a:p>
            <a:pPr algn="ctr"/>
            <a:r>
              <a:rPr lang="en-US" sz="3900" dirty="0"/>
              <a:t>CNP’s Process TO develop the Event Descriptions for the GMD Vulnerability Assessment</a:t>
            </a:r>
          </a:p>
        </p:txBody>
      </p:sp>
      <p:sp>
        <p:nvSpPr>
          <p:cNvPr id="2" name="Date Placeholder 1"/>
          <p:cNvSpPr>
            <a:spLocks noGrp="1"/>
          </p:cNvSpPr>
          <p:nvPr>
            <p:ph type="dt" sz="half" idx="10"/>
          </p:nvPr>
        </p:nvSpPr>
        <p:spPr>
          <a:xfrm>
            <a:off x="959005" y="4023360"/>
            <a:ext cx="3276600" cy="256832"/>
          </a:xfrm>
        </p:spPr>
        <p:txBody>
          <a:bodyPr/>
          <a:lstStyle/>
          <a:p>
            <a:r>
              <a:rPr lang="en-US" b="1" dirty="0"/>
              <a:t>May 16</a:t>
            </a:r>
            <a:r>
              <a:rPr lang="en-US" b="1" baseline="30000" dirty="0"/>
              <a:t>th</a:t>
            </a:r>
            <a:r>
              <a:rPr lang="en-US" b="1" dirty="0"/>
              <a:t>, 2019</a:t>
            </a:r>
          </a:p>
        </p:txBody>
      </p:sp>
    </p:spTree>
    <p:extLst>
      <p:ext uri="{BB962C8B-B14F-4D97-AF65-F5344CB8AC3E}">
        <p14:creationId xmlns:p14="http://schemas.microsoft.com/office/powerpoint/2010/main" val="1820316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Step 1 – Protection System Assessment</a:t>
            </a:r>
          </a:p>
        </p:txBody>
      </p:sp>
      <p:sp>
        <p:nvSpPr>
          <p:cNvPr id="7" name="Subtitle 6"/>
          <p:cNvSpPr>
            <a:spLocks noGrp="1"/>
          </p:cNvSpPr>
          <p:nvPr>
            <p:ph idx="1"/>
          </p:nvPr>
        </p:nvSpPr>
        <p:spPr>
          <a:xfrm>
            <a:off x="457200" y="1296074"/>
            <a:ext cx="8229600" cy="4542569"/>
          </a:xfrm>
        </p:spPr>
        <p:txBody>
          <a:bodyPr/>
          <a:lstStyle/>
          <a:p>
            <a:r>
              <a:rPr lang="en-US" sz="2400" dirty="0"/>
              <a:t>Transmission Planning provided EPRI assessment guide - GMD Harmonic Impacts and Asset Withstand Capabilities to System Protection.</a:t>
            </a:r>
          </a:p>
          <a:p>
            <a:endParaRPr lang="en-US" sz="2400" dirty="0"/>
          </a:p>
          <a:p>
            <a:r>
              <a:rPr lang="en-US" sz="2400" dirty="0"/>
              <a:t>System Protection assesses CNP’s protection system response to GMD Event(s) and provides assessment results to Transmission Planning.</a:t>
            </a:r>
          </a:p>
          <a:p>
            <a:pPr lvl="3">
              <a:lnSpc>
                <a:spcPct val="150000"/>
              </a:lnSpc>
              <a:buFont typeface="Wingdings" panose="05000000000000000000" pitchFamily="2" charset="2"/>
              <a:buChar char="ü"/>
            </a:pPr>
            <a:r>
              <a:rPr lang="en-US" sz="2000" dirty="0"/>
              <a:t>Transformers</a:t>
            </a:r>
          </a:p>
          <a:p>
            <a:pPr lvl="3">
              <a:lnSpc>
                <a:spcPct val="150000"/>
              </a:lnSpc>
              <a:buFont typeface="Wingdings" panose="05000000000000000000" pitchFamily="2" charset="2"/>
              <a:buChar char="ü"/>
            </a:pPr>
            <a:r>
              <a:rPr lang="en-US" sz="2000" dirty="0"/>
              <a:t>Shunt capacitors</a:t>
            </a:r>
          </a:p>
          <a:p>
            <a:pPr lvl="3">
              <a:lnSpc>
                <a:spcPct val="150000"/>
              </a:lnSpc>
              <a:buFont typeface="Wingdings" panose="05000000000000000000" pitchFamily="2" charset="2"/>
              <a:buChar char="ü"/>
            </a:pPr>
            <a:r>
              <a:rPr lang="en-US" sz="2000" dirty="0"/>
              <a:t>Transmission cables</a:t>
            </a:r>
          </a:p>
          <a:p>
            <a:pPr lvl="3">
              <a:lnSpc>
                <a:spcPct val="150000"/>
              </a:lnSpc>
              <a:buFont typeface="Wingdings" panose="05000000000000000000" pitchFamily="2" charset="2"/>
              <a:buChar char="ü"/>
            </a:pPr>
            <a:r>
              <a:rPr lang="en-US" sz="2000" dirty="0"/>
              <a:t>Overhead transmission lines</a:t>
            </a:r>
          </a:p>
        </p:txBody>
      </p:sp>
      <p:sp>
        <p:nvSpPr>
          <p:cNvPr id="5" name="Footer Placeholder 4"/>
          <p:cNvSpPr>
            <a:spLocks noGrp="1"/>
          </p:cNvSpPr>
          <p:nvPr>
            <p:ph type="ftr" sz="quarter" idx="11"/>
          </p:nvPr>
        </p:nvSpPr>
        <p:spPr/>
        <p:txBody>
          <a:bodyPr/>
          <a:lstStyle/>
          <a:p>
            <a:r>
              <a:rPr lang="en-US" dirty="0"/>
              <a:t>CenterPoint Energy :</a:t>
            </a:r>
          </a:p>
        </p:txBody>
      </p:sp>
      <p:sp>
        <p:nvSpPr>
          <p:cNvPr id="8" name="Slide Number Placeholder 7"/>
          <p:cNvSpPr>
            <a:spLocks noGrp="1"/>
          </p:cNvSpPr>
          <p:nvPr>
            <p:ph type="sldNum" sz="quarter" idx="12"/>
          </p:nvPr>
        </p:nvSpPr>
        <p:spPr/>
        <p:txBody>
          <a:bodyPr/>
          <a:lstStyle/>
          <a:p>
            <a:fld id="{49D8A6BA-D3F3-E64C-88BC-DF000CDB099D}" type="slidenum">
              <a:rPr lang="en-US" smtClean="0"/>
              <a:t>2</a:t>
            </a:fld>
            <a:endParaRPr lang="en-US"/>
          </a:p>
        </p:txBody>
      </p:sp>
    </p:spTree>
    <p:extLst>
      <p:ext uri="{BB962C8B-B14F-4D97-AF65-F5344CB8AC3E}">
        <p14:creationId xmlns:p14="http://schemas.microsoft.com/office/powerpoint/2010/main" val="711625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199" y="89208"/>
            <a:ext cx="6400800" cy="1006474"/>
          </a:xfrm>
        </p:spPr>
        <p:txBody>
          <a:bodyPr/>
          <a:lstStyle/>
          <a:p>
            <a:r>
              <a:rPr lang="en-US" dirty="0"/>
              <a:t>Step 2 – </a:t>
            </a:r>
            <a:r>
              <a:rPr lang="en-US" sz="2800" dirty="0"/>
              <a:t>Standards and Materials </a:t>
            </a:r>
            <a:r>
              <a:rPr lang="en-US" dirty="0"/>
              <a:t>Equipment Assessment</a:t>
            </a:r>
          </a:p>
        </p:txBody>
      </p:sp>
      <p:sp>
        <p:nvSpPr>
          <p:cNvPr id="7" name="Subtitle 6"/>
          <p:cNvSpPr>
            <a:spLocks noGrp="1"/>
          </p:cNvSpPr>
          <p:nvPr>
            <p:ph idx="1"/>
          </p:nvPr>
        </p:nvSpPr>
        <p:spPr>
          <a:xfrm>
            <a:off x="457199" y="1305569"/>
            <a:ext cx="8229600" cy="5174605"/>
          </a:xfrm>
        </p:spPr>
        <p:txBody>
          <a:bodyPr/>
          <a:lstStyle/>
          <a:p>
            <a:r>
              <a:rPr lang="en-US" sz="2400" dirty="0"/>
              <a:t>Transmission Planning provided EPRI assessment guide - GMD Harmonic Impacts and Asset Withstand Capabilities, and the paper of Effect of GIC and GIC Capability of EHV Power Transformers by AEP and ABB, and preliminary GIC Effective Currents for CNP Transformers to Standards and Materials.</a:t>
            </a:r>
          </a:p>
          <a:p>
            <a:pPr>
              <a:lnSpc>
                <a:spcPct val="100000"/>
              </a:lnSpc>
            </a:pPr>
            <a:endParaRPr lang="en-US" sz="1200" dirty="0"/>
          </a:p>
          <a:p>
            <a:r>
              <a:rPr lang="en-US" sz="2400" dirty="0"/>
              <a:t>Standards and Materials evaluates equipment tolerance to GMD Events and provides evaluation results to Transmission Planning.</a:t>
            </a:r>
          </a:p>
          <a:p>
            <a:pPr lvl="3">
              <a:lnSpc>
                <a:spcPct val="150000"/>
              </a:lnSpc>
              <a:spcAft>
                <a:spcPts val="0"/>
              </a:spcAft>
              <a:buFont typeface="Wingdings" panose="05000000000000000000" pitchFamily="2" charset="2"/>
              <a:buChar char="ü"/>
            </a:pPr>
            <a:r>
              <a:rPr lang="en-US" sz="2000" dirty="0"/>
              <a:t>Transformers</a:t>
            </a:r>
          </a:p>
          <a:p>
            <a:pPr lvl="3">
              <a:lnSpc>
                <a:spcPct val="150000"/>
              </a:lnSpc>
              <a:spcAft>
                <a:spcPts val="0"/>
              </a:spcAft>
              <a:buFont typeface="Wingdings" panose="05000000000000000000" pitchFamily="2" charset="2"/>
              <a:buChar char="ü"/>
            </a:pPr>
            <a:r>
              <a:rPr lang="en-US" sz="2000" dirty="0"/>
              <a:t>Shunt capacitors</a:t>
            </a:r>
          </a:p>
          <a:p>
            <a:pPr lvl="3">
              <a:lnSpc>
                <a:spcPct val="150000"/>
              </a:lnSpc>
              <a:spcAft>
                <a:spcPts val="0"/>
              </a:spcAft>
              <a:buFont typeface="Wingdings" panose="05000000000000000000" pitchFamily="2" charset="2"/>
              <a:buChar char="ü"/>
            </a:pPr>
            <a:r>
              <a:rPr lang="en-US" sz="2000" dirty="0"/>
              <a:t>SVCs</a:t>
            </a:r>
          </a:p>
          <a:p>
            <a:pPr lvl="3">
              <a:lnSpc>
                <a:spcPct val="150000"/>
              </a:lnSpc>
              <a:spcAft>
                <a:spcPts val="0"/>
              </a:spcAft>
              <a:buFont typeface="Wingdings" panose="05000000000000000000" pitchFamily="2" charset="2"/>
              <a:buChar char="ü"/>
            </a:pPr>
            <a:r>
              <a:rPr lang="en-US" sz="2000" dirty="0"/>
              <a:t>Reactors</a:t>
            </a:r>
          </a:p>
          <a:p>
            <a:pPr lvl="3">
              <a:lnSpc>
                <a:spcPct val="150000"/>
              </a:lnSpc>
              <a:spcAft>
                <a:spcPts val="0"/>
              </a:spcAft>
              <a:buFont typeface="Wingdings" panose="05000000000000000000" pitchFamily="2" charset="2"/>
              <a:buChar char="ü"/>
            </a:pPr>
            <a:endParaRPr lang="en-US" sz="2000" dirty="0"/>
          </a:p>
        </p:txBody>
      </p:sp>
      <p:sp>
        <p:nvSpPr>
          <p:cNvPr id="5" name="Footer Placeholder 4"/>
          <p:cNvSpPr>
            <a:spLocks noGrp="1"/>
          </p:cNvSpPr>
          <p:nvPr>
            <p:ph type="ftr" sz="quarter" idx="11"/>
          </p:nvPr>
        </p:nvSpPr>
        <p:spPr/>
        <p:txBody>
          <a:bodyPr/>
          <a:lstStyle/>
          <a:p>
            <a:r>
              <a:rPr lang="en-US"/>
              <a:t>CenterPoint Energy :</a:t>
            </a:r>
          </a:p>
        </p:txBody>
      </p:sp>
      <p:sp>
        <p:nvSpPr>
          <p:cNvPr id="8" name="Slide Number Placeholder 7"/>
          <p:cNvSpPr>
            <a:spLocks noGrp="1"/>
          </p:cNvSpPr>
          <p:nvPr>
            <p:ph type="sldNum" sz="quarter" idx="12"/>
          </p:nvPr>
        </p:nvSpPr>
        <p:spPr/>
        <p:txBody>
          <a:bodyPr/>
          <a:lstStyle/>
          <a:p>
            <a:fld id="{49D8A6BA-D3F3-E64C-88BC-DF000CDB099D}" type="slidenum">
              <a:rPr lang="en-US" smtClean="0"/>
              <a:t>3</a:t>
            </a:fld>
            <a:endParaRPr lang="en-US"/>
          </a:p>
        </p:txBody>
      </p:sp>
    </p:spTree>
    <p:extLst>
      <p:ext uri="{BB962C8B-B14F-4D97-AF65-F5344CB8AC3E}">
        <p14:creationId xmlns:p14="http://schemas.microsoft.com/office/powerpoint/2010/main" val="1872292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Step 3 – GMD Contingency List</a:t>
            </a:r>
          </a:p>
        </p:txBody>
      </p:sp>
      <p:sp>
        <p:nvSpPr>
          <p:cNvPr id="7" name="Subtitle 6"/>
          <p:cNvSpPr>
            <a:spLocks noGrp="1"/>
          </p:cNvSpPr>
          <p:nvPr>
            <p:ph idx="1"/>
          </p:nvPr>
        </p:nvSpPr>
        <p:spPr>
          <a:xfrm>
            <a:off x="457200" y="1315845"/>
            <a:ext cx="8229600" cy="4795023"/>
          </a:xfrm>
        </p:spPr>
        <p:txBody>
          <a:bodyPr/>
          <a:lstStyle/>
          <a:p>
            <a:r>
              <a:rPr lang="en-US" sz="2400" dirty="0"/>
              <a:t>Transmission Planning evaluates the results of CNP’s equipment GMD impact assessments provided by System Protection and Standards and Materials to create a list of credible contingencies due to the Benchmark GMD Event. </a:t>
            </a:r>
          </a:p>
        </p:txBody>
      </p:sp>
      <p:sp>
        <p:nvSpPr>
          <p:cNvPr id="5" name="Footer Placeholder 4"/>
          <p:cNvSpPr>
            <a:spLocks noGrp="1"/>
          </p:cNvSpPr>
          <p:nvPr>
            <p:ph type="ftr" sz="quarter" idx="11"/>
          </p:nvPr>
        </p:nvSpPr>
        <p:spPr/>
        <p:txBody>
          <a:bodyPr/>
          <a:lstStyle/>
          <a:p>
            <a:r>
              <a:rPr lang="en-US" dirty="0"/>
              <a:t>CenterPoint Energy :</a:t>
            </a:r>
          </a:p>
        </p:txBody>
      </p:sp>
      <p:sp>
        <p:nvSpPr>
          <p:cNvPr id="8" name="Slide Number Placeholder 7"/>
          <p:cNvSpPr>
            <a:spLocks noGrp="1"/>
          </p:cNvSpPr>
          <p:nvPr>
            <p:ph type="sldNum" sz="quarter" idx="12"/>
          </p:nvPr>
        </p:nvSpPr>
        <p:spPr/>
        <p:txBody>
          <a:bodyPr/>
          <a:lstStyle/>
          <a:p>
            <a:fld id="{49D8A6BA-D3F3-E64C-88BC-DF000CDB099D}" type="slidenum">
              <a:rPr lang="en-US" smtClean="0"/>
              <a:t>4</a:t>
            </a:fld>
            <a:endParaRPr lang="en-US"/>
          </a:p>
        </p:txBody>
      </p:sp>
    </p:spTree>
    <p:extLst>
      <p:ext uri="{BB962C8B-B14F-4D97-AF65-F5344CB8AC3E}">
        <p14:creationId xmlns:p14="http://schemas.microsoft.com/office/powerpoint/2010/main" val="1948205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a:extLst>
              <a:ext uri="{FF2B5EF4-FFF2-40B4-BE49-F238E27FC236}">
                <a16:creationId xmlns:a16="http://schemas.microsoft.com/office/drawing/2014/main" id="{13DEE211-50E3-4CFC-8E04-82D1DCDDC762}"/>
              </a:ext>
            </a:extLst>
          </p:cNvPr>
          <p:cNvPicPr>
            <a:picLocks noChangeAspect="1" noChangeArrowheads="1"/>
          </p:cNvPicPr>
          <p:nvPr/>
        </p:nvPicPr>
        <p:blipFill>
          <a:blip r:embed="rId3" cstate="print"/>
          <a:srcRect/>
          <a:stretch>
            <a:fillRect/>
          </a:stretch>
        </p:blipFill>
        <p:spPr bwMode="auto">
          <a:xfrm>
            <a:off x="6201513" y="1403142"/>
            <a:ext cx="1799243" cy="3241273"/>
          </a:xfrm>
          <a:prstGeom prst="rect">
            <a:avLst/>
          </a:prstGeom>
          <a:noFill/>
          <a:ln w="9525">
            <a:noFill/>
            <a:miter lim="800000"/>
            <a:headEnd/>
            <a:tailEnd/>
          </a:ln>
        </p:spPr>
      </p:pic>
      <p:sp>
        <p:nvSpPr>
          <p:cNvPr id="13" name="TextBox 12">
            <a:extLst>
              <a:ext uri="{FF2B5EF4-FFF2-40B4-BE49-F238E27FC236}">
                <a16:creationId xmlns:a16="http://schemas.microsoft.com/office/drawing/2014/main" id="{6C88C0D7-0C06-49B9-B06F-FCA904A46E59}"/>
              </a:ext>
            </a:extLst>
          </p:cNvPr>
          <p:cNvSpPr txBox="1"/>
          <p:nvPr/>
        </p:nvSpPr>
        <p:spPr>
          <a:xfrm>
            <a:off x="242279" y="1739213"/>
            <a:ext cx="8128000" cy="2123658"/>
          </a:xfrm>
          <a:prstGeom prst="rect">
            <a:avLst/>
          </a:prstGeom>
          <a:noFill/>
        </p:spPr>
        <p:txBody>
          <a:bodyPr wrap="square" rtlCol="0">
            <a:spAutoFit/>
          </a:bodyPr>
          <a:lstStyle/>
          <a:p>
            <a:pPr algn="ctr" fontAlgn="auto">
              <a:spcBef>
                <a:spcPts val="0"/>
              </a:spcBef>
              <a:spcAft>
                <a:spcPts val="0"/>
              </a:spcAft>
              <a:defRPr/>
            </a:pPr>
            <a:r>
              <a:rPr lang="en-US" sz="4400" b="1" cap="all" dirty="0">
                <a:solidFill>
                  <a:srgbClr val="00AEEF"/>
                </a:solidFill>
                <a:latin typeface="Arial" charset="0"/>
                <a:ea typeface="Arial" charset="0"/>
                <a:cs typeface="Arial" charset="0"/>
              </a:rPr>
              <a:t>Questions</a:t>
            </a:r>
          </a:p>
          <a:p>
            <a:pPr algn="ctr" fontAlgn="auto">
              <a:spcBef>
                <a:spcPts val="0"/>
              </a:spcBef>
              <a:spcAft>
                <a:spcPts val="0"/>
              </a:spcAft>
              <a:defRPr/>
            </a:pPr>
            <a:r>
              <a:rPr lang="en-US" sz="4400" b="1" cap="all" dirty="0">
                <a:solidFill>
                  <a:srgbClr val="00AEEF"/>
                </a:solidFill>
                <a:latin typeface="Arial" charset="0"/>
                <a:ea typeface="Arial" charset="0"/>
                <a:cs typeface="Arial" charset="0"/>
              </a:rPr>
              <a:t>or</a:t>
            </a:r>
          </a:p>
          <a:p>
            <a:pPr algn="ctr" fontAlgn="auto">
              <a:spcBef>
                <a:spcPts val="0"/>
              </a:spcBef>
              <a:spcAft>
                <a:spcPts val="0"/>
              </a:spcAft>
              <a:defRPr/>
            </a:pPr>
            <a:r>
              <a:rPr lang="en-US" sz="4400" b="1" cap="all" dirty="0">
                <a:solidFill>
                  <a:srgbClr val="00AEEF"/>
                </a:solidFill>
                <a:latin typeface="Arial" charset="0"/>
                <a:ea typeface="Arial" charset="0"/>
                <a:cs typeface="Arial" charset="0"/>
              </a:rPr>
              <a:t>Comments</a:t>
            </a:r>
          </a:p>
        </p:txBody>
      </p:sp>
      <p:sp>
        <p:nvSpPr>
          <p:cNvPr id="6" name="Title 5"/>
          <p:cNvSpPr>
            <a:spLocks noGrp="1"/>
          </p:cNvSpPr>
          <p:nvPr>
            <p:ph type="title"/>
          </p:nvPr>
        </p:nvSpPr>
        <p:spPr/>
        <p:txBody>
          <a:bodyPr/>
          <a:lstStyle/>
          <a:p>
            <a:r>
              <a:rPr lang="en-US" dirty="0"/>
              <a:t>Feedback</a:t>
            </a:r>
          </a:p>
        </p:txBody>
      </p:sp>
      <p:sp>
        <p:nvSpPr>
          <p:cNvPr id="5" name="Footer Placeholder 4"/>
          <p:cNvSpPr>
            <a:spLocks noGrp="1"/>
          </p:cNvSpPr>
          <p:nvPr>
            <p:ph type="ftr" sz="quarter" idx="11"/>
          </p:nvPr>
        </p:nvSpPr>
        <p:spPr/>
        <p:txBody>
          <a:bodyPr/>
          <a:lstStyle/>
          <a:p>
            <a:r>
              <a:rPr lang="en-US"/>
              <a:t>CenterPoint Energy :</a:t>
            </a:r>
          </a:p>
        </p:txBody>
      </p:sp>
      <p:sp>
        <p:nvSpPr>
          <p:cNvPr id="8" name="Slide Number Placeholder 7"/>
          <p:cNvSpPr>
            <a:spLocks noGrp="1"/>
          </p:cNvSpPr>
          <p:nvPr>
            <p:ph type="sldNum" sz="quarter" idx="12"/>
          </p:nvPr>
        </p:nvSpPr>
        <p:spPr/>
        <p:txBody>
          <a:bodyPr/>
          <a:lstStyle/>
          <a:p>
            <a:fld id="{49D8A6BA-D3F3-E64C-88BC-DF000CDB099D}" type="slidenum">
              <a:rPr lang="en-US" smtClean="0"/>
              <a:t>5</a:t>
            </a:fld>
            <a:endParaRPr lang="en-US"/>
          </a:p>
        </p:txBody>
      </p:sp>
    </p:spTree>
    <p:extLst>
      <p:ext uri="{BB962C8B-B14F-4D97-AF65-F5344CB8AC3E}">
        <p14:creationId xmlns:p14="http://schemas.microsoft.com/office/powerpoint/2010/main" val="902077223"/>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AEEF"/>
      </a:dk2>
      <a:lt2>
        <a:srgbClr val="EDF0EF"/>
      </a:lt2>
      <a:accent1>
        <a:srgbClr val="00AEEF"/>
      </a:accent1>
      <a:accent2>
        <a:srgbClr val="4C5757"/>
      </a:accent2>
      <a:accent3>
        <a:srgbClr val="C1D400"/>
      </a:accent3>
      <a:accent4>
        <a:srgbClr val="A0A6A6"/>
      </a:accent4>
      <a:accent5>
        <a:srgbClr val="FFC528"/>
      </a:accent5>
      <a:accent6>
        <a:srgbClr val="00AEAC"/>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000" dirty="0" smtClean="0">
            <a:latin typeface="Arial" charset="0"/>
            <a:ea typeface="Arial" charset="0"/>
            <a:cs typeface="Arial"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1D9E6EABD1C44BBB0E84E26B7488DD" ma:contentTypeVersion="1" ma:contentTypeDescription="Create a new document." ma:contentTypeScope="" ma:versionID="64871199eedd37b45896980d35d70675">
  <xsd:schema xmlns:xsd="http://www.w3.org/2001/XMLSchema" xmlns:xs="http://www.w3.org/2001/XMLSchema" xmlns:p="http://schemas.microsoft.com/office/2006/metadata/properties" xmlns:ns1="http://schemas.microsoft.com/sharepoint/v3" targetNamespace="http://schemas.microsoft.com/office/2006/metadata/properties" ma:root="true" ma:fieldsID="6f0d331ebd68627ead16f146830ec63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7EBE90-46B5-45E8-A902-F8D92BA9C0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7D95D2-599C-4257-8CB3-39FA4BFBD661}">
  <ds:schemaRefs>
    <ds:schemaRef ds:uri="http://purl.org/dc/terms/"/>
    <ds:schemaRef ds:uri="http://www.w3.org/XML/1998/namespace"/>
    <ds:schemaRef ds:uri="http://schemas.microsoft.com/office/2006/metadata/properties"/>
    <ds:schemaRef ds:uri="http://schemas.microsoft.com/sharepoint/v3"/>
    <ds:schemaRef ds:uri="http://schemas.microsoft.com/office/2006/documentManagement/types"/>
    <ds:schemaRef ds:uri="http://purl.org/dc/elements/1.1/"/>
    <ds:schemaRef ds:uri="http://purl.org/dc/dcmityp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B909D4B7-4F0F-477F-8ED5-1E0CF66344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625</TotalTime>
  <Words>210</Words>
  <Application>Microsoft Office PowerPoint</Application>
  <PresentationFormat>On-screen Show (4:3)</PresentationFormat>
  <Paragraphs>37</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.AppleSystemUIFont</vt:lpstr>
      <vt:lpstr>Arial</vt:lpstr>
      <vt:lpstr>Calibri</vt:lpstr>
      <vt:lpstr>Wingdings</vt:lpstr>
      <vt:lpstr>Office Theme</vt:lpstr>
      <vt:lpstr>CNP’s Process TO develop the Event Descriptions for the GMD Vulnerability Assessment</vt:lpstr>
      <vt:lpstr>Step 1 – Protection System Assessment</vt:lpstr>
      <vt:lpstr>Step 2 – Standards and Materials Equipment Assessment</vt:lpstr>
      <vt:lpstr>Step 3 – GMD Contingency List</vt:lpstr>
      <vt:lpstr>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CNP_2018_ppt_standard_template</dc:title>
  <dc:creator>Irma Burns</dc:creator>
  <cp:lastModifiedBy>Li, Jun X</cp:lastModifiedBy>
  <cp:revision>81</cp:revision>
  <cp:lastPrinted>2018-03-22T21:10:02Z</cp:lastPrinted>
  <dcterms:created xsi:type="dcterms:W3CDTF">2018-03-21T20:10:13Z</dcterms:created>
  <dcterms:modified xsi:type="dcterms:W3CDTF">2019-05-15T20:32:42Z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0x010100C61D9E6EABD1C44BBB0E84E26B7488DD</vt:lpwstr>
  </property>
  <property fmtid="{D5CDD505-2E9C-101B-9397-08002B2CF9AE}" pid="3" name="Order">
    <vt:r8>24300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ies>
</file>