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78" r:id="rId7"/>
    <p:sldId id="267" r:id="rId8"/>
    <p:sldId id="275" r:id="rId9"/>
    <p:sldId id="276" r:id="rId10"/>
    <p:sldId id="269" r:id="rId11"/>
    <p:sldId id="272" r:id="rId12"/>
    <p:sldId id="268" r:id="rId13"/>
    <p:sldId id="273" r:id="rId14"/>
    <p:sldId id="271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7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027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GIC System Model Building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Eric Meier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Model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5/16/2019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Retirements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task force agree that generation retirements should be included in the case?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3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 Three began on 5/13</a:t>
            </a:r>
          </a:p>
          <a:p>
            <a:r>
              <a:rPr lang="en-US" dirty="0" smtClean="0"/>
              <a:t>End Date: 5/24</a:t>
            </a:r>
          </a:p>
          <a:p>
            <a:r>
              <a:rPr lang="en-US" dirty="0" smtClean="0"/>
              <a:t>The goal is to update the branch table and resolve outstanding issues that are preventing the calculation of GIC flows</a:t>
            </a:r>
          </a:p>
          <a:p>
            <a:r>
              <a:rPr lang="en-US" dirty="0" smtClean="0"/>
              <a:t>Look at the text file – it has the issues preventing the GIC flows from solving in PSSE</a:t>
            </a:r>
          </a:p>
          <a:p>
            <a:r>
              <a:rPr lang="en-US" dirty="0" smtClean="0"/>
              <a:t>More information on case issues will be posted to MIS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Elements to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adding elements:</a:t>
            </a:r>
          </a:p>
          <a:p>
            <a:r>
              <a:rPr lang="en-US" dirty="0" smtClean="0"/>
              <a:t>There must be a 1 in the Modification Column</a:t>
            </a:r>
          </a:p>
          <a:p>
            <a:r>
              <a:rPr lang="en-US" dirty="0" smtClean="0"/>
              <a:t>ID (ID1 for </a:t>
            </a:r>
            <a:r>
              <a:rPr lang="en-US" dirty="0" err="1" smtClean="0"/>
              <a:t>FixedShunts</a:t>
            </a:r>
            <a:r>
              <a:rPr lang="en-US" dirty="0" smtClean="0"/>
              <a:t>) must be blank</a:t>
            </a:r>
          </a:p>
          <a:p>
            <a:r>
              <a:rPr lang="en-US" dirty="0" smtClean="0"/>
              <a:t>Set SUM = TRUE if the element is in the SUM case</a:t>
            </a:r>
          </a:p>
          <a:p>
            <a:r>
              <a:rPr lang="en-US" dirty="0" smtClean="0"/>
              <a:t>Set MIN = TRUE if the element is in the MIN case</a:t>
            </a:r>
          </a:p>
          <a:p>
            <a:r>
              <a:rPr lang="en-US" dirty="0" smtClean="0"/>
              <a:t>Set both SUM and MIN to TRUE if the element is in both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48006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5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Elements in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modifying </a:t>
            </a:r>
            <a:r>
              <a:rPr lang="en-US" dirty="0"/>
              <a:t>elements:</a:t>
            </a:r>
          </a:p>
          <a:p>
            <a:r>
              <a:rPr lang="en-US" dirty="0"/>
              <a:t>There must be a 1 in the Modification Column</a:t>
            </a:r>
          </a:p>
          <a:p>
            <a:r>
              <a:rPr lang="en-US" dirty="0"/>
              <a:t>ID (ID1 for </a:t>
            </a:r>
            <a:r>
              <a:rPr lang="en-US" dirty="0" err="1"/>
              <a:t>FixedShunts</a:t>
            </a:r>
            <a:r>
              <a:rPr lang="en-US" dirty="0"/>
              <a:t>) must </a:t>
            </a:r>
            <a:r>
              <a:rPr lang="en-US" dirty="0" smtClean="0"/>
              <a:t>be the ID (ID1) provided in the template</a:t>
            </a:r>
          </a:p>
          <a:p>
            <a:pPr lvl="1"/>
            <a:r>
              <a:rPr lang="en-US" dirty="0" smtClean="0"/>
              <a:t>This cannot be modified or edited</a:t>
            </a:r>
          </a:p>
          <a:p>
            <a:r>
              <a:rPr lang="en-US" dirty="0" smtClean="0"/>
              <a:t>SUM and MIN should already be set otherwise:	</a:t>
            </a:r>
          </a:p>
          <a:p>
            <a:pPr lvl="1"/>
            <a:r>
              <a:rPr lang="en-US" dirty="0" smtClean="0"/>
              <a:t>Set SUM = TRUE if the element is in the SUM case</a:t>
            </a:r>
          </a:p>
          <a:p>
            <a:pPr lvl="1"/>
            <a:r>
              <a:rPr lang="en-US" dirty="0" smtClean="0"/>
              <a:t>Set MIN = TRUE if the element is in the MIN case</a:t>
            </a:r>
          </a:p>
          <a:p>
            <a:pPr lvl="1"/>
            <a:r>
              <a:rPr lang="en-US" dirty="0" smtClean="0"/>
              <a:t>Set both SUM and MIN to TRUE if the element is in both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626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Elements to the DC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Deleting </a:t>
            </a:r>
            <a:r>
              <a:rPr lang="en-US" dirty="0"/>
              <a:t>elements:</a:t>
            </a:r>
          </a:p>
          <a:p>
            <a:r>
              <a:rPr lang="en-US" dirty="0"/>
              <a:t>There must be a </a:t>
            </a:r>
            <a:r>
              <a:rPr lang="en-US" dirty="0" smtClean="0"/>
              <a:t>Delete </a:t>
            </a:r>
            <a:r>
              <a:rPr lang="en-US" dirty="0"/>
              <a:t>in the </a:t>
            </a:r>
            <a:r>
              <a:rPr lang="en-US" dirty="0" smtClean="0"/>
              <a:t>Delete </a:t>
            </a:r>
            <a:r>
              <a:rPr lang="en-US" dirty="0"/>
              <a:t>Column</a:t>
            </a:r>
          </a:p>
          <a:p>
            <a:r>
              <a:rPr lang="en-US" dirty="0"/>
              <a:t>ID (ID1 for </a:t>
            </a:r>
            <a:r>
              <a:rPr lang="en-US" dirty="0" err="1"/>
              <a:t>FixedShunts</a:t>
            </a:r>
            <a:r>
              <a:rPr lang="en-US" dirty="0"/>
              <a:t>) must be the ID (ID1) provided in the template</a:t>
            </a:r>
          </a:p>
          <a:p>
            <a:pPr lvl="1"/>
            <a:r>
              <a:rPr lang="en-US" dirty="0"/>
              <a:t>This cannot be modified or edited</a:t>
            </a:r>
          </a:p>
          <a:p>
            <a:r>
              <a:rPr lang="en-US" dirty="0" smtClean="0"/>
              <a:t>No other info needs to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" y="4724400"/>
            <a:ext cx="9144000" cy="36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Template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make changes to the Excel Sheet Names or delete any sheets</a:t>
            </a:r>
          </a:p>
          <a:p>
            <a:r>
              <a:rPr lang="en-US" dirty="0" smtClean="0"/>
              <a:t>If there are no changes to be made on a particular sheet, all the data (except the column titles in Row 1) can be deleted before submission</a:t>
            </a:r>
          </a:p>
          <a:p>
            <a:r>
              <a:rPr lang="en-US" dirty="0" smtClean="0"/>
              <a:t>You may modify the spreadsheet so it only contains changes from your company </a:t>
            </a:r>
          </a:p>
          <a:p>
            <a:pPr lvl="1"/>
            <a:r>
              <a:rPr lang="en-US" dirty="0" smtClean="0"/>
              <a:t>See the attached example template which only modifies the three substations on the sheet and nothing else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Face To Face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determined a TSP face to face meeting is necessary.</a:t>
            </a:r>
          </a:p>
          <a:p>
            <a:r>
              <a:rPr lang="en-US" dirty="0" smtClean="0"/>
              <a:t>This is to resolve issues that both prevent the GIC Model from solving and to address data issues leading to poor GIC flow solutions</a:t>
            </a:r>
          </a:p>
          <a:p>
            <a:r>
              <a:rPr lang="en-US" dirty="0" smtClean="0"/>
              <a:t>This meeting has been scheduled for June 12</a:t>
            </a:r>
            <a:r>
              <a:rPr lang="en-US" baseline="30000" dirty="0" smtClean="0"/>
              <a:t>th</a:t>
            </a:r>
            <a:r>
              <a:rPr lang="en-US" dirty="0" smtClean="0"/>
              <a:t>, the day after the June PGDTF meeting</a:t>
            </a:r>
          </a:p>
          <a:p>
            <a:pPr lvl="1"/>
            <a:r>
              <a:rPr lang="en-US" dirty="0" smtClean="0"/>
              <a:t>ERCOT MET Room 168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Lengths &gt; 160 km by Owner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16"/>
          <a:stretch/>
        </p:blipFill>
        <p:spPr>
          <a:xfrm>
            <a:off x="76200" y="1536436"/>
            <a:ext cx="9105900" cy="42502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38100" y="5215218"/>
            <a:ext cx="495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38100" y="5353718"/>
            <a:ext cx="64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18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If you have any questions, please reach out to: </a:t>
            </a:r>
            <a:r>
              <a:rPr lang="en-US" dirty="0" smtClean="0"/>
              <a:t>Eric.Meier@ercot.com</a:t>
            </a:r>
          </a:p>
          <a:p>
            <a:r>
              <a:rPr lang="en-US" dirty="0"/>
              <a:t>512-248-6770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Model Building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24" y="2148047"/>
            <a:ext cx="7580952" cy="2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GIC MIS Postings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 smtClean="0"/>
              <a:t>MIS -&gt; Groups and Rules -&gt; Transmission Service Provider Information</a:t>
            </a:r>
          </a:p>
          <a:p>
            <a:pPr lvl="1"/>
            <a:r>
              <a:rPr lang="en-US" sz="1800" dirty="0" smtClean="0"/>
              <a:t>GIC </a:t>
            </a:r>
            <a:r>
              <a:rPr lang="en-US" sz="1800" dirty="0"/>
              <a:t>Case Build Pass File – Will contain all the information needed for each pass</a:t>
            </a:r>
          </a:p>
          <a:p>
            <a:pPr lvl="1"/>
            <a:r>
              <a:rPr lang="en-US" sz="1800" dirty="0"/>
              <a:t>GIC Documentation – Modeling Expectations, Contact List</a:t>
            </a:r>
          </a:p>
          <a:p>
            <a:pPr lvl="1"/>
            <a:r>
              <a:rPr lang="en-US" sz="1800" dirty="0"/>
              <a:t>GIC System Model – Completed GIC Models</a:t>
            </a:r>
          </a:p>
          <a:p>
            <a:pPr lvl="1"/>
            <a:r>
              <a:rPr lang="en-US" sz="1800" dirty="0"/>
              <a:t>GMD Planning Studies – </a:t>
            </a:r>
            <a:r>
              <a:rPr lang="en-US" sz="1800" dirty="0" smtClean="0"/>
              <a:t>GIC </a:t>
            </a:r>
            <a:r>
              <a:rPr lang="en-US" sz="1800" dirty="0"/>
              <a:t>Study material (for ERCOT Planning</a:t>
            </a:r>
            <a:r>
              <a:rPr lang="en-US" sz="1800" dirty="0" smtClean="0"/>
              <a:t>)</a:t>
            </a:r>
          </a:p>
          <a:p>
            <a:r>
              <a:rPr lang="en-US" sz="2000" dirty="0" smtClean="0"/>
              <a:t>Viewing the material requires the ICE_M_VIEW_TO role for your digital certificate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4038600"/>
            <a:ext cx="3733800" cy="21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Naming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Company_GIC_TSP_Template</a:t>
            </a:r>
            <a:endParaRPr lang="en-US" dirty="0" smtClean="0"/>
          </a:p>
          <a:p>
            <a:r>
              <a:rPr lang="en-US" dirty="0" smtClean="0"/>
              <a:t>Replace Company with your Company</a:t>
            </a:r>
          </a:p>
          <a:p>
            <a:r>
              <a:rPr lang="en-US" dirty="0" smtClean="0"/>
              <a:t>Add the pass and revision information at the end of the file name</a:t>
            </a:r>
          </a:p>
          <a:p>
            <a:endParaRPr lang="en-US" dirty="0"/>
          </a:p>
          <a:p>
            <a:r>
              <a:rPr lang="en-US" dirty="0" smtClean="0"/>
              <a:t>Final Name:	</a:t>
            </a:r>
          </a:p>
          <a:p>
            <a:pPr lvl="1"/>
            <a:r>
              <a:rPr lang="en-US" dirty="0" smtClean="0"/>
              <a:t>ERCOT_GIC_Template_Pass_3</a:t>
            </a:r>
          </a:p>
          <a:p>
            <a:pPr lvl="1"/>
            <a:r>
              <a:rPr lang="en-US" dirty="0" smtClean="0"/>
              <a:t>ERCOT_GIC_Template_Pass_3_Rev2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all submissions to </a:t>
            </a:r>
            <a:r>
              <a:rPr lang="en-US" dirty="0" smtClean="0"/>
              <a:t>GMDData@ercot.com</a:t>
            </a:r>
          </a:p>
          <a:p>
            <a:pPr lvl="1"/>
            <a:r>
              <a:rPr lang="en-US" dirty="0" smtClean="0"/>
              <a:t>I’ve received some submissions to my email. Please send them to GMDData@ercot.com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questions, please call or email Eric Meier:</a:t>
            </a:r>
          </a:p>
          <a:p>
            <a:pPr lvl="1"/>
            <a:r>
              <a:rPr lang="en-US" dirty="0"/>
              <a:t>Eric.Meier@ercot.com</a:t>
            </a:r>
          </a:p>
          <a:p>
            <a:pPr lvl="1"/>
            <a:r>
              <a:rPr lang="en-US" dirty="0" smtClean="0"/>
              <a:t>512-248-6770</a:t>
            </a:r>
          </a:p>
          <a:p>
            <a:r>
              <a:rPr lang="en-US" dirty="0" smtClean="0"/>
              <a:t>Alternatively – email GMDData@ercot.com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Two 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762834"/>
              </p:ext>
            </p:extLst>
          </p:nvPr>
        </p:nvGraphicFramePr>
        <p:xfrm>
          <a:off x="1371600" y="914400"/>
          <a:ext cx="5962650" cy="500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5962665" imgH="5000625" progId="Excel.Sheet.12">
                  <p:embed/>
                </p:oleObj>
              </mc:Choice>
              <mc:Fallback>
                <p:oleObj name="Worksheet" r:id="rId3" imgW="5962665" imgH="5000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914400"/>
                        <a:ext cx="5962650" cy="500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Two Submissions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submissions were on time</a:t>
            </a:r>
          </a:p>
          <a:p>
            <a:pPr lvl="1"/>
            <a:r>
              <a:rPr lang="en-US" dirty="0" smtClean="0"/>
              <a:t>However fixes for data issues were not all included</a:t>
            </a:r>
          </a:p>
          <a:p>
            <a:r>
              <a:rPr lang="en-US" dirty="0" smtClean="0"/>
              <a:t>Folks said they had no changes when they had data issues</a:t>
            </a:r>
          </a:p>
          <a:p>
            <a:pPr lvl="1"/>
            <a:r>
              <a:rPr lang="en-US" dirty="0" smtClean="0"/>
              <a:t>Be sure to review the data issues and address any that are related to your equipment</a:t>
            </a:r>
          </a:p>
          <a:p>
            <a:pPr lvl="1"/>
            <a:r>
              <a:rPr lang="en-US" dirty="0" smtClean="0"/>
              <a:t>For transformers that have a TSP and RE bus, let me know</a:t>
            </a:r>
          </a:p>
          <a:p>
            <a:r>
              <a:rPr lang="en-US" dirty="0" smtClean="0"/>
              <a:t>Four </a:t>
            </a:r>
            <a:r>
              <a:rPr lang="en-US" dirty="0" err="1" smtClean="0"/>
              <a:t>idevs</a:t>
            </a:r>
            <a:r>
              <a:rPr lang="en-US" dirty="0" smtClean="0"/>
              <a:t> were submitted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Pass Two after correcting for data issues, ERCOT tried to run GIC flows.</a:t>
            </a:r>
          </a:p>
          <a:p>
            <a:r>
              <a:rPr lang="en-US" dirty="0" smtClean="0"/>
              <a:t>This was not successful due to:</a:t>
            </a:r>
          </a:p>
          <a:p>
            <a:pPr lvl="1"/>
            <a:r>
              <a:rPr lang="en-US" dirty="0" smtClean="0"/>
              <a:t>Non PSSE Acceptable Vector Groups (Fixed)</a:t>
            </a:r>
          </a:p>
          <a:p>
            <a:pPr lvl="1"/>
            <a:r>
              <a:rPr lang="en-US" dirty="0" smtClean="0"/>
              <a:t>Transformers whose ends are in different stations</a:t>
            </a:r>
          </a:p>
          <a:p>
            <a:pPr lvl="1"/>
            <a:r>
              <a:rPr lang="en-US" dirty="0" smtClean="0"/>
              <a:t>Buses missing from the GIC DC Model that are in the GIC AC Model</a:t>
            </a:r>
          </a:p>
          <a:p>
            <a:r>
              <a:rPr lang="en-US" dirty="0" smtClean="0"/>
              <a:t>Other non-error causing issues:</a:t>
            </a:r>
          </a:p>
          <a:p>
            <a:pPr lvl="1"/>
            <a:r>
              <a:rPr lang="en-US" dirty="0" smtClean="0"/>
              <a:t>Shunts in the DC Model but not in the AC Model</a:t>
            </a:r>
          </a:p>
          <a:p>
            <a:pPr lvl="1"/>
            <a:r>
              <a:rPr lang="en-US" dirty="0" smtClean="0"/>
              <a:t>Branches in the DC Model but not in the AC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Error- Two winding transformer substations are different, should be </a:t>
            </a:r>
            <a:r>
              <a:rPr lang="en-US" dirty="0" smtClean="0"/>
              <a:t>same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bus </a:t>
            </a:r>
            <a:r>
              <a:rPr lang="en-US" dirty="0" smtClean="0"/>
              <a:t>1 </a:t>
            </a:r>
            <a:r>
              <a:rPr lang="en-US" dirty="0"/>
              <a:t>substation </a:t>
            </a:r>
            <a:r>
              <a:rPr lang="en-US" dirty="0" smtClean="0"/>
              <a:t>“A” </a:t>
            </a:r>
            <a:r>
              <a:rPr lang="en-US" dirty="0"/>
              <a:t>To bus </a:t>
            </a:r>
            <a:r>
              <a:rPr lang="en-US" dirty="0" smtClean="0"/>
              <a:t>2 </a:t>
            </a:r>
            <a:r>
              <a:rPr lang="en-US" dirty="0"/>
              <a:t>substation </a:t>
            </a:r>
            <a:r>
              <a:rPr lang="en-US" dirty="0" smtClean="0"/>
              <a:t>“B” </a:t>
            </a:r>
            <a:r>
              <a:rPr lang="en-US" dirty="0"/>
              <a:t>Circuit "</a:t>
            </a:r>
            <a:r>
              <a:rPr lang="en-US" dirty="0" smtClean="0"/>
              <a:t>1“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Error- No substation specified for bus </a:t>
            </a:r>
            <a:r>
              <a:rPr lang="en-US" dirty="0" smtClean="0"/>
              <a:t>9999999, </a:t>
            </a:r>
            <a:r>
              <a:rPr lang="en-US" dirty="0"/>
              <a:t>provide that using GIC data </a:t>
            </a:r>
            <a:r>
              <a:rPr lang="en-US" dirty="0" smtClean="0"/>
              <a:t>file</a:t>
            </a:r>
          </a:p>
          <a:p>
            <a:endParaRPr lang="en-US" dirty="0" smtClean="0"/>
          </a:p>
          <a:p>
            <a:r>
              <a:rPr lang="en-US" dirty="0" smtClean="0"/>
              <a:t>There is a mix of TSP and RE issues</a:t>
            </a:r>
          </a:p>
          <a:p>
            <a:r>
              <a:rPr lang="en-US" dirty="0" smtClean="0"/>
              <a:t>Many of the transformers are connected to both RE and TSP buses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</TotalTime>
  <Words>777</Words>
  <Application>Microsoft Office PowerPoint</Application>
  <PresentationFormat>On-screen Show (4:3)</PresentationFormat>
  <Paragraphs>121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Worksheet</vt:lpstr>
      <vt:lpstr>PowerPoint Presentation</vt:lpstr>
      <vt:lpstr>GIC Model Building Schedule</vt:lpstr>
      <vt:lpstr>GIC MIS Postings</vt:lpstr>
      <vt:lpstr>Submission Naming Convention</vt:lpstr>
      <vt:lpstr>Submissions</vt:lpstr>
      <vt:lpstr>Pass Two Submissions</vt:lpstr>
      <vt:lpstr>Pass Two Submissions Cont.</vt:lpstr>
      <vt:lpstr>GIC Flows</vt:lpstr>
      <vt:lpstr>Data Issues</vt:lpstr>
      <vt:lpstr>Unit Retirements</vt:lpstr>
      <vt:lpstr>Pass Three</vt:lpstr>
      <vt:lpstr>Adding Elements to the DC Model</vt:lpstr>
      <vt:lpstr>Modifying Elements in the DC Model</vt:lpstr>
      <vt:lpstr>Deleting Elements to the DC Model</vt:lpstr>
      <vt:lpstr>Other Template Info</vt:lpstr>
      <vt:lpstr>TSP Face To Face Meeting</vt:lpstr>
      <vt:lpstr>Line Lengths &gt; 160 km by Owner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s237448</cp:lastModifiedBy>
  <cp:revision>52</cp:revision>
  <cp:lastPrinted>2016-01-21T20:53:15Z</cp:lastPrinted>
  <dcterms:created xsi:type="dcterms:W3CDTF">2016-01-21T15:20:31Z</dcterms:created>
  <dcterms:modified xsi:type="dcterms:W3CDTF">2019-05-16T01:51:26Z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