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9"/>
  </p:notesMasterIdLst>
  <p:handoutMasterIdLst>
    <p:handoutMasterId r:id="rId20"/>
  </p:handoutMasterIdLst>
  <p:sldIdLst>
    <p:sldId id="260" r:id="rId6"/>
    <p:sldId id="257" r:id="rId7"/>
    <p:sldId id="270" r:id="rId8"/>
    <p:sldId id="261" r:id="rId9"/>
    <p:sldId id="272" r:id="rId10"/>
    <p:sldId id="266" r:id="rId11"/>
    <p:sldId id="275" r:id="rId12"/>
    <p:sldId id="274" r:id="rId13"/>
    <p:sldId id="279" r:id="rId14"/>
    <p:sldId id="278" r:id="rId15"/>
    <p:sldId id="269" r:id="rId16"/>
    <p:sldId id="280" r:id="rId17"/>
    <p:sldId id="273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1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1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15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65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853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493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11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087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21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057400"/>
            <a:ext cx="564603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kern="0" dirty="0">
                <a:latin typeface="Arial Black"/>
              </a:rPr>
              <a:t>ERCOT </a:t>
            </a:r>
            <a:r>
              <a:rPr lang="en-US" sz="2800" kern="0" dirty="0" smtClean="0">
                <a:latin typeface="Arial Black"/>
              </a:rPr>
              <a:t>API Security Changes</a:t>
            </a:r>
            <a:endParaRPr lang="en-US" sz="2000" kern="0" dirty="0"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Leo Angele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ERCOT IT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smtClean="0"/>
              <a:t>May 14, </a:t>
            </a:r>
            <a:r>
              <a:rPr lang="en-US" b="1" dirty="0" smtClean="0"/>
              <a:t>2019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May 29, 2019 Risks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7244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dirty="0"/>
              <a:t>What are the risks of not preparing prior to the </a:t>
            </a:r>
            <a:r>
              <a:rPr lang="en-US" sz="1800" dirty="0" smtClean="0"/>
              <a:t>described changes?</a:t>
            </a:r>
            <a:endParaRPr lang="en-US" sz="1800" dirty="0"/>
          </a:p>
          <a:p>
            <a:pPr marL="0" lvl="1" indent="0">
              <a:buNone/>
            </a:pPr>
            <a:endParaRPr lang="en-US" sz="1600" dirty="0"/>
          </a:p>
          <a:p>
            <a:pPr lvl="1"/>
            <a:r>
              <a:rPr lang="en-US" sz="1400" dirty="0" smtClean="0"/>
              <a:t>Failure </a:t>
            </a:r>
            <a:r>
              <a:rPr lang="en-US" sz="1400" dirty="0"/>
              <a:t>to ensure that API communication is being sent with a handshake level valid ERCOT issued Client Digital Certificate</a:t>
            </a:r>
            <a:r>
              <a:rPr lang="en-US" sz="1400" dirty="0" smtClean="0"/>
              <a:t> </a:t>
            </a:r>
            <a:r>
              <a:rPr lang="en-US" sz="1400" dirty="0"/>
              <a:t>before </a:t>
            </a:r>
            <a:r>
              <a:rPr lang="en-US" sz="1400" dirty="0" smtClean="0"/>
              <a:t>May 29, 2019 will </a:t>
            </a:r>
            <a:r>
              <a:rPr lang="en-US" sz="1400" dirty="0"/>
              <a:t>affect the availability of:</a:t>
            </a:r>
          </a:p>
          <a:p>
            <a:pPr lvl="2"/>
            <a:r>
              <a:rPr lang="en-US" sz="1400" dirty="0"/>
              <a:t>Programmatic communication</a:t>
            </a:r>
          </a:p>
          <a:p>
            <a:pPr lvl="3"/>
            <a:r>
              <a:rPr lang="en-US" sz="1400" dirty="0"/>
              <a:t>External Web Services (EWS)</a:t>
            </a:r>
          </a:p>
          <a:p>
            <a:pPr lvl="3"/>
            <a:r>
              <a:rPr lang="en-US" sz="1400" dirty="0"/>
              <a:t>Application Programmatic Interface (API) submissions </a:t>
            </a:r>
          </a:p>
          <a:p>
            <a:pPr lvl="3"/>
            <a:r>
              <a:rPr lang="en-US" sz="1400" dirty="0"/>
              <a:t>Get List/Report functionality</a:t>
            </a:r>
          </a:p>
          <a:p>
            <a:pPr lvl="2"/>
            <a:r>
              <a:rPr lang="en-US" sz="1400" dirty="0"/>
              <a:t>Access to the </a:t>
            </a:r>
            <a:r>
              <a:rPr lang="en-US" sz="1400" dirty="0" err="1"/>
              <a:t>MarkeTrak</a:t>
            </a:r>
            <a:r>
              <a:rPr lang="en-US" sz="1400" dirty="0"/>
              <a:t> API</a:t>
            </a:r>
          </a:p>
          <a:p>
            <a:pPr lvl="2"/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1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0462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Do I have to revoke/reissue all of my user’s Digital Certificates</a:t>
            </a:r>
            <a:r>
              <a:rPr lang="en-US" sz="1600" dirty="0" smtClean="0"/>
              <a:t>?</a:t>
            </a:r>
            <a:endParaRPr lang="en-US" sz="1600" dirty="0"/>
          </a:p>
          <a:p>
            <a:pPr lvl="1"/>
            <a:r>
              <a:rPr lang="en-US" sz="1200" dirty="0"/>
              <a:t>No, </a:t>
            </a:r>
            <a:r>
              <a:rPr lang="en-US" sz="1200" dirty="0" smtClean="0"/>
              <a:t>ERCOT is just enforcing that a valid Client Digital Certificate is being presented during the handshake.</a:t>
            </a:r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Does </a:t>
            </a:r>
            <a:r>
              <a:rPr lang="en-US" sz="1600" dirty="0"/>
              <a:t>this affect everyone? </a:t>
            </a:r>
            <a:r>
              <a:rPr lang="en-US" sz="1400" dirty="0"/>
              <a:t> </a:t>
            </a:r>
          </a:p>
          <a:p>
            <a:pPr lvl="1"/>
            <a:r>
              <a:rPr lang="en-US" sz="1200" dirty="0"/>
              <a:t>No, only applications currently connecting to ERCOT’s EWS API system and applications receiving ERCOT issued API Notifications</a:t>
            </a:r>
            <a:r>
              <a:rPr lang="en-US" sz="1200" dirty="0" smtClean="0"/>
              <a:t>.  Access to ERCOT’s secure UI’s will not be affected by these changes.</a:t>
            </a:r>
            <a:endParaRPr lang="en-US" sz="1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As an </a:t>
            </a:r>
            <a:r>
              <a:rPr lang="en-US" sz="1600" dirty="0" smtClean="0"/>
              <a:t>IMRE </a:t>
            </a:r>
            <a:r>
              <a:rPr lang="en-US" sz="1600" dirty="0"/>
              <a:t>type MP, do we need to take any action on this?  </a:t>
            </a:r>
          </a:p>
          <a:p>
            <a:pPr lvl="1"/>
            <a:r>
              <a:rPr lang="en-US" sz="1200" dirty="0"/>
              <a:t>IMRE’s typically don’t use an API to query/download data and they do not make submissions.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/>
              <a:t>What needs to be changed on our side? </a:t>
            </a:r>
            <a:endParaRPr lang="en-US" sz="1600" dirty="0" smtClean="0"/>
          </a:p>
          <a:p>
            <a:pPr lvl="1"/>
            <a:r>
              <a:rPr lang="en-US" sz="1200" dirty="0" smtClean="0"/>
              <a:t>You must ensure </a:t>
            </a:r>
            <a:r>
              <a:rPr lang="en-US" sz="1200" dirty="0"/>
              <a:t>that </a:t>
            </a:r>
            <a:r>
              <a:rPr lang="en-US" sz="1200" dirty="0" smtClean="0"/>
              <a:t>the API </a:t>
            </a:r>
            <a:r>
              <a:rPr lang="en-US" sz="1200" dirty="0"/>
              <a:t>communication </a:t>
            </a:r>
            <a:r>
              <a:rPr lang="en-US" sz="1200" dirty="0" smtClean="0"/>
              <a:t>to ERCOT is </a:t>
            </a:r>
            <a:r>
              <a:rPr lang="en-US" sz="1200" dirty="0"/>
              <a:t>being sent with a handshake level valid ERCOT issued Client Digital Certificate.</a:t>
            </a:r>
            <a:endParaRPr lang="en-US" sz="1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I </a:t>
            </a:r>
            <a:r>
              <a:rPr lang="en-US" sz="1600" dirty="0"/>
              <a:t>tried connecting </a:t>
            </a:r>
            <a:r>
              <a:rPr lang="en-US" sz="1600" dirty="0" smtClean="0"/>
              <a:t>to MOTE/RMTE but </a:t>
            </a:r>
            <a:r>
              <a:rPr lang="en-US" sz="1600" dirty="0"/>
              <a:t>I could not connect. Do I need any certificate to connect to </a:t>
            </a:r>
            <a:r>
              <a:rPr lang="en-US" sz="1600" dirty="0" smtClean="0"/>
              <a:t>this environment</a:t>
            </a:r>
            <a:r>
              <a:rPr lang="en-US" sz="1600" dirty="0"/>
              <a:t>? If so how do I get it?  </a:t>
            </a:r>
          </a:p>
          <a:p>
            <a:pPr lvl="1"/>
            <a:r>
              <a:rPr lang="en-US" sz="1200" dirty="0"/>
              <a:t>Yes, you need </a:t>
            </a:r>
            <a:r>
              <a:rPr lang="en-US" sz="1200" dirty="0" smtClean="0"/>
              <a:t>a MOTE/RMTE </a:t>
            </a:r>
            <a:r>
              <a:rPr lang="en-US" sz="1200" dirty="0"/>
              <a:t>certificate to test in the </a:t>
            </a:r>
            <a:r>
              <a:rPr lang="en-US" sz="1200" dirty="0" smtClean="0"/>
              <a:t>MOTE/RMTE </a:t>
            </a:r>
            <a:r>
              <a:rPr lang="en-US" sz="1200" dirty="0"/>
              <a:t>environment </a:t>
            </a:r>
            <a:r>
              <a:rPr lang="en-US" sz="1200" dirty="0" smtClean="0"/>
              <a:t>(testmisapi.ercot.com or testmisapi.wan.ercot.com if you are a WAN user).</a:t>
            </a:r>
            <a:r>
              <a:rPr lang="en-US" sz="1200" dirty="0"/>
              <a:t>  Your USA can issue an appropriate user or API certificate for you.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 smtClean="0"/>
              <a:t>ERCOT has been making a lot of changes to the API.  </a:t>
            </a:r>
            <a:r>
              <a:rPr lang="en-US" sz="1600" smtClean="0"/>
              <a:t>Are </a:t>
            </a:r>
            <a:r>
              <a:rPr lang="en-US" sz="1600" dirty="0" smtClean="0"/>
              <a:t>there any other changes coming?</a:t>
            </a:r>
            <a:r>
              <a:rPr lang="en-US" sz="1600" dirty="0"/>
              <a:t>   </a:t>
            </a:r>
          </a:p>
          <a:p>
            <a:pPr lvl="1"/>
            <a:r>
              <a:rPr lang="en-US" sz="1200" dirty="0"/>
              <a:t>Yes, </a:t>
            </a:r>
            <a:r>
              <a:rPr lang="en-US" sz="1200" dirty="0" smtClean="0"/>
              <a:t>ERCOT is currently evaluating the inclusion of TLS 1.2 and the deprecation of the SSLv3, TLS1.1 and TLS1.0 protocols.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9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Additional Security Changes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ERCOT’s production EWS API currently only supports 3 security protocols for secure communication.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TLS1.1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TLS1.0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SSLv3</a:t>
            </a:r>
            <a:endParaRPr lang="en-US" sz="14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Deprecation of SSLv</a:t>
            </a:r>
            <a:r>
              <a:rPr lang="en-US" sz="1800" dirty="0" smtClean="0"/>
              <a:t>3 security protocol coming in June 2019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Inclusion of TLS1.2 security protocol also coming in June 2019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ERCOT’s MOTE/RMTE EWS &amp; </a:t>
            </a:r>
            <a:r>
              <a:rPr lang="en-US" sz="1800" dirty="0" err="1" smtClean="0"/>
              <a:t>MarkeTrak</a:t>
            </a:r>
            <a:r>
              <a:rPr lang="en-US" sz="1800" dirty="0" smtClean="0"/>
              <a:t> API’s are currently configured for testing with TLS1.2 and without SSLv3.</a:t>
            </a:r>
            <a:endParaRPr lang="en-US" sz="1800" dirty="0" smtClean="0"/>
          </a:p>
          <a:p>
            <a:pPr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Discussion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7" descr="C:\Users\00015621\AppData\Local\Microsoft\Windows\Temporary Internet Files\Content.IE5\M2YDF2H6\passe-compose-ou-imparfait-grammaire-bdf-19[1]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200" y="1873250"/>
            <a:ext cx="543560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52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Infrastructure upgrades in ERCOT Production environment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Security updates for API communication</a:t>
            </a:r>
          </a:p>
          <a:p>
            <a:pPr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Introduction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This presentation will </a:t>
            </a:r>
            <a:r>
              <a:rPr lang="en-US" sz="1800" dirty="0"/>
              <a:t>answer the following questions: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Who is affected by </a:t>
            </a:r>
            <a:r>
              <a:rPr lang="en-US" sz="1400" dirty="0" smtClean="0"/>
              <a:t>these changes?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What </a:t>
            </a:r>
            <a:r>
              <a:rPr lang="en-US" sz="1400" dirty="0"/>
              <a:t>is changing in relation to API Security</a:t>
            </a:r>
            <a:r>
              <a:rPr lang="en-US" sz="1400" dirty="0" smtClean="0"/>
              <a:t>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How is the handshake level Client Digital Certificate used in API communication?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What </a:t>
            </a:r>
            <a:r>
              <a:rPr lang="en-US" sz="1400" dirty="0"/>
              <a:t>is the timeline for the API Security change?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What </a:t>
            </a:r>
            <a:r>
              <a:rPr lang="en-US" sz="1400" dirty="0"/>
              <a:t>steps do Market Participants need to take for API access?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What are the risks of not preparing prior to the API Security change</a:t>
            </a:r>
            <a:r>
              <a:rPr lang="en-US" sz="1400" dirty="0" smtClean="0"/>
              <a:t>?</a:t>
            </a:r>
            <a:endParaRPr lang="en-US" sz="1400" dirty="0"/>
          </a:p>
          <a:p>
            <a:pPr lvl="1">
              <a:lnSpc>
                <a:spcPct val="150000"/>
              </a:lnSpc>
            </a:pPr>
            <a:endParaRPr lang="en-US" sz="1400" dirty="0" smtClean="0"/>
          </a:p>
          <a:p>
            <a:pPr lvl="1"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8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Target Audience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/>
              <a:t>Who is affected by </a:t>
            </a:r>
            <a:r>
              <a:rPr lang="en-US" sz="1800" dirty="0" smtClean="0"/>
              <a:t>these changes?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All </a:t>
            </a:r>
            <a:r>
              <a:rPr lang="en-US" sz="1400" dirty="0"/>
              <a:t>Application Programmatic Interfaces (API’s) connecting to </a:t>
            </a:r>
            <a:r>
              <a:rPr lang="en-US" sz="1400" dirty="0" smtClean="0"/>
              <a:t>ERCOT environments for ERCOT’s External </a:t>
            </a:r>
            <a:r>
              <a:rPr lang="en-US" sz="1400" dirty="0"/>
              <a:t>Web Services (EWS</a:t>
            </a:r>
            <a:r>
              <a:rPr lang="en-US" sz="1400" dirty="0" smtClean="0"/>
              <a:t>), including submissions and </a:t>
            </a:r>
            <a:r>
              <a:rPr lang="en-US" sz="1400" dirty="0"/>
              <a:t>Get </a:t>
            </a:r>
            <a:r>
              <a:rPr lang="en-US" sz="1400" dirty="0" smtClean="0"/>
              <a:t>List/Report </a:t>
            </a:r>
            <a:r>
              <a:rPr lang="en-US" sz="1400" dirty="0"/>
              <a:t>functionality,</a:t>
            </a:r>
            <a:r>
              <a:rPr lang="en-US" sz="1400" dirty="0" smtClean="0"/>
              <a:t> </a:t>
            </a:r>
            <a:r>
              <a:rPr lang="en-US" sz="1400" dirty="0"/>
              <a:t>and access to the </a:t>
            </a:r>
            <a:r>
              <a:rPr lang="en-US" sz="1400" dirty="0" err="1"/>
              <a:t>MarkeTrak</a:t>
            </a:r>
            <a:r>
              <a:rPr lang="en-US" sz="1400" dirty="0"/>
              <a:t> </a:t>
            </a:r>
            <a:r>
              <a:rPr lang="en-US" sz="1400" dirty="0" smtClean="0"/>
              <a:t>API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What API Security Changes?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What is changing in relation to API security?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 has identified a configuration issue that is causing the system to not validate that API communication is being submitted with a valid ERCOT issued Client Digital Certificate at the handshake level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 will implement a configuration change to ensure that API communication is being sent with a handshake </a:t>
            </a:r>
            <a:r>
              <a:rPr lang="en-US" sz="1400" dirty="0"/>
              <a:t>level </a:t>
            </a:r>
            <a:r>
              <a:rPr lang="en-US" sz="1400" dirty="0" smtClean="0"/>
              <a:t>valid </a:t>
            </a:r>
            <a:r>
              <a:rPr lang="en-US" sz="1400" dirty="0"/>
              <a:t>ERCOT issued Client Digital Certificate as </a:t>
            </a:r>
            <a:r>
              <a:rPr lang="en-US" sz="1400" dirty="0" smtClean="0"/>
              <a:t>well as having each message signed </a:t>
            </a:r>
            <a:r>
              <a:rPr lang="en-US" sz="1400" dirty="0"/>
              <a:t>with a valid ERCOT issued Client Digital </a:t>
            </a:r>
            <a:r>
              <a:rPr lang="en-US" sz="1400" dirty="0" smtClean="0"/>
              <a:t>Certificate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Market Participants that are not currently submitting </a:t>
            </a:r>
            <a:r>
              <a:rPr lang="en-US" sz="1400" dirty="0"/>
              <a:t>API communication with a valid ERCOT issued Client Digital Certificate </a:t>
            </a:r>
            <a:r>
              <a:rPr lang="en-US" sz="1400" dirty="0" smtClean="0"/>
              <a:t>will see a disruption in service if not corrected</a:t>
            </a:r>
            <a:endParaRPr lang="en-US" sz="1400" dirty="0"/>
          </a:p>
          <a:p>
            <a:pPr marL="457200" lvl="1" indent="0">
              <a:lnSpc>
                <a:spcPct val="150000"/>
              </a:lnSpc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7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API communication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lvl="1" indent="0">
              <a:buNone/>
            </a:pPr>
            <a:r>
              <a:rPr lang="en-US" sz="1800" dirty="0"/>
              <a:t>The diagram below explains </a:t>
            </a:r>
            <a:r>
              <a:rPr lang="en-US" sz="1800" dirty="0" smtClean="0"/>
              <a:t>API communication and the use of Client Digital Certificates within the handshake</a:t>
            </a:r>
          </a:p>
          <a:p>
            <a:pPr marL="0" lvl="1" indent="0">
              <a:buNone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11" y="2057400"/>
            <a:ext cx="7985178" cy="384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Timeline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What </a:t>
            </a:r>
            <a:r>
              <a:rPr lang="en-US" sz="1800" dirty="0"/>
              <a:t>is the timeline for the Upgrade?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ERCOT’s MOTE/RMTE URLs were configured </a:t>
            </a:r>
            <a:r>
              <a:rPr lang="en-US" sz="1400" dirty="0"/>
              <a:t>on </a:t>
            </a:r>
            <a:r>
              <a:rPr lang="en-US" sz="1400" dirty="0" smtClean="0"/>
              <a:t>March 7, 2018 to </a:t>
            </a:r>
            <a:r>
              <a:rPr lang="en-US" sz="1400" dirty="0"/>
              <a:t>facilitate Market Participant </a:t>
            </a:r>
            <a:r>
              <a:rPr lang="en-US" sz="1400" dirty="0" smtClean="0"/>
              <a:t>testing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 has provided testing time in MOTE/RMTE </a:t>
            </a:r>
            <a:r>
              <a:rPr lang="en-US" sz="1400" dirty="0"/>
              <a:t>to ensure all Market Participants </a:t>
            </a:r>
            <a:r>
              <a:rPr lang="en-US" sz="1400" dirty="0" smtClean="0"/>
              <a:t>had adequate </a:t>
            </a:r>
            <a:r>
              <a:rPr lang="en-US" sz="1400" dirty="0"/>
              <a:t>time to prepare for the production </a:t>
            </a:r>
            <a:r>
              <a:rPr lang="en-US" sz="1400" dirty="0" smtClean="0"/>
              <a:t>migration</a:t>
            </a:r>
          </a:p>
          <a:p>
            <a:pPr lvl="1">
              <a:lnSpc>
                <a:spcPct val="150000"/>
              </a:lnSpc>
            </a:pPr>
            <a:r>
              <a:rPr lang="en-US" sz="1400" dirty="0"/>
              <a:t>All API’s connecting to ERCOT’s Production External Web Services will need to have the </a:t>
            </a:r>
            <a:r>
              <a:rPr lang="en-US" sz="1400" dirty="0" smtClean="0"/>
              <a:t>API </a:t>
            </a:r>
            <a:r>
              <a:rPr lang="en-US" sz="1400" dirty="0"/>
              <a:t>security changes in place </a:t>
            </a:r>
            <a:r>
              <a:rPr lang="en-US" sz="1400" dirty="0" smtClean="0"/>
              <a:t>prior to May 29, 2019 @ 3:30 </a:t>
            </a:r>
            <a:r>
              <a:rPr lang="en-US" sz="1400" dirty="0"/>
              <a:t>PM </a:t>
            </a:r>
            <a:r>
              <a:rPr lang="en-US" sz="1400" dirty="0" smtClean="0"/>
              <a:t>CDT</a:t>
            </a:r>
            <a:endParaRPr lang="en-US" sz="1400" dirty="0"/>
          </a:p>
          <a:p>
            <a:pPr lvl="1">
              <a:lnSpc>
                <a:spcPct val="150000"/>
              </a:lnSpc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Preparation for May 29, 2019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What </a:t>
            </a:r>
            <a:r>
              <a:rPr lang="en-US" sz="1800" dirty="0"/>
              <a:t>do Market Participants need to do to prepare?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Ensure </a:t>
            </a:r>
            <a:r>
              <a:rPr lang="en-US" sz="1400" dirty="0"/>
              <a:t>that API communication is being sent with a handshake level valid ERCOT issued Client Digital Certificate as well as having each message signed with a valid ERCOT issued Client Digital Certificate prior to May 29, 2019 @ </a:t>
            </a:r>
            <a:r>
              <a:rPr lang="en-US" sz="1400" dirty="0" smtClean="0"/>
              <a:t>3:30 </a:t>
            </a:r>
            <a:r>
              <a:rPr lang="en-US" sz="1400" dirty="0"/>
              <a:t>PM CDT</a:t>
            </a:r>
          </a:p>
          <a:p>
            <a:pPr lvl="1">
              <a:lnSpc>
                <a:spcPct val="150000"/>
              </a:lnSpc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1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Validate Existing API Communication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1800" dirty="0" smtClean="0"/>
              <a:t>ERCOT can validate an MP’s readiness for May 29th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Provide your ERCOT Account Manager with the following information: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DUNS</a:t>
            </a:r>
          </a:p>
          <a:p>
            <a:pPr lvl="2">
              <a:lnSpc>
                <a:spcPct val="150000"/>
              </a:lnSpc>
            </a:pPr>
            <a:r>
              <a:rPr lang="en-US" sz="1400" dirty="0" err="1" smtClean="0"/>
              <a:t>API_EmployeeID</a:t>
            </a:r>
            <a:endParaRPr lang="en-US" sz="1400" dirty="0" smtClean="0"/>
          </a:p>
          <a:p>
            <a:pPr lvl="2">
              <a:lnSpc>
                <a:spcPct val="150000"/>
              </a:lnSpc>
            </a:pPr>
            <a:r>
              <a:rPr lang="en-US" sz="1400" dirty="0" smtClean="0"/>
              <a:t>Approximate time of API communication to ERCOT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ERCOT will inspect API communication for handshake-level Client Digital Certificate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0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2477</TotalTime>
  <Words>634</Words>
  <Application>Microsoft Office PowerPoint</Application>
  <PresentationFormat>On-screen Show (4:3)</PresentationFormat>
  <Paragraphs>97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Wingdings</vt:lpstr>
      <vt:lpstr>1_Custom Design</vt:lpstr>
      <vt:lpstr>Office Theme</vt:lpstr>
      <vt:lpstr>PowerPoint Presentation</vt:lpstr>
      <vt:lpstr>Agenda</vt:lpstr>
      <vt:lpstr>Introduction</vt:lpstr>
      <vt:lpstr>Target Audience</vt:lpstr>
      <vt:lpstr>What API Security Changes?</vt:lpstr>
      <vt:lpstr>API communication</vt:lpstr>
      <vt:lpstr>Timeline</vt:lpstr>
      <vt:lpstr>Preparation for May 29, 2019</vt:lpstr>
      <vt:lpstr>Validate Existing API Communication</vt:lpstr>
      <vt:lpstr>May 29, 2019 Risks</vt:lpstr>
      <vt:lpstr>Questions and Answers</vt:lpstr>
      <vt:lpstr>Additional Security Changes</vt:lpstr>
      <vt:lpstr>Discussion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Angele, Leo</cp:lastModifiedBy>
  <cp:revision>78</cp:revision>
  <cp:lastPrinted>2019-05-14T17:15:16Z</cp:lastPrinted>
  <dcterms:created xsi:type="dcterms:W3CDTF">2016-01-21T15:20:31Z</dcterms:created>
  <dcterms:modified xsi:type="dcterms:W3CDTF">2019-05-14T17:50:19Z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