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260" r:id="rId6"/>
    <p:sldId id="285" r:id="rId7"/>
    <p:sldId id="286" r:id="rId8"/>
    <p:sldId id="290" r:id="rId9"/>
    <p:sldId id="287" r:id="rId10"/>
    <p:sldId id="291" r:id="rId11"/>
    <p:sldId id="292" r:id="rId12"/>
    <p:sldId id="293" r:id="rId13"/>
    <p:sldId id="284" r:id="rId14"/>
    <p:sldId id="289"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5/13/2019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www.ercot.com/committee/rtctf"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mailto:RTCTF@lists.ercot.com" TargetMode="External"/><Relationship Id="rId2" Type="http://schemas.openxmlformats.org/officeDocument/2006/relationships/hyperlink" Target="http://www.ercot.com/committee/rtctf" TargetMode="External"/><Relationship Id="rId1" Type="http://schemas.openxmlformats.org/officeDocument/2006/relationships/slideLayout" Target="../slideLayouts/slideLayout3.xml"/><Relationship Id="rId5" Type="http://schemas.openxmlformats.org/officeDocument/2006/relationships/hyperlink" Target="mailto:Helpdesk@ercot.com" TargetMode="External"/><Relationship Id="rId4" Type="http://schemas.openxmlformats.org/officeDocument/2006/relationships/hyperlink" Target="http://lists.ercot.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4953000" cy="2185214"/>
          </a:xfrm>
          <a:prstGeom prst="rect">
            <a:avLst/>
          </a:prstGeom>
          <a:noFill/>
        </p:spPr>
        <p:txBody>
          <a:bodyPr wrap="square" rtlCol="0">
            <a:spAutoFit/>
          </a:bodyPr>
          <a:lstStyle/>
          <a:p>
            <a:r>
              <a:rPr lang="en-US" sz="2000" b="1" dirty="0" smtClean="0">
                <a:solidFill>
                  <a:schemeClr val="tx2"/>
                </a:solidFill>
              </a:rPr>
              <a:t>Real-Time Co-Optimization Task Force Update to TAC</a:t>
            </a:r>
            <a:endParaRPr lang="en-US" sz="2000" b="1" dirty="0">
              <a:solidFill>
                <a:schemeClr val="tx2"/>
              </a:solidFill>
            </a:endParaRPr>
          </a:p>
          <a:p>
            <a:endParaRPr lang="en-US" sz="2400" dirty="0" smtClean="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May 22,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Questions </a:t>
            </a:r>
            <a:endParaRPr lang="en-US" sz="2400" dirty="0"/>
          </a:p>
        </p:txBody>
      </p:sp>
      <p:sp>
        <p:nvSpPr>
          <p:cNvPr id="3" name="Content Placeholder 2"/>
          <p:cNvSpPr>
            <a:spLocks noGrp="1"/>
          </p:cNvSpPr>
          <p:nvPr>
            <p:ph idx="1"/>
          </p:nvPr>
        </p:nvSpPr>
        <p:spPr>
          <a:xfrm>
            <a:off x="498231" y="1135458"/>
            <a:ext cx="7578969" cy="5052221"/>
          </a:xfrm>
        </p:spPr>
        <p:txBody>
          <a:bodyPr/>
          <a:lstStyle/>
          <a:p>
            <a:r>
              <a:rPr lang="en-US" sz="2000" dirty="0" smtClean="0"/>
              <a:t>Thank you for the support and rapid feedback on the concepts.</a:t>
            </a:r>
          </a:p>
          <a:p>
            <a:endParaRPr lang="en-US" sz="2000" dirty="0" smtClean="0"/>
          </a:p>
          <a:p>
            <a:r>
              <a:rPr lang="en-US" sz="2000" dirty="0" smtClean="0"/>
              <a:t>Any questions?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13734077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413238" y="1066800"/>
            <a:ext cx="8534400" cy="5052221"/>
          </a:xfrm>
        </p:spPr>
        <p:txBody>
          <a:bodyPr/>
          <a:lstStyle/>
          <a:p>
            <a:pPr>
              <a:spcBef>
                <a:spcPts val="1000"/>
              </a:spcBef>
              <a:spcAft>
                <a:spcPts val="1000"/>
              </a:spcAft>
            </a:pPr>
            <a:r>
              <a:rPr lang="en-US" sz="2000" dirty="0" smtClean="0"/>
              <a:t>Meeting schedule</a:t>
            </a:r>
          </a:p>
          <a:p>
            <a:pPr>
              <a:spcBef>
                <a:spcPts val="1000"/>
              </a:spcBef>
              <a:spcAft>
                <a:spcPts val="1000"/>
              </a:spcAft>
            </a:pPr>
            <a:r>
              <a:rPr lang="en-US" sz="2000" dirty="0" smtClean="0"/>
              <a:t>Review process</a:t>
            </a:r>
          </a:p>
          <a:p>
            <a:pPr>
              <a:spcBef>
                <a:spcPts val="1000"/>
              </a:spcBef>
              <a:spcAft>
                <a:spcPts val="1000"/>
              </a:spcAft>
            </a:pPr>
            <a:r>
              <a:rPr lang="en-US" sz="2000" dirty="0" smtClean="0"/>
              <a:t>Draft RTC principles </a:t>
            </a:r>
            <a:endParaRPr lang="en-US" sz="2000" dirty="0"/>
          </a:p>
          <a:p>
            <a:pPr>
              <a:spcBef>
                <a:spcPts val="1000"/>
              </a:spcBef>
              <a:spcAft>
                <a:spcPts val="1000"/>
              </a:spcAft>
            </a:pPr>
            <a:r>
              <a:rPr lang="en-US" sz="2000" dirty="0" smtClean="0"/>
              <a:t>RTC principle </a:t>
            </a:r>
            <a:r>
              <a:rPr lang="en-US" sz="2000" dirty="0"/>
              <a:t>c</a:t>
            </a:r>
            <a:r>
              <a:rPr lang="en-US" sz="2000" dirty="0" smtClean="0"/>
              <a:t>oncepts in flight</a:t>
            </a:r>
            <a:endParaRPr lang="en-US" sz="2000" dirty="0"/>
          </a:p>
          <a:p>
            <a:pPr>
              <a:spcBef>
                <a:spcPts val="1000"/>
              </a:spcBef>
              <a:spcAft>
                <a:spcPts val="1000"/>
              </a:spcAft>
            </a:pPr>
            <a:r>
              <a:rPr lang="en-US" sz="2000" dirty="0" smtClean="0"/>
              <a:t>RTCTF communications</a:t>
            </a:r>
          </a:p>
          <a:p>
            <a:pPr>
              <a:spcBef>
                <a:spcPts val="1000"/>
              </a:spcBef>
              <a:spcAft>
                <a:spcPts val="1000"/>
              </a:spcAft>
            </a:pP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775446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Meeting Schedule</a:t>
            </a:r>
            <a:endParaRPr lang="en-US" sz="2400" dirty="0"/>
          </a:p>
        </p:txBody>
      </p:sp>
      <p:sp>
        <p:nvSpPr>
          <p:cNvPr id="3" name="Content Placeholder 2"/>
          <p:cNvSpPr>
            <a:spLocks noGrp="1"/>
          </p:cNvSpPr>
          <p:nvPr>
            <p:ph idx="1"/>
          </p:nvPr>
        </p:nvSpPr>
        <p:spPr>
          <a:xfrm>
            <a:off x="304800" y="990600"/>
            <a:ext cx="8534400" cy="1449635"/>
          </a:xfrm>
        </p:spPr>
        <p:txBody>
          <a:bodyPr/>
          <a:lstStyle/>
          <a:p>
            <a:r>
              <a:rPr lang="en-US" sz="2000" dirty="0" smtClean="0">
                <a:hlinkClick r:id="rId2"/>
              </a:rPr>
              <a:t>RTCTF Charter</a:t>
            </a:r>
            <a:r>
              <a:rPr lang="en-US" sz="2000" dirty="0" smtClean="0"/>
              <a:t> Phase 1</a:t>
            </a:r>
            <a:r>
              <a:rPr lang="en-US" sz="2000" dirty="0"/>
              <a:t>: </a:t>
            </a:r>
            <a:r>
              <a:rPr lang="en-US" sz="2000" dirty="0" smtClean="0"/>
              <a:t>Develop </a:t>
            </a:r>
            <a:r>
              <a:rPr lang="en-US" sz="2000" dirty="0"/>
              <a:t>key principles/scope for RTC </a:t>
            </a:r>
            <a:r>
              <a:rPr lang="en-US" sz="2000" dirty="0" smtClean="0"/>
              <a:t>design, </a:t>
            </a:r>
            <a:r>
              <a:rPr lang="en-US" sz="2000" dirty="0"/>
              <a:t>and identify policy issues beyond the scope of </a:t>
            </a:r>
            <a:r>
              <a:rPr lang="en-US" sz="2000" dirty="0" smtClean="0"/>
              <a:t>RTC.</a:t>
            </a:r>
            <a:endParaRPr lang="en-US" sz="2000" dirty="0"/>
          </a:p>
          <a:p>
            <a:endParaRPr lang="en-US" sz="1600" dirty="0" smtClean="0"/>
          </a:p>
          <a:p>
            <a:r>
              <a:rPr lang="en-US" sz="2000" dirty="0" smtClean="0"/>
              <a:t>Scheduled meetings for Phase 1 through rest of 2019:</a:t>
            </a:r>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5" name="TextBox 4"/>
          <p:cNvSpPr txBox="1"/>
          <p:nvPr/>
        </p:nvSpPr>
        <p:spPr>
          <a:xfrm>
            <a:off x="914400" y="2440235"/>
            <a:ext cx="6248400" cy="3539430"/>
          </a:xfrm>
          <a:prstGeom prst="rect">
            <a:avLst/>
          </a:prstGeom>
          <a:noFill/>
          <a:ln>
            <a:solidFill>
              <a:schemeClr val="tx2"/>
            </a:solidFill>
          </a:ln>
        </p:spPr>
        <p:txBody>
          <a:bodyPr wrap="square" rtlCol="0">
            <a:spAutoFit/>
          </a:bodyPr>
          <a:lstStyle/>
          <a:p>
            <a:r>
              <a:rPr lang="en-US" sz="1400" dirty="0" smtClean="0">
                <a:solidFill>
                  <a:schemeClr val="tx2"/>
                </a:solidFill>
              </a:rPr>
              <a:t>Thursday, April 4 – Half-day kick-off meeting (charter, process, approach)</a:t>
            </a:r>
          </a:p>
          <a:p>
            <a:r>
              <a:rPr lang="en-US" sz="1400" dirty="0" smtClean="0">
                <a:solidFill>
                  <a:schemeClr val="tx2"/>
                </a:solidFill>
              </a:rPr>
              <a:t>Monday, April 22 – WebEx RTC orientation (training)</a:t>
            </a:r>
          </a:p>
          <a:p>
            <a:r>
              <a:rPr lang="en-US" sz="1400" dirty="0" smtClean="0">
                <a:solidFill>
                  <a:schemeClr val="tx2"/>
                </a:solidFill>
              </a:rPr>
              <a:t>Tuesday, April 30 – First full-day meeting </a:t>
            </a:r>
            <a:r>
              <a:rPr lang="en-US" sz="1400" dirty="0" smtClean="0">
                <a:solidFill>
                  <a:schemeClr val="tx2"/>
                </a:solidFill>
              </a:rPr>
              <a:t>(began review of RTC principles</a:t>
            </a:r>
            <a:r>
              <a:rPr lang="en-US" sz="1400" dirty="0" smtClean="0">
                <a:solidFill>
                  <a:schemeClr val="tx2"/>
                </a:solidFill>
              </a:rPr>
              <a:t>)</a:t>
            </a:r>
          </a:p>
          <a:p>
            <a:r>
              <a:rPr lang="en-US" sz="1400" dirty="0" smtClean="0">
                <a:solidFill>
                  <a:schemeClr val="tx2"/>
                </a:solidFill>
              </a:rPr>
              <a:t>Monday, </a:t>
            </a:r>
            <a:r>
              <a:rPr lang="en-US" sz="1400" dirty="0">
                <a:solidFill>
                  <a:schemeClr val="tx2"/>
                </a:solidFill>
              </a:rPr>
              <a:t>May </a:t>
            </a:r>
            <a:r>
              <a:rPr lang="en-US" sz="1400" dirty="0" smtClean="0">
                <a:solidFill>
                  <a:schemeClr val="tx2"/>
                </a:solidFill>
              </a:rPr>
              <a:t>13 – Second meeting on RTC review of principles</a:t>
            </a:r>
          </a:p>
          <a:p>
            <a:r>
              <a:rPr lang="en-US" sz="1400" dirty="0" smtClean="0">
                <a:solidFill>
                  <a:schemeClr val="tx2"/>
                </a:solidFill>
              </a:rPr>
              <a:t>-------------------------------------------------------------------------------------------------------</a:t>
            </a:r>
            <a:endParaRPr lang="en-US" sz="1400" dirty="0">
              <a:solidFill>
                <a:schemeClr val="tx2"/>
              </a:solidFill>
            </a:endParaRPr>
          </a:p>
          <a:p>
            <a:r>
              <a:rPr lang="en-US" sz="1400" dirty="0">
                <a:solidFill>
                  <a:srgbClr val="FF0000"/>
                </a:solidFill>
              </a:rPr>
              <a:t>Friday, June </a:t>
            </a:r>
            <a:r>
              <a:rPr lang="en-US" sz="1400" dirty="0" smtClean="0">
                <a:solidFill>
                  <a:srgbClr val="FF0000"/>
                </a:solidFill>
              </a:rPr>
              <a:t>7 </a:t>
            </a:r>
            <a:r>
              <a:rPr lang="en-US" sz="1400" dirty="0" smtClean="0">
                <a:solidFill>
                  <a:schemeClr val="tx2"/>
                </a:solidFill>
              </a:rPr>
              <a:t>(</a:t>
            </a:r>
            <a:r>
              <a:rPr lang="en-US" sz="1400" dirty="0">
                <a:solidFill>
                  <a:schemeClr val="tx2"/>
                </a:solidFill>
              </a:rPr>
              <a:t>rescheduled from </a:t>
            </a:r>
            <a:r>
              <a:rPr lang="en-US" sz="1400" dirty="0" smtClean="0">
                <a:solidFill>
                  <a:schemeClr val="tx2"/>
                </a:solidFill>
              </a:rPr>
              <a:t>original June </a:t>
            </a:r>
            <a:r>
              <a:rPr lang="en-US" sz="1400" dirty="0">
                <a:solidFill>
                  <a:schemeClr val="tx2"/>
                </a:solidFill>
              </a:rPr>
              <a:t>4 </a:t>
            </a:r>
            <a:r>
              <a:rPr lang="en-US" sz="1400" dirty="0" smtClean="0">
                <a:solidFill>
                  <a:schemeClr val="tx2"/>
                </a:solidFill>
              </a:rPr>
              <a:t>half-day </a:t>
            </a:r>
            <a:r>
              <a:rPr lang="en-US" sz="1400" dirty="0">
                <a:solidFill>
                  <a:schemeClr val="tx2"/>
                </a:solidFill>
              </a:rPr>
              <a:t>after </a:t>
            </a:r>
            <a:r>
              <a:rPr lang="en-US" sz="1400" dirty="0" smtClean="0">
                <a:solidFill>
                  <a:schemeClr val="tx2"/>
                </a:solidFill>
              </a:rPr>
              <a:t>RMS)</a:t>
            </a:r>
            <a:endParaRPr lang="en-US" sz="1400" dirty="0" smtClean="0">
              <a:solidFill>
                <a:srgbClr val="FF0000"/>
              </a:solidFill>
            </a:endParaRPr>
          </a:p>
          <a:p>
            <a:r>
              <a:rPr lang="en-US" sz="1400" dirty="0" smtClean="0">
                <a:solidFill>
                  <a:schemeClr val="tx2"/>
                </a:solidFill>
              </a:rPr>
              <a:t>Friday, </a:t>
            </a:r>
            <a:r>
              <a:rPr lang="en-US" sz="1400" dirty="0">
                <a:solidFill>
                  <a:schemeClr val="tx2"/>
                </a:solidFill>
              </a:rPr>
              <a:t>June </a:t>
            </a:r>
            <a:r>
              <a:rPr lang="en-US" sz="1400" dirty="0" smtClean="0">
                <a:solidFill>
                  <a:schemeClr val="tx2"/>
                </a:solidFill>
              </a:rPr>
              <a:t>21</a:t>
            </a:r>
            <a:endParaRPr lang="en-US" sz="1400" dirty="0">
              <a:solidFill>
                <a:schemeClr val="tx2"/>
              </a:solidFill>
            </a:endParaRPr>
          </a:p>
          <a:p>
            <a:r>
              <a:rPr lang="en-US" sz="1400" dirty="0" smtClean="0">
                <a:solidFill>
                  <a:schemeClr val="tx2"/>
                </a:solidFill>
              </a:rPr>
              <a:t>Friday, </a:t>
            </a:r>
            <a:r>
              <a:rPr lang="en-US" sz="1400" dirty="0">
                <a:solidFill>
                  <a:schemeClr val="tx2"/>
                </a:solidFill>
              </a:rPr>
              <a:t>July 12 </a:t>
            </a:r>
            <a:r>
              <a:rPr lang="en-US" sz="1400" dirty="0" smtClean="0">
                <a:solidFill>
                  <a:schemeClr val="tx2"/>
                </a:solidFill>
              </a:rPr>
              <a:t>(Taylor site)</a:t>
            </a:r>
            <a:endParaRPr lang="en-US" sz="1400" dirty="0">
              <a:solidFill>
                <a:schemeClr val="tx2"/>
              </a:solidFill>
            </a:endParaRPr>
          </a:p>
          <a:p>
            <a:r>
              <a:rPr lang="en-US" sz="1400" dirty="0" smtClean="0">
                <a:solidFill>
                  <a:schemeClr val="tx2"/>
                </a:solidFill>
              </a:rPr>
              <a:t>Friday</a:t>
            </a:r>
            <a:r>
              <a:rPr lang="en-US" sz="1400" dirty="0">
                <a:solidFill>
                  <a:schemeClr val="tx2"/>
                </a:solidFill>
              </a:rPr>
              <a:t>, </a:t>
            </a:r>
            <a:r>
              <a:rPr lang="en-US" sz="1400" dirty="0" smtClean="0">
                <a:solidFill>
                  <a:schemeClr val="tx2"/>
                </a:solidFill>
              </a:rPr>
              <a:t>Aug. 9</a:t>
            </a:r>
            <a:endParaRPr lang="en-US" sz="1400" dirty="0">
              <a:solidFill>
                <a:schemeClr val="tx2"/>
              </a:solidFill>
            </a:endParaRPr>
          </a:p>
          <a:p>
            <a:r>
              <a:rPr lang="en-US" sz="1400" dirty="0">
                <a:solidFill>
                  <a:schemeClr val="tx2"/>
                </a:solidFill>
              </a:rPr>
              <a:t>Tuesday, </a:t>
            </a:r>
            <a:r>
              <a:rPr lang="en-US" sz="1400" dirty="0" smtClean="0">
                <a:solidFill>
                  <a:schemeClr val="tx2"/>
                </a:solidFill>
              </a:rPr>
              <a:t>Aug. 27</a:t>
            </a:r>
            <a:endParaRPr lang="en-US" sz="1400" dirty="0">
              <a:solidFill>
                <a:schemeClr val="tx2"/>
              </a:solidFill>
            </a:endParaRPr>
          </a:p>
          <a:p>
            <a:r>
              <a:rPr lang="en-US" sz="1400" dirty="0" smtClean="0">
                <a:solidFill>
                  <a:schemeClr val="tx2"/>
                </a:solidFill>
              </a:rPr>
              <a:t>Thursday, Sept. 19 (conflicts </a:t>
            </a:r>
            <a:r>
              <a:rPr lang="en-US" sz="1400" dirty="0">
                <a:solidFill>
                  <a:schemeClr val="tx2"/>
                </a:solidFill>
              </a:rPr>
              <a:t>with </a:t>
            </a:r>
            <a:r>
              <a:rPr lang="en-US" sz="1400" dirty="0" smtClean="0">
                <a:solidFill>
                  <a:schemeClr val="tx2"/>
                </a:solidFill>
              </a:rPr>
              <a:t>OWG)</a:t>
            </a:r>
            <a:endParaRPr lang="en-US" sz="1400" dirty="0">
              <a:solidFill>
                <a:schemeClr val="tx2"/>
              </a:solidFill>
            </a:endParaRPr>
          </a:p>
          <a:p>
            <a:r>
              <a:rPr lang="en-US" sz="1400" dirty="0" smtClean="0">
                <a:solidFill>
                  <a:schemeClr val="tx2"/>
                </a:solidFill>
              </a:rPr>
              <a:t>Monday</a:t>
            </a:r>
            <a:r>
              <a:rPr lang="en-US" sz="1400" dirty="0">
                <a:solidFill>
                  <a:schemeClr val="tx2"/>
                </a:solidFill>
              </a:rPr>
              <a:t>, </a:t>
            </a:r>
            <a:r>
              <a:rPr lang="en-US" sz="1400" dirty="0" smtClean="0">
                <a:solidFill>
                  <a:schemeClr val="tx2"/>
                </a:solidFill>
              </a:rPr>
              <a:t>Oct. 14</a:t>
            </a:r>
            <a:endParaRPr lang="en-US" sz="1400" dirty="0">
              <a:solidFill>
                <a:schemeClr val="tx2"/>
              </a:solidFill>
            </a:endParaRPr>
          </a:p>
          <a:p>
            <a:r>
              <a:rPr lang="en-US" sz="1400" dirty="0">
                <a:solidFill>
                  <a:schemeClr val="tx2"/>
                </a:solidFill>
              </a:rPr>
              <a:t>Wednesday, </a:t>
            </a:r>
            <a:r>
              <a:rPr lang="en-US" sz="1400" dirty="0" smtClean="0">
                <a:solidFill>
                  <a:schemeClr val="tx2"/>
                </a:solidFill>
              </a:rPr>
              <a:t>Oct. 30</a:t>
            </a:r>
            <a:endParaRPr lang="en-US" sz="1400" dirty="0">
              <a:solidFill>
                <a:schemeClr val="tx2"/>
              </a:solidFill>
            </a:endParaRPr>
          </a:p>
          <a:p>
            <a:r>
              <a:rPr lang="en-US" sz="1400" dirty="0" smtClean="0">
                <a:solidFill>
                  <a:schemeClr val="tx2"/>
                </a:solidFill>
              </a:rPr>
              <a:t>Tuesday, Nov. 19 (half of room 206)</a:t>
            </a:r>
            <a:endParaRPr lang="en-US" sz="1400" dirty="0">
              <a:solidFill>
                <a:schemeClr val="tx2"/>
              </a:solidFill>
            </a:endParaRPr>
          </a:p>
          <a:p>
            <a:r>
              <a:rPr lang="en-US" sz="1400" dirty="0" smtClean="0">
                <a:solidFill>
                  <a:schemeClr val="tx2"/>
                </a:solidFill>
              </a:rPr>
              <a:t>Tuesday</a:t>
            </a:r>
            <a:r>
              <a:rPr lang="en-US" sz="1400" dirty="0">
                <a:solidFill>
                  <a:schemeClr val="tx2"/>
                </a:solidFill>
              </a:rPr>
              <a:t>, </a:t>
            </a:r>
            <a:r>
              <a:rPr lang="en-US" sz="1400" dirty="0" smtClean="0">
                <a:solidFill>
                  <a:schemeClr val="tx2"/>
                </a:solidFill>
              </a:rPr>
              <a:t>Dec. 3 (half-day after RMS)</a:t>
            </a:r>
            <a:endParaRPr lang="en-US" sz="1400" dirty="0">
              <a:solidFill>
                <a:schemeClr val="tx2"/>
              </a:solidFill>
            </a:endParaRPr>
          </a:p>
          <a:p>
            <a:r>
              <a:rPr lang="en-US" sz="1400" dirty="0">
                <a:solidFill>
                  <a:schemeClr val="tx2"/>
                </a:solidFill>
              </a:rPr>
              <a:t>Thursday, </a:t>
            </a:r>
            <a:r>
              <a:rPr lang="en-US" sz="1400" dirty="0" smtClean="0">
                <a:solidFill>
                  <a:schemeClr val="tx2"/>
                </a:solidFill>
              </a:rPr>
              <a:t>Dec. 19</a:t>
            </a:r>
            <a:endParaRPr lang="en-US" sz="1400" dirty="0">
              <a:solidFill>
                <a:schemeClr val="tx2"/>
              </a:solidFill>
            </a:endParaRPr>
          </a:p>
        </p:txBody>
      </p:sp>
    </p:spTree>
    <p:extLst>
      <p:ext uri="{BB962C8B-B14F-4D97-AF65-F5344CB8AC3E}">
        <p14:creationId xmlns:p14="http://schemas.microsoft.com/office/powerpoint/2010/main" val="1899790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Review Process</a:t>
            </a:r>
            <a:endParaRPr lang="en-US" sz="2400" dirty="0"/>
          </a:p>
        </p:txBody>
      </p:sp>
      <p:sp>
        <p:nvSpPr>
          <p:cNvPr id="4" name="Slide Number Placeholder 3"/>
          <p:cNvSpPr>
            <a:spLocks noGrp="1"/>
          </p:cNvSpPr>
          <p:nvPr>
            <p:ph type="sldNum" sz="quarter" idx="4"/>
          </p:nvPr>
        </p:nvSpPr>
        <p:spPr>
          <a:xfrm>
            <a:off x="8458200" y="6256338"/>
            <a:ext cx="533400" cy="220662"/>
          </a:xfrm>
        </p:spPr>
        <p:txBody>
          <a:bodyPr/>
          <a:lstStyle/>
          <a:p>
            <a:fld id="{1D93BD3E-1E9A-4970-A6F7-E7AC52762E0C}" type="slidenum">
              <a:rPr lang="en-US" smtClean="0"/>
              <a:pPr/>
              <a:t>4</a:t>
            </a:fld>
            <a:endParaRPr lang="en-US"/>
          </a:p>
        </p:txBody>
      </p:sp>
      <p:sp>
        <p:nvSpPr>
          <p:cNvPr id="5" name="Rectangle 4"/>
          <p:cNvSpPr/>
          <p:nvPr/>
        </p:nvSpPr>
        <p:spPr>
          <a:xfrm>
            <a:off x="297024" y="990600"/>
            <a:ext cx="564657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PUCT: Project No. 48540 </a:t>
            </a:r>
          </a:p>
          <a:p>
            <a:pPr algn="ctr"/>
            <a:r>
              <a:rPr lang="en-US" dirty="0" smtClean="0"/>
              <a:t>and other activities/decisions </a:t>
            </a:r>
            <a:endParaRPr lang="en-US" dirty="0"/>
          </a:p>
        </p:txBody>
      </p:sp>
      <p:sp>
        <p:nvSpPr>
          <p:cNvPr id="7" name="Rectangle 6"/>
          <p:cNvSpPr/>
          <p:nvPr/>
        </p:nvSpPr>
        <p:spPr>
          <a:xfrm>
            <a:off x="307910" y="2328069"/>
            <a:ext cx="746449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RTCTF: Develop design principles and scope</a:t>
            </a:r>
            <a:endParaRPr lang="en-US" dirty="0"/>
          </a:p>
        </p:txBody>
      </p:sp>
      <p:sp>
        <p:nvSpPr>
          <p:cNvPr id="8" name="Down Arrow 7"/>
          <p:cNvSpPr/>
          <p:nvPr/>
        </p:nvSpPr>
        <p:spPr>
          <a:xfrm>
            <a:off x="228600" y="1676400"/>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1981200" y="1676400"/>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3886200" y="1676399"/>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a:off x="5486400" y="1684175"/>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828800" y="3657600"/>
            <a:ext cx="664028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TAC: Vote on design </a:t>
            </a:r>
          </a:p>
          <a:p>
            <a:pPr algn="ctr"/>
            <a:r>
              <a:rPr lang="en-US" dirty="0" smtClean="0"/>
              <a:t>principles and scope</a:t>
            </a:r>
            <a:endParaRPr lang="en-US" dirty="0"/>
          </a:p>
        </p:txBody>
      </p:sp>
      <p:sp>
        <p:nvSpPr>
          <p:cNvPr id="15" name="Down Arrow 14"/>
          <p:cNvSpPr/>
          <p:nvPr/>
        </p:nvSpPr>
        <p:spPr>
          <a:xfrm>
            <a:off x="2590800" y="3013869"/>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4508241" y="3013869"/>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6629400" y="3005931"/>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1764268"/>
            <a:ext cx="3670041" cy="307777"/>
          </a:xfrm>
          <a:prstGeom prst="rect">
            <a:avLst/>
          </a:prstGeom>
          <a:solidFill>
            <a:schemeClr val="bg2">
              <a:lumMod val="85000"/>
            </a:schemeClr>
          </a:solidFill>
        </p:spPr>
        <p:txBody>
          <a:bodyPr wrap="square" rtlCol="0">
            <a:spAutoFit/>
          </a:bodyPr>
          <a:lstStyle/>
          <a:p>
            <a:r>
              <a:rPr lang="en-US" sz="1400" dirty="0" smtClean="0"/>
              <a:t>Decisions that shape RTC principles/scope</a:t>
            </a:r>
            <a:endParaRPr lang="en-US" sz="1400" dirty="0"/>
          </a:p>
        </p:txBody>
      </p:sp>
      <p:sp>
        <p:nvSpPr>
          <p:cNvPr id="21" name="TextBox 20"/>
          <p:cNvSpPr txBox="1"/>
          <p:nvPr/>
        </p:nvSpPr>
        <p:spPr>
          <a:xfrm>
            <a:off x="2107941" y="3130649"/>
            <a:ext cx="6397689" cy="307777"/>
          </a:xfrm>
          <a:prstGeom prst="rect">
            <a:avLst/>
          </a:prstGeom>
          <a:solidFill>
            <a:schemeClr val="bg2">
              <a:lumMod val="85000"/>
            </a:schemeClr>
          </a:solidFill>
        </p:spPr>
        <p:txBody>
          <a:bodyPr wrap="square" rtlCol="0">
            <a:spAutoFit/>
          </a:bodyPr>
          <a:lstStyle/>
          <a:p>
            <a:r>
              <a:rPr lang="en-US" sz="1400" dirty="0" smtClean="0"/>
              <a:t>Status updates to TAC and seek approval of incremental principles and scope</a:t>
            </a:r>
            <a:endParaRPr lang="en-US" sz="1400" dirty="0"/>
          </a:p>
        </p:txBody>
      </p:sp>
      <p:sp>
        <p:nvSpPr>
          <p:cNvPr id="22" name="Rectangle 21"/>
          <p:cNvSpPr/>
          <p:nvPr/>
        </p:nvSpPr>
        <p:spPr>
          <a:xfrm>
            <a:off x="2351314" y="5029200"/>
            <a:ext cx="664028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Board: Monitor progress and </a:t>
            </a:r>
          </a:p>
          <a:p>
            <a:pPr algn="ctr"/>
            <a:r>
              <a:rPr lang="en-US" dirty="0" smtClean="0"/>
              <a:t>approve final set of principles and scope</a:t>
            </a:r>
            <a:endParaRPr lang="en-US" dirty="0"/>
          </a:p>
        </p:txBody>
      </p:sp>
      <p:sp>
        <p:nvSpPr>
          <p:cNvPr id="23" name="Down Arrow 22"/>
          <p:cNvSpPr/>
          <p:nvPr/>
        </p:nvSpPr>
        <p:spPr>
          <a:xfrm>
            <a:off x="3352800" y="4343400"/>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Down Arrow 23"/>
          <p:cNvSpPr/>
          <p:nvPr/>
        </p:nvSpPr>
        <p:spPr>
          <a:xfrm>
            <a:off x="4809153" y="4366644"/>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wn Arrow 24"/>
          <p:cNvSpPr/>
          <p:nvPr/>
        </p:nvSpPr>
        <p:spPr>
          <a:xfrm>
            <a:off x="6199414" y="4366645"/>
            <a:ext cx="533400" cy="651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27"/>
          <p:cNvSpPr/>
          <p:nvPr/>
        </p:nvSpPr>
        <p:spPr>
          <a:xfrm>
            <a:off x="8077199" y="4355759"/>
            <a:ext cx="533400" cy="978241"/>
          </a:xfrm>
          <a:prstGeom prst="down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p:cNvSpPr txBox="1"/>
          <p:nvPr/>
        </p:nvSpPr>
        <p:spPr>
          <a:xfrm>
            <a:off x="2562808" y="4493920"/>
            <a:ext cx="5278794" cy="307777"/>
          </a:xfrm>
          <a:prstGeom prst="rect">
            <a:avLst/>
          </a:prstGeom>
          <a:solidFill>
            <a:schemeClr val="bg2">
              <a:lumMod val="85000"/>
            </a:schemeClr>
          </a:solidFill>
        </p:spPr>
        <p:txBody>
          <a:bodyPr wrap="square" rtlCol="0">
            <a:spAutoFit/>
          </a:bodyPr>
          <a:lstStyle/>
          <a:p>
            <a:r>
              <a:rPr lang="en-US" sz="1400" dirty="0" smtClean="0"/>
              <a:t>Status updates on TAC decisions and status of principles/scope</a:t>
            </a:r>
            <a:endParaRPr lang="en-US" sz="1400" dirty="0"/>
          </a:p>
        </p:txBody>
      </p:sp>
      <p:sp>
        <p:nvSpPr>
          <p:cNvPr id="30" name="TextBox 29"/>
          <p:cNvSpPr txBox="1"/>
          <p:nvPr/>
        </p:nvSpPr>
        <p:spPr>
          <a:xfrm>
            <a:off x="7896030" y="5333008"/>
            <a:ext cx="1219200" cy="1077218"/>
          </a:xfrm>
          <a:prstGeom prst="rect">
            <a:avLst/>
          </a:prstGeom>
          <a:solidFill>
            <a:schemeClr val="bg2">
              <a:lumMod val="75000"/>
            </a:schemeClr>
          </a:solidFill>
        </p:spPr>
        <p:txBody>
          <a:bodyPr wrap="square" rtlCol="0">
            <a:spAutoFit/>
          </a:bodyPr>
          <a:lstStyle/>
          <a:p>
            <a:r>
              <a:rPr lang="en-US" sz="1600" dirty="0" smtClean="0"/>
              <a:t>Board vote on final design principles</a:t>
            </a:r>
            <a:endParaRPr lang="en-US" sz="1600" dirty="0"/>
          </a:p>
        </p:txBody>
      </p:sp>
    </p:spTree>
    <p:extLst>
      <p:ext uri="{BB962C8B-B14F-4D97-AF65-F5344CB8AC3E}">
        <p14:creationId xmlns:p14="http://schemas.microsoft.com/office/powerpoint/2010/main" val="1142648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1346010" y="399784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4038600"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553200" y="397595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596117"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762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a:off x="4953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2514600" y="309143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5438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5532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p:txBody>
          <a:bodyPr/>
          <a:lstStyle/>
          <a:p>
            <a:r>
              <a:rPr lang="en-US" sz="2400" dirty="0"/>
              <a:t>RTCTF </a:t>
            </a:r>
            <a:r>
              <a:rPr lang="en-US" sz="2400" dirty="0" smtClean="0"/>
              <a:t>Review Process </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5" name="Rectangle 4"/>
          <p:cNvSpPr/>
          <p:nvPr/>
        </p:nvSpPr>
        <p:spPr>
          <a:xfrm>
            <a:off x="381000" y="998363"/>
            <a:ext cx="1828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Internal ERCOT draft </a:t>
            </a:r>
            <a:r>
              <a:rPr lang="en-US" sz="1400" i="1" dirty="0"/>
              <a:t>p</a:t>
            </a:r>
            <a:r>
              <a:rPr lang="en-US" sz="1400" i="1" dirty="0" smtClean="0"/>
              <a:t>rinciples and principle </a:t>
            </a:r>
            <a:r>
              <a:rPr lang="en-US" sz="1400" i="1" dirty="0"/>
              <a:t>c</a:t>
            </a:r>
            <a:r>
              <a:rPr lang="en-US" sz="1400" i="1" dirty="0" smtClean="0"/>
              <a:t>oncepts (elements)</a:t>
            </a:r>
            <a:endParaRPr lang="en-US" sz="1400" i="1" dirty="0"/>
          </a:p>
        </p:txBody>
      </p:sp>
      <p:sp>
        <p:nvSpPr>
          <p:cNvPr id="8" name="Rectangle 7"/>
          <p:cNvSpPr/>
          <p:nvPr/>
        </p:nvSpPr>
        <p:spPr>
          <a:xfrm>
            <a:off x="381000" y="1994750"/>
            <a:ext cx="18288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presents concepts for meeting in presentation format</a:t>
            </a:r>
            <a:endParaRPr lang="en-US" sz="1600" dirty="0"/>
          </a:p>
        </p:txBody>
      </p:sp>
      <p:sp>
        <p:nvSpPr>
          <p:cNvPr id="9" name="Rectangle 8"/>
          <p:cNvSpPr/>
          <p:nvPr/>
        </p:nvSpPr>
        <p:spPr>
          <a:xfrm>
            <a:off x="2217577" y="1994751"/>
            <a:ext cx="1625219"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takes feedback and posts in 2 days as initial document for MP edits</a:t>
            </a:r>
            <a:endParaRPr lang="en-US" sz="1600" dirty="0"/>
          </a:p>
        </p:txBody>
      </p:sp>
      <p:sp>
        <p:nvSpPr>
          <p:cNvPr id="10" name="Rectangle 9"/>
          <p:cNvSpPr/>
          <p:nvPr/>
        </p:nvSpPr>
        <p:spPr>
          <a:xfrm>
            <a:off x="3352800" y="4280751"/>
            <a:ext cx="2819400"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submit feedback as edits to document and any </a:t>
            </a:r>
          </a:p>
          <a:p>
            <a:pPr algn="ctr"/>
            <a:r>
              <a:rPr lang="en-US" sz="1600" dirty="0" smtClean="0"/>
              <a:t>-   Concerns  </a:t>
            </a:r>
            <a:endParaRPr lang="en-US" sz="1600" dirty="0"/>
          </a:p>
          <a:p>
            <a:pPr marL="285750" indent="-285750" algn="ctr">
              <a:buFontTx/>
              <a:buChar char="-"/>
            </a:pPr>
            <a:r>
              <a:rPr lang="en-US" sz="1600" dirty="0" smtClean="0"/>
              <a:t>Alternatives</a:t>
            </a:r>
            <a:endParaRPr lang="en-US" sz="1600" dirty="0"/>
          </a:p>
        </p:txBody>
      </p:sp>
      <p:sp>
        <p:nvSpPr>
          <p:cNvPr id="11" name="Rectangle 10"/>
          <p:cNvSpPr/>
          <p:nvPr/>
        </p:nvSpPr>
        <p:spPr>
          <a:xfrm>
            <a:off x="381000" y="4280751"/>
            <a:ext cx="1836577"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MPs share initial feedback, concern, request for additional </a:t>
            </a:r>
            <a:r>
              <a:rPr lang="en-US" sz="1600" dirty="0" smtClean="0"/>
              <a:t>information</a:t>
            </a:r>
            <a:endParaRPr lang="en-US" sz="1600" dirty="0"/>
          </a:p>
        </p:txBody>
      </p:sp>
      <p:sp>
        <p:nvSpPr>
          <p:cNvPr id="12" name="Rectangle 11"/>
          <p:cNvSpPr/>
          <p:nvPr/>
        </p:nvSpPr>
        <p:spPr>
          <a:xfrm>
            <a:off x="6349622" y="4280751"/>
            <a:ext cx="2515168" cy="13580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must document concerns or alternative approach prior to meeting, and be prepared to discuss</a:t>
            </a:r>
          </a:p>
        </p:txBody>
      </p:sp>
      <p:sp>
        <p:nvSpPr>
          <p:cNvPr id="13" name="Rectangle 12"/>
          <p:cNvSpPr/>
          <p:nvPr/>
        </p:nvSpPr>
        <p:spPr>
          <a:xfrm>
            <a:off x="6349621" y="1994750"/>
            <a:ext cx="248958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provides responses to finalize supporting principle concept</a:t>
            </a:r>
            <a:endParaRPr lang="en-US" sz="1600" dirty="0"/>
          </a:p>
        </p:txBody>
      </p:sp>
      <p:sp>
        <p:nvSpPr>
          <p:cNvPr id="14" name="Right Arrow 13"/>
          <p:cNvSpPr/>
          <p:nvPr/>
        </p:nvSpPr>
        <p:spPr>
          <a:xfrm>
            <a:off x="304800" y="3518751"/>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6759846" y="5867400"/>
            <a:ext cx="2309883" cy="830997"/>
          </a:xfrm>
          <a:prstGeom prst="rect">
            <a:avLst/>
          </a:prstGeom>
          <a:solidFill>
            <a:schemeClr val="bg1"/>
          </a:solidFill>
          <a:ln>
            <a:solidFill>
              <a:srgbClr val="FF0000"/>
            </a:solidFill>
          </a:ln>
        </p:spPr>
        <p:txBody>
          <a:bodyPr wrap="square" rtlCol="0">
            <a:spAutoFit/>
          </a:bodyPr>
          <a:lstStyle/>
          <a:p>
            <a:r>
              <a:rPr lang="en-US" sz="1600" dirty="0" smtClean="0">
                <a:solidFill>
                  <a:srgbClr val="FF0000"/>
                </a:solidFill>
              </a:rPr>
              <a:t>Take consensus and non-consensus items to TAC for vote</a:t>
            </a:r>
            <a:endParaRPr lang="en-US" sz="1600" dirty="0">
              <a:solidFill>
                <a:srgbClr val="FF0000"/>
              </a:solidFill>
            </a:endParaRPr>
          </a:p>
        </p:txBody>
      </p:sp>
      <p:sp>
        <p:nvSpPr>
          <p:cNvPr id="26" name="Rectangle 25"/>
          <p:cNvSpPr/>
          <p:nvPr/>
        </p:nvSpPr>
        <p:spPr>
          <a:xfrm>
            <a:off x="4013012" y="1988963"/>
            <a:ext cx="2159188"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posts all MP feedback and responds to MP redlines, concerns, alternatives</a:t>
            </a:r>
            <a:endParaRPr lang="en-US" sz="1600" dirty="0"/>
          </a:p>
        </p:txBody>
      </p:sp>
    </p:spTree>
    <p:extLst>
      <p:ext uri="{BB962C8B-B14F-4D97-AF65-F5344CB8AC3E}">
        <p14:creationId xmlns:p14="http://schemas.microsoft.com/office/powerpoint/2010/main" val="3288063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Draft RTC Principles</a:t>
            </a:r>
            <a:endParaRPr lang="en-US" sz="2400" dirty="0"/>
          </a:p>
        </p:txBody>
      </p:sp>
      <p:sp>
        <p:nvSpPr>
          <p:cNvPr id="3" name="Content Placeholder 2"/>
          <p:cNvSpPr>
            <a:spLocks noGrp="1"/>
          </p:cNvSpPr>
          <p:nvPr>
            <p:ph idx="1"/>
          </p:nvPr>
        </p:nvSpPr>
        <p:spPr>
          <a:xfrm>
            <a:off x="392723" y="990600"/>
            <a:ext cx="8219552" cy="4747421"/>
          </a:xfrm>
        </p:spPr>
        <p:txBody>
          <a:bodyPr/>
          <a:lstStyle/>
          <a:p>
            <a:pPr>
              <a:buFont typeface="+mj-lt"/>
              <a:buAutoNum type="arabicPeriod"/>
            </a:pPr>
            <a:r>
              <a:rPr lang="en-US" sz="1600" dirty="0"/>
              <a:t>The </a:t>
            </a:r>
            <a:r>
              <a:rPr lang="en-US" sz="1600" dirty="0" smtClean="0"/>
              <a:t>RTM </a:t>
            </a:r>
            <a:r>
              <a:rPr lang="en-US" sz="1600" dirty="0"/>
              <a:t>will be modified to co-optimize energy and the </a:t>
            </a:r>
            <a:r>
              <a:rPr lang="en-US" sz="1600" dirty="0" smtClean="0"/>
              <a:t>AS </a:t>
            </a:r>
            <a:r>
              <a:rPr lang="en-US" sz="1600" dirty="0"/>
              <a:t>products</a:t>
            </a:r>
            <a:r>
              <a:rPr lang="en-US" sz="1600" dirty="0" smtClean="0"/>
              <a:t>.</a:t>
            </a:r>
            <a:endParaRPr lang="en-US" sz="1600" dirty="0"/>
          </a:p>
          <a:p>
            <a:pPr marL="457200" lvl="1" indent="0">
              <a:buNone/>
            </a:pPr>
            <a:r>
              <a:rPr lang="en-US" sz="1600" dirty="0" smtClean="0"/>
              <a:t>1.1	The </a:t>
            </a:r>
            <a:r>
              <a:rPr lang="en-US" sz="1600" dirty="0"/>
              <a:t>implementation of RTC will require the development of a separate demand </a:t>
            </a:r>
            <a:r>
              <a:rPr lang="en-US" sz="1600" dirty="0" smtClean="0"/>
              <a:t>	curve for </a:t>
            </a:r>
            <a:r>
              <a:rPr lang="en-US" sz="1600" dirty="0"/>
              <a:t>each AS product in the RTM (in discussion at PUCT).  </a:t>
            </a:r>
          </a:p>
          <a:p>
            <a:pPr marL="457200" lvl="1" indent="0">
              <a:buNone/>
            </a:pPr>
            <a:r>
              <a:rPr lang="en-US" sz="1600" dirty="0" smtClean="0"/>
              <a:t>1.2	The SWOC </a:t>
            </a:r>
            <a:r>
              <a:rPr lang="en-US" sz="1600" dirty="0"/>
              <a:t>and </a:t>
            </a:r>
            <a:r>
              <a:rPr lang="en-US" sz="1600" dirty="0" smtClean="0"/>
              <a:t>PBPC will be </a:t>
            </a:r>
            <a:r>
              <a:rPr lang="en-US" sz="1600" dirty="0"/>
              <a:t>updated </a:t>
            </a:r>
            <a:r>
              <a:rPr lang="en-US" sz="1600" dirty="0" smtClean="0"/>
              <a:t>per discussion </a:t>
            </a:r>
            <a:r>
              <a:rPr lang="en-US" sz="1600" dirty="0"/>
              <a:t>and direction from the </a:t>
            </a:r>
            <a:r>
              <a:rPr lang="en-US" sz="1600" dirty="0" smtClean="0"/>
              <a:t>	PUCT</a:t>
            </a:r>
            <a:r>
              <a:rPr lang="en-US" sz="1600" dirty="0"/>
              <a:t>.</a:t>
            </a:r>
          </a:p>
          <a:p>
            <a:pPr marL="457200" lvl="1" indent="0">
              <a:buNone/>
            </a:pPr>
            <a:r>
              <a:rPr lang="en-US" sz="1600" b="1" i="1" dirty="0" smtClean="0">
                <a:solidFill>
                  <a:schemeClr val="accent4"/>
                </a:solidFill>
              </a:rPr>
              <a:t>1.3	The </a:t>
            </a:r>
            <a:r>
              <a:rPr lang="en-US" sz="1600" b="1" i="1" dirty="0">
                <a:solidFill>
                  <a:schemeClr val="accent4"/>
                </a:solidFill>
              </a:rPr>
              <a:t>RTM will be modified to use Resource-specific AS </a:t>
            </a:r>
            <a:r>
              <a:rPr lang="en-US" sz="1600" b="1" i="1" dirty="0" smtClean="0">
                <a:solidFill>
                  <a:schemeClr val="accent4"/>
                </a:solidFill>
              </a:rPr>
              <a:t>Offers </a:t>
            </a:r>
            <a:r>
              <a:rPr lang="en-US" sz="1600" b="1" i="1" dirty="0">
                <a:solidFill>
                  <a:schemeClr val="accent4"/>
                </a:solidFill>
              </a:rPr>
              <a:t>in the </a:t>
            </a:r>
            <a:r>
              <a:rPr lang="en-US" sz="1600" b="1" i="1" dirty="0" smtClean="0">
                <a:solidFill>
                  <a:schemeClr val="accent4"/>
                </a:solidFill>
              </a:rPr>
              <a:t>	optimization, </a:t>
            </a:r>
            <a:r>
              <a:rPr lang="en-US" sz="1600" b="1" i="1" dirty="0">
                <a:solidFill>
                  <a:schemeClr val="accent4"/>
                </a:solidFill>
              </a:rPr>
              <a:t>and rules will be put into place regarding how the AS </a:t>
            </a:r>
            <a:r>
              <a:rPr lang="en-US" sz="1600" b="1" i="1" dirty="0" smtClean="0">
                <a:solidFill>
                  <a:schemeClr val="accent4"/>
                </a:solidFill>
              </a:rPr>
              <a:t>Offers 	are used </a:t>
            </a:r>
            <a:r>
              <a:rPr lang="en-US" sz="1600" b="1" i="1" dirty="0">
                <a:solidFill>
                  <a:schemeClr val="accent4"/>
                </a:solidFill>
              </a:rPr>
              <a:t>and awarded.</a:t>
            </a:r>
          </a:p>
          <a:p>
            <a:pPr marL="457200" lvl="1" indent="0">
              <a:buNone/>
            </a:pPr>
            <a:r>
              <a:rPr lang="en-US" sz="1600" b="1" i="1" dirty="0" smtClean="0">
                <a:solidFill>
                  <a:schemeClr val="accent4"/>
                </a:solidFill>
              </a:rPr>
              <a:t>1.4	Systems </a:t>
            </a:r>
            <a:r>
              <a:rPr lang="en-US" sz="1600" b="1" i="1" dirty="0">
                <a:solidFill>
                  <a:schemeClr val="accent4"/>
                </a:solidFill>
              </a:rPr>
              <a:t>and applications that provide input for the RTM optimization </a:t>
            </a:r>
            <a:r>
              <a:rPr lang="en-US" sz="1600" b="1" i="1" dirty="0" smtClean="0">
                <a:solidFill>
                  <a:schemeClr val="accent4"/>
                </a:solidFill>
              </a:rPr>
              <a:t>	engine will </a:t>
            </a:r>
            <a:r>
              <a:rPr lang="en-US" sz="1600" b="1" i="1" dirty="0">
                <a:solidFill>
                  <a:schemeClr val="accent4"/>
                </a:solidFill>
              </a:rPr>
              <a:t>be modified to account for RTC (e.g</a:t>
            </a:r>
            <a:r>
              <a:rPr lang="en-US" sz="1600" b="1" i="1" dirty="0" smtClean="0">
                <a:solidFill>
                  <a:schemeClr val="accent4"/>
                </a:solidFill>
              </a:rPr>
              <a:t>., </a:t>
            </a:r>
            <a:r>
              <a:rPr lang="en-US" sz="1600" b="1" i="1" dirty="0">
                <a:solidFill>
                  <a:schemeClr val="accent4"/>
                </a:solidFill>
              </a:rPr>
              <a:t>the </a:t>
            </a:r>
            <a:r>
              <a:rPr lang="en-US" sz="1600" b="1" i="1" dirty="0" smtClean="0">
                <a:solidFill>
                  <a:schemeClr val="accent4"/>
                </a:solidFill>
              </a:rPr>
              <a:t>RLC).</a:t>
            </a:r>
            <a:endParaRPr lang="en-US" sz="1600" b="1" i="1" dirty="0">
              <a:solidFill>
                <a:schemeClr val="accent4"/>
              </a:solidFill>
            </a:endParaRPr>
          </a:p>
          <a:p>
            <a:pPr marL="457200" lvl="1" indent="0">
              <a:buNone/>
            </a:pPr>
            <a:r>
              <a:rPr lang="en-US" sz="1600" b="1" i="1" dirty="0" smtClean="0">
                <a:solidFill>
                  <a:schemeClr val="accent4"/>
                </a:solidFill>
              </a:rPr>
              <a:t>1.5	The </a:t>
            </a:r>
            <a:r>
              <a:rPr lang="en-US" sz="1600" b="1" i="1" dirty="0">
                <a:solidFill>
                  <a:schemeClr val="accent4"/>
                </a:solidFill>
              </a:rPr>
              <a:t>processes for deploying AS will be modified, as needed, to </a:t>
            </a:r>
            <a:r>
              <a:rPr lang="en-US" sz="1600" b="1" i="1" dirty="0" smtClean="0">
                <a:solidFill>
                  <a:schemeClr val="accent4"/>
                </a:solidFill>
              </a:rPr>
              <a:t>	accommodate the </a:t>
            </a:r>
            <a:r>
              <a:rPr lang="en-US" sz="1600" b="1" i="1" dirty="0">
                <a:solidFill>
                  <a:schemeClr val="accent4"/>
                </a:solidFill>
              </a:rPr>
              <a:t>awarding of AS in Real-Time and the use of ASDCs.</a:t>
            </a:r>
          </a:p>
          <a:p>
            <a:pPr marL="457200" lvl="1" indent="0">
              <a:buNone/>
            </a:pPr>
            <a:r>
              <a:rPr lang="en-US" sz="1600" b="1" i="1" dirty="0" smtClean="0">
                <a:solidFill>
                  <a:schemeClr val="accent4"/>
                </a:solidFill>
              </a:rPr>
              <a:t>1.6	The </a:t>
            </a:r>
            <a:r>
              <a:rPr lang="en-US" sz="1600" b="1" i="1" dirty="0">
                <a:solidFill>
                  <a:schemeClr val="accent4"/>
                </a:solidFill>
              </a:rPr>
              <a:t>current AS imbalance settlement processes for ORDC will be </a:t>
            </a:r>
            <a:r>
              <a:rPr lang="en-US" sz="1600" b="1" i="1" dirty="0" smtClean="0">
                <a:solidFill>
                  <a:schemeClr val="accent4"/>
                </a:solidFill>
              </a:rPr>
              <a:t>	replaced </a:t>
            </a:r>
            <a:r>
              <a:rPr lang="en-US" sz="1600" b="1" i="1" dirty="0">
                <a:solidFill>
                  <a:schemeClr val="accent4"/>
                </a:solidFill>
              </a:rPr>
              <a:t>with </a:t>
            </a:r>
            <a:r>
              <a:rPr lang="en-US" sz="1600" b="1" i="1" dirty="0" smtClean="0">
                <a:solidFill>
                  <a:schemeClr val="accent4"/>
                </a:solidFill>
              </a:rPr>
              <a:t>a </a:t>
            </a:r>
            <a:r>
              <a:rPr lang="en-US" sz="1600" b="1" i="1" dirty="0">
                <a:solidFill>
                  <a:schemeClr val="accent4"/>
                </a:solidFill>
              </a:rPr>
              <a:t>new process in RTC</a:t>
            </a:r>
            <a:r>
              <a:rPr lang="en-US" sz="1600" b="1" i="1" dirty="0" smtClean="0">
                <a:solidFill>
                  <a:schemeClr val="accent4"/>
                </a:solidFill>
              </a:rPr>
              <a:t>.</a:t>
            </a:r>
          </a:p>
          <a:p>
            <a:pPr marL="457200" lvl="1" indent="0">
              <a:buNone/>
            </a:pPr>
            <a:endParaRPr lang="en-US" sz="1600" b="1" i="1" dirty="0">
              <a:solidFill>
                <a:schemeClr val="accent4"/>
              </a:solidFill>
            </a:endParaRPr>
          </a:p>
          <a:p>
            <a:pPr>
              <a:buFont typeface="+mj-lt"/>
              <a:buAutoNum type="arabicPeriod"/>
            </a:pPr>
            <a:r>
              <a:rPr lang="en-US" sz="1600" dirty="0"/>
              <a:t>The suite of AS products assumed for the implementation of </a:t>
            </a:r>
            <a:r>
              <a:rPr lang="en-US" sz="1600" dirty="0" smtClean="0"/>
              <a:t>RTC </a:t>
            </a:r>
            <a:r>
              <a:rPr lang="en-US" sz="1600" dirty="0"/>
              <a:t>are those defined in the framework provided by </a:t>
            </a:r>
            <a:r>
              <a:rPr lang="en-US" sz="1600" dirty="0" smtClean="0"/>
              <a:t>NPRR </a:t>
            </a:r>
            <a:r>
              <a:rPr lang="en-US" sz="1600" dirty="0"/>
              <a:t>863, Creation of ERCOT Contingency Reserve Service and Revisions to Responsive Reserve (in discussion at PUCT).</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194990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Draft RTC </a:t>
            </a:r>
            <a:r>
              <a:rPr lang="en-US" sz="2400" dirty="0" smtClean="0"/>
              <a:t>Principles (Cont.)</a:t>
            </a:r>
            <a:endParaRPr lang="en-US" sz="2400" dirty="0"/>
          </a:p>
        </p:txBody>
      </p:sp>
      <p:sp>
        <p:nvSpPr>
          <p:cNvPr id="3" name="Content Placeholder 2"/>
          <p:cNvSpPr>
            <a:spLocks noGrp="1"/>
          </p:cNvSpPr>
          <p:nvPr>
            <p:ph idx="1"/>
          </p:nvPr>
        </p:nvSpPr>
        <p:spPr>
          <a:xfrm>
            <a:off x="457200" y="891379"/>
            <a:ext cx="7696200" cy="4899821"/>
          </a:xfrm>
        </p:spPr>
        <p:txBody>
          <a:bodyPr/>
          <a:lstStyle/>
          <a:p>
            <a:pPr>
              <a:buFont typeface="+mj-lt"/>
              <a:buAutoNum type="arabicPeriod" startAt="3"/>
            </a:pPr>
            <a:r>
              <a:rPr lang="en-US" sz="1600" b="1" i="1" dirty="0">
                <a:solidFill>
                  <a:schemeClr val="accent4"/>
                </a:solidFill>
              </a:rPr>
              <a:t>To facilitate this change to the RTM, RUC will be modified to co-optimize energy and AS. RUC will look at the Resources planned to be available to determine whether additional Resource commitments are needed to meet the load forecast and minimum AS requirements, as well as resolve transmission congestion.</a:t>
            </a:r>
          </a:p>
          <a:p>
            <a:pPr>
              <a:buFont typeface="+mj-lt"/>
              <a:buAutoNum type="arabicPeriod" startAt="3"/>
            </a:pPr>
            <a:endParaRPr lang="en-US" sz="1000" dirty="0"/>
          </a:p>
          <a:p>
            <a:pPr>
              <a:buFont typeface="+mj-lt"/>
              <a:buAutoNum type="arabicPeriod" startAt="3"/>
            </a:pPr>
            <a:r>
              <a:rPr lang="en-US" sz="1600" b="1" i="1" dirty="0">
                <a:solidFill>
                  <a:schemeClr val="accent4"/>
                </a:solidFill>
              </a:rPr>
              <a:t>The current SASM process goes away, and the RUC process will be used to ensure sufficient capacity is projected to be available in Real-Time to meet the load forecast and minimum AS requirements, as well as resolve transmission congestion.</a:t>
            </a:r>
          </a:p>
          <a:p>
            <a:pPr>
              <a:buFont typeface="+mj-lt"/>
              <a:buAutoNum type="arabicPeriod" startAt="3"/>
            </a:pPr>
            <a:endParaRPr lang="en-US" sz="1000" dirty="0"/>
          </a:p>
          <a:p>
            <a:pPr>
              <a:buFont typeface="+mj-lt"/>
              <a:buAutoNum type="arabicPeriod" startAt="3"/>
            </a:pPr>
            <a:r>
              <a:rPr lang="en-US" sz="1600" dirty="0"/>
              <a:t>Changes to the DAM specifically associated with the implementation of RTC will be limited (in discussion at PUCT</a:t>
            </a:r>
            <a:r>
              <a:rPr lang="en-US" sz="1600" dirty="0" smtClean="0"/>
              <a:t>).</a:t>
            </a:r>
          </a:p>
          <a:p>
            <a:pPr>
              <a:buFont typeface="+mj-lt"/>
              <a:buAutoNum type="arabicPeriod" startAt="3"/>
            </a:pPr>
            <a:endParaRPr lang="en-US" sz="1000" dirty="0"/>
          </a:p>
          <a:p>
            <a:pPr>
              <a:buFont typeface="+mj-lt"/>
              <a:buAutoNum type="arabicPeriod" startAt="3"/>
            </a:pPr>
            <a:r>
              <a:rPr lang="en-US" sz="1600" dirty="0"/>
              <a:t>Market-facing reports will be modified to facilitate the new suite of information being provided with the implementation of RTC</a:t>
            </a:r>
            <a:r>
              <a:rPr lang="en-US" sz="1600" dirty="0" smtClean="0"/>
              <a:t>.</a:t>
            </a:r>
          </a:p>
          <a:p>
            <a:pPr>
              <a:buFont typeface="+mj-lt"/>
              <a:buAutoNum type="arabicPeriod" startAt="3"/>
            </a:pPr>
            <a:endParaRPr lang="en-US" sz="1000" dirty="0"/>
          </a:p>
          <a:p>
            <a:pPr>
              <a:buFont typeface="+mj-lt"/>
              <a:buAutoNum type="arabicPeriod" startAt="3"/>
            </a:pPr>
            <a:r>
              <a:rPr lang="en-US" sz="1600" dirty="0"/>
              <a:t>Metrics for monitoring Market Participant performance will be modified to account for any changes in the provision and deployment of AS created by the implementation of RTC.</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472186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Principle Concepts In-Flight</a:t>
            </a:r>
          </a:p>
        </p:txBody>
      </p:sp>
      <p:sp>
        <p:nvSpPr>
          <p:cNvPr id="3" name="Content Placeholder 2"/>
          <p:cNvSpPr>
            <a:spLocks noGrp="1"/>
          </p:cNvSpPr>
          <p:nvPr>
            <p:ph idx="1"/>
          </p:nvPr>
        </p:nvSpPr>
        <p:spPr>
          <a:xfrm>
            <a:off x="381000" y="990600"/>
            <a:ext cx="8219552" cy="4747421"/>
          </a:xfrm>
        </p:spPr>
        <p:txBody>
          <a:bodyPr/>
          <a:lstStyle/>
          <a:p>
            <a:pPr marL="0" indent="0">
              <a:buNone/>
            </a:pPr>
            <a:r>
              <a:rPr lang="en-US" sz="1800" u="sng" dirty="0" smtClean="0"/>
              <a:t>Concepts discussed at two meetings (April 30 and May 13)</a:t>
            </a:r>
          </a:p>
          <a:p>
            <a:r>
              <a:rPr lang="en-US" sz="1800" dirty="0"/>
              <a:t>Resource Limit </a:t>
            </a:r>
            <a:r>
              <a:rPr lang="en-US" sz="1800" dirty="0" smtClean="0"/>
              <a:t>Calculator</a:t>
            </a:r>
          </a:p>
          <a:p>
            <a:r>
              <a:rPr lang="en-US" sz="1800" dirty="0" smtClean="0"/>
              <a:t>Load </a:t>
            </a:r>
            <a:r>
              <a:rPr lang="en-US" sz="1800" dirty="0"/>
              <a:t>Frequency </a:t>
            </a:r>
            <a:r>
              <a:rPr lang="en-US" sz="1800" dirty="0" smtClean="0"/>
              <a:t>Control</a:t>
            </a:r>
          </a:p>
          <a:p>
            <a:r>
              <a:rPr lang="en-US" sz="1800" dirty="0" smtClean="0"/>
              <a:t>Ancillary </a:t>
            </a:r>
            <a:r>
              <a:rPr lang="en-US" sz="1800" dirty="0"/>
              <a:t>Service Offer </a:t>
            </a:r>
            <a:r>
              <a:rPr lang="en-US" sz="1800" dirty="0" smtClean="0"/>
              <a:t>Structure</a:t>
            </a:r>
          </a:p>
          <a:p>
            <a:r>
              <a:rPr lang="en-US" sz="1800" dirty="0" smtClean="0"/>
              <a:t>Ancillary </a:t>
            </a:r>
            <a:r>
              <a:rPr lang="en-US" sz="1800" dirty="0"/>
              <a:t>Service Settlement (with RTC</a:t>
            </a:r>
            <a:r>
              <a:rPr lang="en-US" sz="1800" dirty="0" smtClean="0"/>
              <a:t>)</a:t>
            </a:r>
          </a:p>
          <a:p>
            <a:pPr>
              <a:buFontTx/>
              <a:buChar char="-"/>
            </a:pPr>
            <a:endParaRPr lang="en-US" sz="1800" dirty="0"/>
          </a:p>
          <a:p>
            <a:pPr marL="0" indent="0">
              <a:buNone/>
            </a:pPr>
            <a:r>
              <a:rPr lang="en-US" sz="1800" u="sng" dirty="0" smtClean="0"/>
              <a:t>Concepts discussed at one meeting (May 13)</a:t>
            </a:r>
          </a:p>
          <a:p>
            <a:r>
              <a:rPr lang="en-US" sz="1800" dirty="0" smtClean="0"/>
              <a:t>Ancillary </a:t>
            </a:r>
            <a:r>
              <a:rPr lang="en-US" sz="1800" dirty="0"/>
              <a:t>Service </a:t>
            </a:r>
            <a:r>
              <a:rPr lang="en-US" sz="1800" dirty="0" smtClean="0"/>
              <a:t>Manager</a:t>
            </a:r>
          </a:p>
          <a:p>
            <a:r>
              <a:rPr lang="en-US" sz="1800" dirty="0" smtClean="0"/>
              <a:t>Reliability </a:t>
            </a:r>
            <a:r>
              <a:rPr lang="en-US" sz="1800" dirty="0"/>
              <a:t>Unit </a:t>
            </a:r>
            <a:r>
              <a:rPr lang="en-US" sz="1800" dirty="0" smtClean="0"/>
              <a:t>Commitment</a:t>
            </a:r>
          </a:p>
          <a:p>
            <a:r>
              <a:rPr lang="en-US" sz="1800" dirty="0" smtClean="0"/>
              <a:t>Supplemental </a:t>
            </a:r>
            <a:r>
              <a:rPr lang="en-US" sz="1800" dirty="0"/>
              <a:t>Ancillary Service </a:t>
            </a:r>
            <a:r>
              <a:rPr lang="en-US" sz="1800" dirty="0" smtClean="0"/>
              <a:t>Market</a:t>
            </a:r>
          </a:p>
          <a:p>
            <a:pPr marL="0" indent="0">
              <a:buNone/>
            </a:pPr>
            <a:endParaRPr lang="en-US" sz="1800" dirty="0" smtClean="0"/>
          </a:p>
          <a:p>
            <a:pPr marL="0" indent="0">
              <a:buNone/>
            </a:pPr>
            <a:r>
              <a:rPr lang="en-US" sz="1800" dirty="0" smtClean="0"/>
              <a:t>ERCOT is working to develop a draft of inventory of RTC principle </a:t>
            </a:r>
            <a:r>
              <a:rPr lang="en-US" sz="1800" dirty="0"/>
              <a:t>c</a:t>
            </a:r>
            <a:r>
              <a:rPr lang="en-US" sz="1800" dirty="0" smtClean="0"/>
              <a:t>oncepts that need to be addressed to complete the principles.</a:t>
            </a:r>
            <a:endParaRPr lang="en-US" sz="1800" dirty="0"/>
          </a:p>
          <a:p>
            <a:pPr>
              <a:buFontTx/>
              <a:buChar char="-"/>
            </a:pPr>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466642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Communications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6" name="Content Placeholder 2"/>
          <p:cNvSpPr txBox="1">
            <a:spLocks/>
          </p:cNvSpPr>
          <p:nvPr/>
        </p:nvSpPr>
        <p:spPr>
          <a:xfrm>
            <a:off x="381000" y="1066800"/>
            <a:ext cx="8458200" cy="459502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smtClean="0"/>
              <a:t>ERCOT has web page for the </a:t>
            </a:r>
            <a:r>
              <a:rPr lang="en-US" sz="2000" dirty="0" smtClean="0">
                <a:hlinkClick r:id="rId2"/>
              </a:rPr>
              <a:t>RTC Task Force </a:t>
            </a:r>
            <a:r>
              <a:rPr lang="en-US" sz="2000" dirty="0" smtClean="0"/>
              <a:t>under TAC.</a:t>
            </a:r>
          </a:p>
          <a:p>
            <a:pPr lvl="1"/>
            <a:r>
              <a:rPr lang="en-US" sz="1800" dirty="0" smtClean="0"/>
              <a:t>Sign up for email list: </a:t>
            </a:r>
            <a:r>
              <a:rPr lang="en-US" sz="1800" dirty="0" smtClean="0">
                <a:hlinkClick r:id="rId3"/>
              </a:rPr>
              <a:t>RTCTF@lists.ercot.com</a:t>
            </a:r>
            <a:endParaRPr lang="en-US" sz="1800" dirty="0" smtClean="0"/>
          </a:p>
          <a:p>
            <a:pPr lvl="2"/>
            <a:r>
              <a:rPr lang="en-US" sz="1800" dirty="0" smtClean="0"/>
              <a:t>Go to </a:t>
            </a:r>
            <a:r>
              <a:rPr lang="en-US" sz="1800" dirty="0" smtClean="0">
                <a:hlinkClick r:id="rId4"/>
              </a:rPr>
              <a:t>http://lists.ercot.com</a:t>
            </a:r>
            <a:r>
              <a:rPr lang="en-US" sz="1800" dirty="0"/>
              <a:t>,</a:t>
            </a:r>
            <a:r>
              <a:rPr lang="en-US" sz="1800" dirty="0" smtClean="0"/>
              <a:t> </a:t>
            </a:r>
            <a:r>
              <a:rPr lang="en-US" sz="1800" dirty="0"/>
              <a:t>s</a:t>
            </a:r>
            <a:r>
              <a:rPr lang="en-US" sz="1800" dirty="0" smtClean="0"/>
              <a:t>croll down to RTCTF and </a:t>
            </a:r>
            <a:r>
              <a:rPr lang="en-US" sz="1800" dirty="0"/>
              <a:t>c</a:t>
            </a:r>
            <a:r>
              <a:rPr lang="en-US" sz="1800" dirty="0" smtClean="0"/>
              <a:t>lick subscribe</a:t>
            </a:r>
          </a:p>
          <a:p>
            <a:pPr lvl="2"/>
            <a:r>
              <a:rPr lang="en-US" sz="1800" dirty="0" smtClean="0"/>
              <a:t>Email confirmation process to verify</a:t>
            </a:r>
          </a:p>
          <a:p>
            <a:pPr lvl="2"/>
            <a:r>
              <a:rPr lang="en-US" sz="1800" dirty="0" smtClean="0"/>
              <a:t>For assistance, email </a:t>
            </a:r>
            <a:r>
              <a:rPr lang="en-US" sz="1800" dirty="0" smtClean="0">
                <a:hlinkClick r:id="rId5"/>
              </a:rPr>
              <a:t>Helpdesk@ercot.com</a:t>
            </a:r>
            <a:r>
              <a:rPr lang="en-US" sz="1800" dirty="0" smtClean="0"/>
              <a:t> </a:t>
            </a:r>
          </a:p>
          <a:p>
            <a:endParaRPr lang="en-US" sz="2000" dirty="0" smtClean="0"/>
          </a:p>
          <a:p>
            <a:r>
              <a:rPr lang="en-US" sz="2000" dirty="0" smtClean="0"/>
              <a:t>Points of contact:</a:t>
            </a:r>
          </a:p>
          <a:p>
            <a:pPr lvl="1"/>
            <a:r>
              <a:rPr lang="en-US" sz="1800" dirty="0"/>
              <a:t>Matt Mereness: </a:t>
            </a:r>
            <a:r>
              <a:rPr lang="en-US" sz="1800" dirty="0" smtClean="0"/>
              <a:t>RTCTF Chair</a:t>
            </a:r>
          </a:p>
          <a:p>
            <a:pPr lvl="1"/>
            <a:r>
              <a:rPr lang="en-US" sz="1800" dirty="0" smtClean="0"/>
              <a:t>Bryan Sams: RTCTF Vice Chair</a:t>
            </a:r>
            <a:endParaRPr lang="en-US" sz="1800" dirty="0"/>
          </a:p>
          <a:p>
            <a:pPr lvl="1"/>
            <a:r>
              <a:rPr lang="en-US" sz="1800" dirty="0"/>
              <a:t>Dave Maggio: RTC Design Manager</a:t>
            </a:r>
          </a:p>
          <a:p>
            <a:pPr lvl="1"/>
            <a:r>
              <a:rPr lang="en-US" sz="1800" dirty="0" smtClean="0"/>
              <a:t>Kenan </a:t>
            </a:r>
            <a:r>
              <a:rPr lang="en-US" sz="1800" dirty="0"/>
              <a:t>Ögelman: Executive </a:t>
            </a:r>
            <a:r>
              <a:rPr lang="en-US" sz="1800" dirty="0" smtClean="0"/>
              <a:t>Sponsor</a:t>
            </a:r>
            <a:endParaRPr lang="en-US" sz="1800" dirty="0"/>
          </a:p>
        </p:txBody>
      </p:sp>
    </p:spTree>
    <p:extLst>
      <p:ext uri="{BB962C8B-B14F-4D97-AF65-F5344CB8AC3E}">
        <p14:creationId xmlns:p14="http://schemas.microsoft.com/office/powerpoint/2010/main" val="20741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1371</TotalTime>
  <Words>743</Words>
  <Application>Microsoft Office PowerPoint</Application>
  <PresentationFormat>On-screen Show (4:3)</PresentationFormat>
  <Paragraphs>115</Paragraphs>
  <Slides>10</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1_Custom Design</vt:lpstr>
      <vt:lpstr>Office Theme</vt:lpstr>
      <vt:lpstr>PowerPoint Presentation</vt:lpstr>
      <vt:lpstr>Outline of RTCTF Update </vt:lpstr>
      <vt:lpstr>RTCTF Meeting Schedule</vt:lpstr>
      <vt:lpstr>RTCTF Review Process</vt:lpstr>
      <vt:lpstr>RTCTF Review Process </vt:lpstr>
      <vt:lpstr>Draft RTC Principles</vt:lpstr>
      <vt:lpstr>Draft RTC Principles (Cont.)</vt:lpstr>
      <vt:lpstr>RTC Principle Concepts In-Flight</vt:lpstr>
      <vt:lpstr>RTCTF Communications</vt:lpstr>
      <vt:lpstr>Questions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138</cp:revision>
  <cp:lastPrinted>2016-01-21T20:53:15Z</cp:lastPrinted>
  <dcterms:created xsi:type="dcterms:W3CDTF">2016-01-21T15:20:31Z</dcterms:created>
  <dcterms:modified xsi:type="dcterms:W3CDTF">2019-05-13T20:48:17Z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