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1" r:id="rId5"/>
    <p:sldId id="274" r:id="rId6"/>
    <p:sldId id="276" r:id="rId7"/>
    <p:sldId id="278" r:id="rId8"/>
    <p:sldId id="277" r:id="rId9"/>
    <p:sldId id="279" r:id="rId10"/>
    <p:sldId id="280" r:id="rId11"/>
    <p:sldId id="281" r:id="rId12"/>
    <p:sldId id="282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larsen" initials="rl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  <a:srgbClr val="FEB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3" autoAdjust="0"/>
    <p:restoredTop sz="90922" autoAdjust="0"/>
  </p:normalViewPr>
  <p:slideViewPr>
    <p:cSldViewPr>
      <p:cViewPr varScale="1">
        <p:scale>
          <a:sx n="112" d="100"/>
          <a:sy n="112" d="100"/>
        </p:scale>
        <p:origin x="14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45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45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9DA34-0399-40C4-82C9-D51CD01CDAEF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5160"/>
            <a:ext cx="5607050" cy="4183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21"/>
            <a:ext cx="3038475" cy="464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30321"/>
            <a:ext cx="3038475" cy="464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DCB2E-77E3-46AE-9B8E-51E8B50609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9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1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998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57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10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34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349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30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2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NMP Powerpoint ar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9275" y="5634038"/>
            <a:ext cx="163512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382000" cy="1470025"/>
          </a:xfrm>
        </p:spPr>
        <p:txBody>
          <a:bodyPr/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410200"/>
            <a:ext cx="3048000" cy="1219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77800">
            <a:solidFill>
              <a:srgbClr val="FEBE1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1371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019800" cy="8382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TNMP Branding Standards | Questions: Eric Paul in Communications (214-222-4146) or Dean Schachtner in Graphics (505-241-4696)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8CBD5-2E80-4815-9802-3A05D2E29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77800">
            <a:solidFill>
              <a:srgbClr val="FEBE1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8" descr="I-210+c_hires meter-gif.gif"/>
          <p:cNvPicPr>
            <a:picLocks noChangeAspect="1"/>
          </p:cNvPicPr>
          <p:nvPr userDrawn="1"/>
        </p:nvPicPr>
        <p:blipFill>
          <a:blip r:embed="rId3" cstate="print"/>
          <a:srcRect t="8824" r="8633"/>
          <a:stretch>
            <a:fillRect/>
          </a:stretch>
        </p:blipFill>
        <p:spPr bwMode="auto">
          <a:xfrm>
            <a:off x="6781800" y="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TNMP Branding Standards | Questions: Eric Paul in Communications (214-222-4146) or Dean Schachtner in Graphics (505-241-4696)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E72F-57BB-4649-902F-CE48577F7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28600" y="1143000"/>
            <a:ext cx="86868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781800" y="5867400"/>
            <a:ext cx="1447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2286000"/>
            <a:ext cx="9144000" cy="0"/>
          </a:xfrm>
          <a:prstGeom prst="line">
            <a:avLst/>
          </a:prstGeom>
          <a:ln w="177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5181600"/>
            <a:ext cx="9144000" cy="0"/>
          </a:xfrm>
          <a:prstGeom prst="line">
            <a:avLst/>
          </a:prstGeom>
          <a:ln w="177800">
            <a:solidFill>
              <a:srgbClr val="FEBE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00387"/>
            <a:ext cx="7772400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505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100860774 digital numbers-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533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100860774 digital numbers-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194050"/>
            <a:ext cx="533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100860774 digital numbers-3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613" y="4495800"/>
            <a:ext cx="53498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23987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14400"/>
            <a:ext cx="56388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962399"/>
            <a:ext cx="8382000" cy="12192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257800"/>
            <a:ext cx="7543800" cy="762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/>
              <a:t>TNMP Branding Standards | Questions: Eric Paul in Communications (214-222-4146) or Dean Schachtner in Graphics (505-241-4696)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8ABAB3-6E26-47A8-A5E7-01FFF7EB9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81000" y="3962400"/>
            <a:ext cx="8382000" cy="1219200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Arial" pitchFamily="34" charset="0"/>
                <a:cs typeface="Arial" pitchFamily="34" charset="0"/>
              </a:rPr>
              <a:t>2019 TRANSMISSION PROJECTS</a:t>
            </a:r>
            <a:br>
              <a:rPr lang="en-US" sz="3200" b="1" dirty="0"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latin typeface="Arial" pitchFamily="34" charset="0"/>
                <a:cs typeface="Arial" pitchFamily="34" charset="0"/>
              </a:rPr>
              <a:t>ERCOT RPG May 14, 2019</a:t>
            </a:r>
            <a:endParaRPr lang="en-US" sz="3200" b="1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Arial" pitchFamily="34" charset="0"/>
                <a:cs typeface="Arial" pitchFamily="34" charset="0"/>
              </a:rPr>
              <a:t>ROBERT LONA - MANAGER  TNMP TRANSMISSION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dirty="0">
                <a:latin typeface="Arial" pitchFamily="34" charset="0"/>
                <a:cs typeface="Arial" pitchFamily="34" charset="0"/>
              </a:rPr>
              <a:t>2019 SUBSTATION PROJECTS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E94D2A2-51DC-42E2-A8DC-6DDEAC7B3B81}"/>
              </a:ext>
            </a:extLst>
          </p:cNvPr>
          <p:cNvGraphicFramePr>
            <a:graphicFrameLocks noGrp="1"/>
          </p:cNvGraphicFramePr>
          <p:nvPr/>
        </p:nvGraphicFramePr>
        <p:xfrm>
          <a:off x="1993187" y="1981198"/>
          <a:ext cx="5157626" cy="4114804"/>
        </p:xfrm>
        <a:graphic>
          <a:graphicData uri="http://schemas.openxmlformats.org/drawingml/2006/table">
            <a:tbl>
              <a:tblPr/>
              <a:tblGrid>
                <a:gridCol w="1809919">
                  <a:extLst>
                    <a:ext uri="{9D8B030D-6E8A-4147-A177-3AD203B41FA5}">
                      <a16:colId xmlns:a16="http://schemas.microsoft.com/office/drawing/2014/main" val="4180550012"/>
                    </a:ext>
                  </a:extLst>
                </a:gridCol>
                <a:gridCol w="1109056">
                  <a:extLst>
                    <a:ext uri="{9D8B030D-6E8A-4147-A177-3AD203B41FA5}">
                      <a16:colId xmlns:a16="http://schemas.microsoft.com/office/drawing/2014/main" val="745735252"/>
                    </a:ext>
                  </a:extLst>
                </a:gridCol>
                <a:gridCol w="2238651">
                  <a:extLst>
                    <a:ext uri="{9D8B030D-6E8A-4147-A177-3AD203B41FA5}">
                      <a16:colId xmlns:a16="http://schemas.microsoft.com/office/drawing/2014/main" val="1569455514"/>
                    </a:ext>
                  </a:extLst>
                </a:gridCol>
              </a:tblGrid>
              <a:tr h="285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SUBSTATION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 COMPOSITION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367567"/>
                  </a:ext>
                </a:extLst>
              </a:tr>
              <a:tr h="285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SADDLEBACK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69KV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069977"/>
                  </a:ext>
                </a:extLst>
              </a:tr>
              <a:tr h="285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TRANSFERRED TO 138KV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709885"/>
                  </a:ext>
                </a:extLst>
              </a:tr>
              <a:tr h="285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CONTRACTED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782002"/>
                  </a:ext>
                </a:extLst>
              </a:tr>
              <a:tr h="269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COTTONWOOD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CONTRACTED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633202"/>
                  </a:ext>
                </a:extLst>
              </a:tr>
              <a:tr h="269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BARILLA DRAW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 138KV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117970"/>
                  </a:ext>
                </a:extLst>
              </a:tr>
              <a:tr h="269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CONTRACTED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167828"/>
                  </a:ext>
                </a:extLst>
              </a:tr>
              <a:tr h="269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MONUMENT DRAW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CONTRACTED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931536"/>
                  </a:ext>
                </a:extLst>
              </a:tr>
              <a:tr h="269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 ROAD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SEPT.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69KV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914036"/>
                  </a:ext>
                </a:extLst>
              </a:tr>
              <a:tr h="269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TRANSFERRED TO 138KV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003276"/>
                  </a:ext>
                </a:extLst>
              </a:tr>
              <a:tr h="269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ELM STREET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OCT.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69KV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459253"/>
                  </a:ext>
                </a:extLst>
              </a:tr>
              <a:tr h="269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TRANSFERRED TO 138KV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687742"/>
                  </a:ext>
                </a:extLst>
              </a:tr>
              <a:tr h="269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COYOTE SPRINGS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OCT.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69KV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699908"/>
                  </a:ext>
                </a:extLst>
              </a:tr>
              <a:tr h="269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TRANSFERRED TO 138KV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436429"/>
                  </a:ext>
                </a:extLst>
              </a:tr>
              <a:tr h="277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CONTRACTED</a:t>
                      </a:r>
                    </a:p>
                  </a:txBody>
                  <a:tcPr marL="7706" marR="7706" marT="770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2115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Arial" pitchFamily="34" charset="0"/>
                <a:cs typeface="Arial" pitchFamily="34" charset="0"/>
              </a:rPr>
              <a:t>2019 REACTIVE  PROJECTS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454400-3443-4144-A66D-484CAF9F708B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2524850"/>
          <a:ext cx="7772400" cy="3027499"/>
        </p:xfrm>
        <a:graphic>
          <a:graphicData uri="http://schemas.openxmlformats.org/drawingml/2006/table">
            <a:tbl>
              <a:tblPr/>
              <a:tblGrid>
                <a:gridCol w="3476307">
                  <a:extLst>
                    <a:ext uri="{9D8B030D-6E8A-4147-A177-3AD203B41FA5}">
                      <a16:colId xmlns:a16="http://schemas.microsoft.com/office/drawing/2014/main" val="703712464"/>
                    </a:ext>
                  </a:extLst>
                </a:gridCol>
                <a:gridCol w="3237635">
                  <a:extLst>
                    <a:ext uri="{9D8B030D-6E8A-4147-A177-3AD203B41FA5}">
                      <a16:colId xmlns:a16="http://schemas.microsoft.com/office/drawing/2014/main" val="1219905806"/>
                    </a:ext>
                  </a:extLst>
                </a:gridCol>
                <a:gridCol w="1058458">
                  <a:extLst>
                    <a:ext uri="{9D8B030D-6E8A-4147-A177-3AD203B41FA5}">
                      <a16:colId xmlns:a16="http://schemas.microsoft.com/office/drawing/2014/main" val="3569143285"/>
                    </a:ext>
                  </a:extLst>
                </a:gridCol>
              </a:tblGrid>
              <a:tr h="287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REACTIVE DEVICE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DEVICE PARAMETERS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159621"/>
                  </a:ext>
                </a:extLst>
              </a:tr>
              <a:tr h="280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CAYMUS 138KV CAPACITOR BANK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MVAR (3X20 MVAR)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314793"/>
                  </a:ext>
                </a:extLst>
              </a:tr>
              <a:tr h="272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MVAR (4X20 MVAR) 2021SP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7212"/>
                  </a:ext>
                </a:extLst>
              </a:tr>
              <a:tr h="272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COLIE FIELD 138KV CAPACITOR BANK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MVAR (3X20 MVAR)  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509516"/>
                  </a:ext>
                </a:extLst>
              </a:tr>
              <a:tr h="272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MVAR (1X20 MVAR)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2020SP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085348"/>
                  </a:ext>
                </a:extLst>
              </a:tr>
              <a:tr h="272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MVAR(2X20 MVAR)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2021SP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055236"/>
                  </a:ext>
                </a:extLst>
              </a:tr>
              <a:tr h="272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KEYSTONE 60KV CAPACITOR BANK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MVAR(1X10 MVAR, RELOCATED)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579266"/>
                  </a:ext>
                </a:extLst>
              </a:tr>
              <a:tr h="272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IH-20  ABB STATCOM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+/- 190 MVAR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938386"/>
                  </a:ext>
                </a:extLst>
              </a:tr>
              <a:tr h="272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TRANSPECOS 138KV CAPACITOR BANK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MVAR (3X20 MVAR)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868542"/>
                  </a:ext>
                </a:extLst>
              </a:tr>
              <a:tr h="272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MVAR (4X20 MVAR) 2021SP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791133"/>
                  </a:ext>
                </a:extLst>
              </a:tr>
              <a:tr h="280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KERMIT #2 69KV CAPACITOR BANK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MVAR(2X5 MVAR, RELOCATED)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</a:t>
                      </a:r>
                    </a:p>
                  </a:txBody>
                  <a:tcPr marL="7783" marR="7783" marT="778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839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58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Arial" pitchFamily="34" charset="0"/>
                <a:cs typeface="Arial" pitchFamily="34" charset="0"/>
              </a:rPr>
              <a:t>Current West Texas System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B419C03-0040-4789-9292-4B3AF5C47B9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8" y="1295400"/>
            <a:ext cx="7690104" cy="54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80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912864" cy="8382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pitchFamily="34" charset="0"/>
                <a:cs typeface="Arial" pitchFamily="34" charset="0"/>
              </a:rPr>
              <a:t>TNMP 2019 Projects - Reactive Support</a:t>
            </a:r>
          </a:p>
        </p:txBody>
      </p:sp>
      <p:pic>
        <p:nvPicPr>
          <p:cNvPr id="4" name="Content Placeholder 3" descr="A close up of a map&#10;&#10;Description automatically generated">
            <a:extLst>
              <a:ext uri="{FF2B5EF4-FFF2-40B4-BE49-F238E27FC236}">
                <a16:creationId xmlns:a16="http://schemas.microsoft.com/office/drawing/2014/main" id="{42E684D0-C268-4F95-B872-BBB212E26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9" y="1295400"/>
            <a:ext cx="7689661" cy="5486400"/>
          </a:xfrm>
        </p:spPr>
      </p:pic>
    </p:spTree>
    <p:extLst>
      <p:ext uri="{BB962C8B-B14F-4D97-AF65-F5344CB8AC3E}">
        <p14:creationId xmlns:p14="http://schemas.microsoft.com/office/powerpoint/2010/main" val="304281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pitchFamily="34" charset="0"/>
                <a:cs typeface="Arial" pitchFamily="34" charset="0"/>
              </a:rPr>
              <a:t>TNMP 2019 Projects - Substations</a:t>
            </a:r>
          </a:p>
        </p:txBody>
      </p:sp>
      <p:pic>
        <p:nvPicPr>
          <p:cNvPr id="4" name="Content Placeholder 3" descr="A close up of a map&#10;&#10;Description automatically generated">
            <a:extLst>
              <a:ext uri="{FF2B5EF4-FFF2-40B4-BE49-F238E27FC236}">
                <a16:creationId xmlns:a16="http://schemas.microsoft.com/office/drawing/2014/main" id="{30FF4995-65B5-41A2-A3BA-852FDA74836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298448"/>
            <a:ext cx="7726680" cy="5483352"/>
          </a:xfrm>
        </p:spPr>
      </p:pic>
    </p:spTree>
    <p:extLst>
      <p:ext uri="{BB962C8B-B14F-4D97-AF65-F5344CB8AC3E}">
        <p14:creationId xmlns:p14="http://schemas.microsoft.com/office/powerpoint/2010/main" val="56327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781800" cy="8382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pitchFamily="34" charset="0"/>
                <a:cs typeface="Arial" pitchFamily="34" charset="0"/>
              </a:rPr>
              <a:t>Line K: Rebuild and 138kV Conversion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2D7EC0-5B6A-4790-841A-80AE95BB1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6019800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 K EXISTING 32 MILE 69KV TRANSMISSION LINE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REPLACE WITH SINGLE 1926 ACSR-TW (CUMBERLAND) 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DOUBLE CIRCUIT CAPAABLE 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RATED FOR 409 MVA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 MW TOTAL CONTRACTED LOAD  2019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 MW TOTAL CONTRACTED LOAD  2019 -2025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 MW TOTAL CONTRACTED/N0N-CONTRACTED LOAD 2019 - 2025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8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781800" cy="8382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pitchFamily="34" charset="0"/>
                <a:cs typeface="Arial" pitchFamily="34" charset="0"/>
              </a:rPr>
              <a:t>Line K: Rebuild and 138kV Conversion</a:t>
            </a:r>
          </a:p>
        </p:txBody>
      </p:sp>
      <p:pic>
        <p:nvPicPr>
          <p:cNvPr id="4" name="Content Placeholder 3" descr="A close up of a map&#10;&#10;Description automatically generated">
            <a:extLst>
              <a:ext uri="{FF2B5EF4-FFF2-40B4-BE49-F238E27FC236}">
                <a16:creationId xmlns:a16="http://schemas.microsoft.com/office/drawing/2014/main" id="{B9DCEF09-49B2-47E6-865B-05FD104ACCB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298448"/>
            <a:ext cx="7740080" cy="5483352"/>
          </a:xfrm>
        </p:spPr>
      </p:pic>
    </p:spTree>
    <p:extLst>
      <p:ext uri="{BB962C8B-B14F-4D97-AF65-F5344CB8AC3E}">
        <p14:creationId xmlns:p14="http://schemas.microsoft.com/office/powerpoint/2010/main" val="4154933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C285EF-4D60-40B1-8616-53E10B339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060" y="2723088"/>
            <a:ext cx="5945879" cy="14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91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NMR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a7a6ecf3-f697-483b-88a3-7f6e24b1fd03">
      <Value>Advertising - Marketing</Value>
    </Categor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319248350CCC4A8A1BCEBDEC406EE8" ma:contentTypeVersion="4" ma:contentTypeDescription="Create a new document." ma:contentTypeScope="" ma:versionID="c2f268c2c0fe60525f7c3b460bde8819">
  <xsd:schema xmlns:xsd="http://www.w3.org/2001/XMLSchema" xmlns:xs="http://www.w3.org/2001/XMLSchema" xmlns:p="http://schemas.microsoft.com/office/2006/metadata/properties" xmlns:ns2="a7a6ecf3-f697-483b-88a3-7f6e24b1fd03" targetNamespace="http://schemas.microsoft.com/office/2006/metadata/properties" ma:root="true" ma:fieldsID="2284843fbbee1bdb38683b9fcf82606e" ns2:_="">
    <xsd:import namespace="a7a6ecf3-f697-483b-88a3-7f6e24b1fd03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6ecf3-f697-483b-88a3-7f6e24b1fd03" elementFormDefault="qualified">
    <xsd:import namespace="http://schemas.microsoft.com/office/2006/documentManagement/types"/>
    <xsd:import namespace="http://schemas.microsoft.com/office/infopath/2007/PartnerControls"/>
    <xsd:element name="Category" ma:index="4" nillable="true" ma:displayName="Category" ma:internalName="Category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vertising - Marketing"/>
                    <xsd:enumeration value="AMS"/>
                    <xsd:enumeration value="Billing"/>
                    <xsd:enumeration value="Business Plans"/>
                    <xsd:enumeration value="Communications Plans"/>
                    <xsd:enumeration value="Community"/>
                    <xsd:enumeration value="Customers"/>
                    <xsd:enumeration value="Distribution List"/>
                    <xsd:enumeration value="Employee Engagement"/>
                    <xsd:enumeration value="Employee Recognition"/>
                    <xsd:enumeration value="Energy Efficiency"/>
                    <xsd:enumeration value="Engineering T&amp;D"/>
                    <xsd:enumeration value="Executives"/>
                    <xsd:enumeration value="Grants"/>
                    <xsd:enumeration value="History"/>
                    <xsd:enumeration value="IVR – Phones"/>
                    <xsd:enumeration value="Labor"/>
                    <xsd:enumeration value="Legislature"/>
                    <xsd:enumeration value="Memos"/>
                    <xsd:enumeration value="OMS"/>
                    <xsd:enumeration value="Outage Events &amp; Prep"/>
                    <xsd:enumeration value="Press"/>
                    <xsd:enumeration value="Regulatory"/>
                    <xsd:enumeration value="REPs"/>
                    <xsd:enumeration value="Social Media"/>
                    <xsd:enumeration value="Talking Points"/>
                    <xsd:enumeration value="TNMPeople"/>
                    <xsd:enumeration value="TNMP Reconnect"/>
                    <xsd:enumeration value="Web site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333136-78DC-46FA-AD59-7AD94E7BB4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BE36C6-1FE4-4BF2-A17A-C5434EF2A665}">
  <ds:schemaRefs>
    <ds:schemaRef ds:uri="http://schemas.openxmlformats.org/package/2006/metadata/core-properties"/>
    <ds:schemaRef ds:uri="http://schemas.microsoft.com/office/infopath/2007/PartnerControls"/>
    <ds:schemaRef ds:uri="a7a6ecf3-f697-483b-88a3-7f6e24b1fd03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BBB9EBF-E494-4B8E-BFD8-D8863556DA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a6ecf3-f697-483b-88a3-7f6e24b1fd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261</Words>
  <Application>Microsoft Office PowerPoint</Application>
  <PresentationFormat>On-screen Show (4:3)</PresentationFormat>
  <Paragraphs>102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Symbol</vt:lpstr>
      <vt:lpstr>Times New Roman</vt:lpstr>
      <vt:lpstr>Default Design</vt:lpstr>
      <vt:lpstr>2019 TRANSMISSION PROJECTS ERCOT RPG May 14, 2019</vt:lpstr>
      <vt:lpstr>2019 SUBSTATION PROJECTS</vt:lpstr>
      <vt:lpstr>2019 REACTIVE  PROJECTS</vt:lpstr>
      <vt:lpstr>Current West Texas System</vt:lpstr>
      <vt:lpstr>TNMP 2019 Projects - Reactive Support</vt:lpstr>
      <vt:lpstr>TNMP 2019 Projects - Substations</vt:lpstr>
      <vt:lpstr>Line K: Rebuild and 138kV Conversion</vt:lpstr>
      <vt:lpstr>Line K: Rebuild and 138kV Conversion</vt:lpstr>
      <vt:lpstr>PowerPoint Presentation</vt:lpstr>
    </vt:vector>
  </TitlesOfParts>
  <Company>PNM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Template TNMP</dc:title>
  <dc:creator>graphics</dc:creator>
  <cp:lastModifiedBy>Lona, Robert</cp:lastModifiedBy>
  <cp:revision>319</cp:revision>
  <cp:lastPrinted>2019-05-13T17:49:46Z</cp:lastPrinted>
  <dcterms:created xsi:type="dcterms:W3CDTF">2007-08-10T21:56:13Z</dcterms:created>
  <dcterms:modified xsi:type="dcterms:W3CDTF">2019-05-13T18:01:36Z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0x01010057319248350CCC4A8A1BCEBDEC406EE8</vt:lpwstr>
  </property>
</Properties>
</file>