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6"/>
  </p:notesMasterIdLst>
  <p:handoutMasterIdLst>
    <p:handoutMasterId r:id="rId27"/>
  </p:handoutMasterIdLst>
  <p:sldIdLst>
    <p:sldId id="260" r:id="rId7"/>
    <p:sldId id="288" r:id="rId8"/>
    <p:sldId id="298" r:id="rId9"/>
    <p:sldId id="305" r:id="rId10"/>
    <p:sldId id="314" r:id="rId11"/>
    <p:sldId id="295" r:id="rId12"/>
    <p:sldId id="320" r:id="rId13"/>
    <p:sldId id="321" r:id="rId14"/>
    <p:sldId id="303" r:id="rId15"/>
    <p:sldId id="311" r:id="rId16"/>
    <p:sldId id="329" r:id="rId17"/>
    <p:sldId id="261" r:id="rId18"/>
    <p:sldId id="323" r:id="rId19"/>
    <p:sldId id="328" r:id="rId20"/>
    <p:sldId id="327" r:id="rId21"/>
    <p:sldId id="324" r:id="rId22"/>
    <p:sldId id="325" r:id="rId23"/>
    <p:sldId id="326" r:id="rId24"/>
    <p:sldId id="322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708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May 15, </a:t>
            </a:r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 smtClean="0">
                <a:cs typeface="Times New Roman" panose="02020603050405020304" pitchFamily="18" charset="0"/>
              </a:rPr>
              <a:t>Mar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Apr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12" y="1295400"/>
            <a:ext cx="7145131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CRR Obligation Volume/Exposure - </a:t>
            </a:r>
            <a:r>
              <a:rPr lang="en-US" sz="1800" dirty="0" smtClean="0">
                <a:cs typeface="Times New Roman" panose="02020603050405020304" pitchFamily="18" charset="0"/>
              </a:rPr>
              <a:t>5/14/19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86682"/>
            <a:ext cx="7620000" cy="3657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2000" y="838200"/>
            <a:ext cx="769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Few </a:t>
            </a:r>
            <a:r>
              <a:rPr lang="en-US" sz="1400" dirty="0"/>
              <a:t>CRRAHs have very low-risk obligations compared to most CRRAHs</a:t>
            </a:r>
          </a:p>
        </p:txBody>
      </p:sp>
    </p:spTree>
    <p:extLst>
      <p:ext uri="{BB962C8B-B14F-4D97-AF65-F5344CB8AC3E}">
        <p14:creationId xmlns:p14="http://schemas.microsoft.com/office/powerpoint/2010/main" val="254437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886" y="1207471"/>
            <a:ext cx="8229600" cy="186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23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</a:t>
            </a:r>
            <a:r>
              <a:rPr lang="en-US" sz="1800" dirty="0"/>
              <a:t>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68539"/>
            <a:ext cx="8458201" cy="285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185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83053"/>
            <a:ext cx="8610600" cy="316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218419"/>
            <a:ext cx="8458200" cy="349783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458200" cy="4163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066800"/>
            <a:ext cx="8458200" cy="3957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Mar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Apr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298.5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$322.6 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slightly higher Forward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djustment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actors in April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is defined as Secured Collateral in excess of TPE,CRR Locked ACL and DAM Exposure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$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926.7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$796.3 million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increase in CRR Locked ACL during April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increased from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237 to 241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 smtClean="0">
                <a:cs typeface="Times New Roman" panose="02020603050405020304" pitchFamily="18" charset="0"/>
              </a:rPr>
              <a:t>Mar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1" y="1066800"/>
            <a:ext cx="7467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25" y="1143000"/>
            <a:ext cx="8229600" cy="32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 smtClean="0">
                <a:cs typeface="Times New Roman" panose="02020603050405020304" pitchFamily="18" charset="0"/>
              </a:rPr>
              <a:t>Mar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077" y="1295400"/>
            <a:ext cx="8476859" cy="396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 smtClean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772" y="1624427"/>
            <a:ext cx="7102456" cy="36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collateral distribution/ TPE- </a:t>
            </a:r>
            <a:r>
              <a:rPr lang="en-US" sz="1800" dirty="0" smtClean="0">
                <a:cs typeface="Times New Roman" panose="02020603050405020304" pitchFamily="18" charset="0"/>
              </a:rPr>
              <a:t>Apr</a:t>
            </a:r>
            <a:r>
              <a:rPr lang="en-US" sz="1800" dirty="0" smtClean="0"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Posting of discretionary collateral is relatively concentrated</a:t>
            </a:r>
            <a:r>
              <a:rPr lang="en-US" sz="1400" dirty="0" smtClean="0"/>
              <a:t>. 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372827"/>
            <a:ext cx="6833871" cy="35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Apr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</a:t>
            </a:r>
            <a:r>
              <a:rPr lang="en-US" sz="1400" dirty="0" smtClean="0"/>
              <a:t>mostly covered </a:t>
            </a:r>
            <a:r>
              <a:rPr lang="en-US" sz="1400" dirty="0" smtClean="0"/>
              <a:t>by Guarantees and UCL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104" y="1411049"/>
            <a:ext cx="7565792" cy="403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Daily Average Prices April-August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5626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*Daily Average Price = (Peak price*16 +Off-Peak price*8)/24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012453"/>
            <a:ext cx="8610600" cy="392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64631</TotalTime>
  <Words>390</Words>
  <Application>Microsoft Office PowerPoint</Application>
  <PresentationFormat>On-screen Show (4:3)</PresentationFormat>
  <Paragraphs>77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Mar 2019- Apr 2019</vt:lpstr>
      <vt:lpstr>Settlement Invoice Charges/TPE Mar 2019- Apr 2019</vt:lpstr>
      <vt:lpstr>Available Credit by Type Compared to Total Potential Exposure (TPE)</vt:lpstr>
      <vt:lpstr>Discretionary Collateral Mar 2019- Apr 2019</vt:lpstr>
      <vt:lpstr>TPE and Discretionary Collateral by Market Segment- Apr 2019</vt:lpstr>
      <vt:lpstr>Secured collateral distribution/ TPE- Apr 2019</vt:lpstr>
      <vt:lpstr>Secured collateral and Unsecured Credit Limit (UCL) distribution/ TPE- Apr 2019</vt:lpstr>
      <vt:lpstr>ICE Daily Average Prices April-August 2019</vt:lpstr>
      <vt:lpstr>TPE and Forward Adjustment Factors Mar 2019- Apr 2019</vt:lpstr>
      <vt:lpstr>CRR Obligation Volume/Exposure - 5/14/19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388</cp:revision>
  <cp:lastPrinted>2019-05-13T19:45:51Z</cp:lastPrinted>
  <dcterms:created xsi:type="dcterms:W3CDTF">2016-01-21T15:20:31Z</dcterms:created>
  <dcterms:modified xsi:type="dcterms:W3CDTF">2019-05-14T16:37:22Z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