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273" r:id="rId8"/>
    <p:sldId id="271" r:id="rId9"/>
    <p:sldId id="264" r:id="rId10"/>
    <p:sldId id="27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043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 dirty="0" smtClean="0"/>
              <a:t>CMM Tech Refresh Project Update</a:t>
            </a:r>
            <a:endParaRPr lang="en-US" altLang="en-US" sz="2400" b="1" dirty="0"/>
          </a:p>
          <a:p>
            <a:endParaRPr lang="en-US" dirty="0"/>
          </a:p>
          <a:p>
            <a:r>
              <a:rPr lang="en-US" dirty="0"/>
              <a:t>Credit Work Group</a:t>
            </a:r>
          </a:p>
          <a:p>
            <a:r>
              <a:rPr lang="en-US" dirty="0"/>
              <a:t>ERCOT Public</a:t>
            </a:r>
          </a:p>
          <a:p>
            <a:r>
              <a:rPr lang="en-US" dirty="0" smtClean="0"/>
              <a:t>May 15,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r>
              <a:rPr lang="en-US" sz="1600" dirty="0" smtClean="0"/>
              <a:t>Credit Monitoring &amp; Management (CMM) Refresh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5234233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 smtClean="0"/>
              <a:t>Project Overview</a:t>
            </a:r>
          </a:p>
          <a:p>
            <a:endParaRPr lang="en-US" sz="1600" b="1" dirty="0" smtClean="0"/>
          </a:p>
          <a:p>
            <a:pPr marL="0" indent="0">
              <a:buNone/>
            </a:pPr>
            <a:r>
              <a:rPr lang="en-US" sz="1400" dirty="0" smtClean="0"/>
              <a:t>Improve the ability to support and maintain the CMM system by upgrading the technology and replacing vendor application components. </a:t>
            </a:r>
          </a:p>
          <a:p>
            <a:pPr marL="0" indent="0">
              <a:buNone/>
            </a:pPr>
            <a:endParaRPr lang="en-US" sz="1400" dirty="0" smtClean="0"/>
          </a:p>
          <a:p>
            <a:pPr lvl="1"/>
            <a:r>
              <a:rPr lang="en-US" sz="1400" dirty="0" smtClean="0"/>
              <a:t>Phase 1A – Implement NPRRs 648, 683, 743, 760, and 800 via the existing CMM application  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lvl="1"/>
            <a:r>
              <a:rPr lang="en-US" sz="1400" dirty="0" smtClean="0"/>
              <a:t>Phase 1B – Implement modern architecture, user improvements, and NPRRs (519, 620, 660, </a:t>
            </a:r>
            <a:r>
              <a:rPr lang="en-US" sz="1400" dirty="0" smtClean="0"/>
              <a:t>741 and 755*)</a:t>
            </a:r>
            <a:endParaRPr lang="en-US" sz="1400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pPr lvl="1"/>
            <a:r>
              <a:rPr lang="en-US" sz="1400" dirty="0" smtClean="0"/>
              <a:t>Phase 2   - Implement user improvements and NPRRs (484-1B, 829, 867, 907) </a:t>
            </a:r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marL="457200" lvl="1" indent="0">
              <a:buNone/>
            </a:pPr>
            <a:r>
              <a:rPr lang="en-US" sz="1100" dirty="0" smtClean="0"/>
              <a:t>* Note</a:t>
            </a:r>
            <a:r>
              <a:rPr lang="en-US" sz="1100" dirty="0" smtClean="0"/>
              <a:t>: NPRR 755 will be implemented </a:t>
            </a:r>
            <a:r>
              <a:rPr lang="en-US" sz="1100" dirty="0" smtClean="0"/>
              <a:t>as </a:t>
            </a:r>
            <a:r>
              <a:rPr lang="en-US" sz="1100" dirty="0" smtClean="0"/>
              <a:t>part of Phase 1B. </a:t>
            </a: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168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r>
              <a:rPr lang="en-US" sz="1600" dirty="0" smtClean="0"/>
              <a:t>CMM Tech Refresh Project Update</a:t>
            </a:r>
            <a:endParaRPr lang="en-US" sz="1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8551061"/>
              </p:ext>
            </p:extLst>
          </p:nvPr>
        </p:nvGraphicFramePr>
        <p:xfrm>
          <a:off x="304800" y="685796"/>
          <a:ext cx="8534400" cy="4724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9400"/>
                <a:gridCol w="685800"/>
                <a:gridCol w="1219200"/>
              </a:tblGrid>
              <a:tr h="41889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Revision/Change Request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Project Status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Target Release Date</a:t>
                      </a:r>
                      <a:endParaRPr lang="en-US" sz="1100" dirty="0"/>
                    </a:p>
                  </a:txBody>
                  <a:tcPr/>
                </a:tc>
              </a:tr>
              <a:tr h="42066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NPRR 484 (1B) – Revision to Congestion Revenue Rights Credit Calculations and Payments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TBD</a:t>
                      </a:r>
                      <a:endParaRPr lang="en-US" sz="1100" dirty="0"/>
                    </a:p>
                  </a:txBody>
                  <a:tcPr/>
                </a:tc>
              </a:tr>
              <a:tr h="420664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NPRR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519 – Exemption of ERS- Only QSEs from Collateral and Capitalization Requirements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June </a:t>
                      </a:r>
                      <a:r>
                        <a:rPr lang="en-US" sz="1100" dirty="0" smtClean="0"/>
                        <a:t>2, 2019</a:t>
                      </a:r>
                      <a:endParaRPr lang="en-US" sz="1100" dirty="0"/>
                    </a:p>
                  </a:txBody>
                  <a:tcPr/>
                </a:tc>
              </a:tr>
              <a:tr h="420664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NPRR 620 – Collateral Requirements for Counter-Parties with No Load or Generation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June </a:t>
                      </a:r>
                      <a:r>
                        <a:rPr lang="en-US" sz="1100" dirty="0" smtClean="0"/>
                        <a:t>2, 2019</a:t>
                      </a:r>
                      <a:endParaRPr lang="en-US" sz="1100" dirty="0"/>
                    </a:p>
                  </a:txBody>
                  <a:tcPr/>
                </a:tc>
              </a:tr>
              <a:tr h="420664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NPRR 660 – Remove CRR State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Change Adder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June </a:t>
                      </a:r>
                      <a:r>
                        <a:rPr lang="en-US" sz="1100" dirty="0" smtClean="0"/>
                        <a:t>2, 2019</a:t>
                      </a:r>
                      <a:endParaRPr lang="en-US" sz="1100" dirty="0"/>
                    </a:p>
                  </a:txBody>
                  <a:tcPr/>
                </a:tc>
              </a:tr>
              <a:tr h="4206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NPRR 702 – Flexible Accounts, Payment of Invoices, and Disposition of Interest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on Cash Collateral 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TBD</a:t>
                      </a:r>
                      <a:endParaRPr lang="en-US" sz="1100" dirty="0"/>
                    </a:p>
                  </a:txBody>
                  <a:tcPr/>
                </a:tc>
              </a:tr>
              <a:tr h="4206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NPRR 741 – Clarification to TPE and EAL Credit Exposure Calculations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June </a:t>
                      </a:r>
                      <a:r>
                        <a:rPr lang="en-US" sz="1100" dirty="0" smtClean="0"/>
                        <a:t>2, 2019</a:t>
                      </a:r>
                      <a:endParaRPr lang="en-US" sz="1100" dirty="0"/>
                    </a:p>
                  </a:txBody>
                  <a:tcPr/>
                </a:tc>
              </a:tr>
              <a:tr h="3137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dirty="0" smtClean="0">
                          <a:solidFill>
                            <a:schemeClr val="tx1"/>
                          </a:solidFill>
                        </a:rPr>
                        <a:t>NPRR 755 – Data Agent Only QSE Registration</a:t>
                      </a:r>
                      <a:endParaRPr lang="en-US" sz="11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 smtClean="0"/>
                        <a:t>E</a:t>
                      </a:r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0" dirty="0" smtClean="0"/>
                        <a:t>June</a:t>
                      </a:r>
                      <a:r>
                        <a:rPr lang="en-US" sz="1100" i="0" baseline="0" dirty="0" smtClean="0"/>
                        <a:t> 15, 2019</a:t>
                      </a:r>
                      <a:endParaRPr lang="en-US" sz="1100" i="0" dirty="0"/>
                    </a:p>
                  </a:txBody>
                  <a:tcPr/>
                </a:tc>
              </a:tr>
              <a:tr h="5834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NPRR 829 – Incorporate Real-Time Non-Modeled Telemetered Net Generation by Load Zone into the Estimate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of RTL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TBD</a:t>
                      </a:r>
                      <a:endParaRPr lang="en-US" sz="1100" dirty="0"/>
                    </a:p>
                  </a:txBody>
                  <a:tcPr/>
                </a:tc>
              </a:tr>
              <a:tr h="4206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NPRR 867 – Revisions to CRR Auction</a:t>
                      </a:r>
                      <a:r>
                        <a:rPr lang="en-US" sz="1100" baseline="0" dirty="0" smtClean="0"/>
                        <a:t> Credit Lock Amount to Reduce Excess Collateral </a:t>
                      </a:r>
                      <a:endParaRPr lang="en-US" sz="1100" dirty="0" smtClean="0"/>
                    </a:p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TBD</a:t>
                      </a:r>
                      <a:endParaRPr lang="en-US" sz="1100" dirty="0"/>
                    </a:p>
                  </a:txBody>
                  <a:tcPr/>
                </a:tc>
              </a:tr>
              <a:tr h="4206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NPRR 907 – Revise Definition of M1a to Reflect Actual</a:t>
                      </a:r>
                      <a:r>
                        <a:rPr lang="en-US" sz="1100" baseline="0" dirty="0" smtClean="0"/>
                        <a:t> Calendar Days</a:t>
                      </a:r>
                      <a:endParaRPr lang="en-US" sz="1100" dirty="0" smtClean="0"/>
                    </a:p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TBD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21"/>
          <p:cNvSpPr txBox="1">
            <a:spLocks noChangeArrowheads="1"/>
          </p:cNvSpPr>
          <p:nvPr/>
        </p:nvSpPr>
        <p:spPr bwMode="auto">
          <a:xfrm>
            <a:off x="457200" y="5801003"/>
            <a:ext cx="82296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900" b="0" dirty="0" smtClean="0"/>
              <a:t>Project Status Codes: NS = Not Started, I = Initiation, P = Planning, E = Execution, H = On Hold</a:t>
            </a:r>
          </a:p>
          <a:p>
            <a:pPr eaLnBrk="1" hangingPunct="1"/>
            <a:r>
              <a:rPr lang="en-US" sz="900" b="0" dirty="0" smtClean="0"/>
              <a:t>TBD = To Be Determined</a:t>
            </a:r>
          </a:p>
        </p:txBody>
      </p:sp>
    </p:spTree>
    <p:extLst>
      <p:ext uri="{BB962C8B-B14F-4D97-AF65-F5344CB8AC3E}">
        <p14:creationId xmlns:p14="http://schemas.microsoft.com/office/powerpoint/2010/main" val="3010799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 smtClean="0"/>
              <a:t>CMM Tech Refresh Project Update</a:t>
            </a:r>
            <a:endParaRPr lang="en-US" sz="16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661711" y="2708275"/>
            <a:ext cx="3820577" cy="719241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en-US" altLang="en-US" sz="2000" dirty="0" smtClean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83607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1600" dirty="0"/>
              <a:t>CMM Tech Refresh Project </a:t>
            </a:r>
            <a:r>
              <a:rPr lang="en-US" sz="1600" dirty="0" smtClean="0"/>
              <a:t>Update   </a:t>
            </a:r>
            <a:br>
              <a:rPr lang="en-US" sz="1600" dirty="0" smtClean="0"/>
            </a:br>
            <a:r>
              <a:rPr lang="en-US" sz="1100" dirty="0" smtClean="0"/>
              <a:t>Implemented February 2018 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1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0464364"/>
              </p:ext>
            </p:extLst>
          </p:nvPr>
        </p:nvGraphicFramePr>
        <p:xfrm>
          <a:off x="304800" y="1211363"/>
          <a:ext cx="8077200" cy="2293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7200"/>
              </a:tblGrid>
              <a:tr h="5023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Revision/Change Request</a:t>
                      </a:r>
                      <a:endParaRPr lang="en-US" sz="1100" dirty="0"/>
                    </a:p>
                  </a:txBody>
                  <a:tcPr/>
                </a:tc>
              </a:tr>
              <a:tr h="389031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NPRR 648 – Remove References to Flowgate Rights</a:t>
                      </a:r>
                      <a:endParaRPr lang="en-US" sz="1100" dirty="0"/>
                    </a:p>
                  </a:txBody>
                  <a:tcPr/>
                </a:tc>
              </a:tr>
              <a:tr h="35060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NPRR 683 – Revision to Available</a:t>
                      </a:r>
                      <a:r>
                        <a:rPr lang="en-US" sz="1100" baseline="0" dirty="0" smtClean="0"/>
                        <a:t> Credit Limit Calculation</a:t>
                      </a:r>
                      <a:endParaRPr lang="en-US" sz="1100" dirty="0"/>
                    </a:p>
                  </a:txBody>
                  <a:tcPr/>
                </a:tc>
              </a:tr>
              <a:tr h="35060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NPRR 743 – Revision to MCW to Have a Floor For Load Exposure</a:t>
                      </a:r>
                      <a:endParaRPr lang="en-US" sz="1100" dirty="0"/>
                    </a:p>
                  </a:txBody>
                  <a:tcPr/>
                </a:tc>
              </a:tr>
              <a:tr h="35060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NPRR 760 – Calculation of Exposure Variables For</a:t>
                      </a:r>
                      <a:r>
                        <a:rPr lang="en-US" sz="1100" baseline="0" dirty="0" smtClean="0"/>
                        <a:t> Days With No Activity</a:t>
                      </a:r>
                      <a:endParaRPr lang="en-US" sz="1100" dirty="0"/>
                    </a:p>
                  </a:txBody>
                  <a:tcPr/>
                </a:tc>
              </a:tr>
              <a:tr h="35060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NPRR 800 – Revisions to Credit Exposure Calculations to Use Electricity</a:t>
                      </a:r>
                      <a:r>
                        <a:rPr lang="en-US" sz="1100" baseline="0" dirty="0" smtClean="0"/>
                        <a:t> Futures Market Prices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6925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openxmlformats.org/package/2006/metadata/core-properties"/>
    <ds:schemaRef ds:uri="http://purl.org/dc/terms/"/>
    <ds:schemaRef ds:uri="c34af464-7aa1-4edd-9be4-83dffc1cb926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1588</TotalTime>
  <Words>396</Words>
  <Application>Microsoft Office PowerPoint</Application>
  <PresentationFormat>On-screen Show (4:3)</PresentationFormat>
  <Paragraphs>73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Custom Design</vt:lpstr>
      <vt:lpstr>PowerPoint Presentation</vt:lpstr>
      <vt:lpstr>Credit Monitoring &amp; Management (CMM) Refresh</vt:lpstr>
      <vt:lpstr>CMM Tech Refresh Project Update</vt:lpstr>
      <vt:lpstr>CMM Tech Refresh Project Update</vt:lpstr>
      <vt:lpstr>CMM Tech Refresh Project Update    Implemented February 2018 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Spells, Vanessa</cp:lastModifiedBy>
  <cp:revision>172</cp:revision>
  <cp:lastPrinted>2019-02-18T17:41:15Z</cp:lastPrinted>
  <dcterms:created xsi:type="dcterms:W3CDTF">2016-01-21T15:20:31Z</dcterms:created>
  <dcterms:modified xsi:type="dcterms:W3CDTF">2019-05-14T20:07:53Z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