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56" r:id="rId3"/>
    <p:sldId id="377" r:id="rId4"/>
    <p:sldId id="375" r:id="rId5"/>
    <p:sldId id="378" r:id="rId6"/>
    <p:sldId id="379" r:id="rId7"/>
    <p:sldId id="380" r:id="rId8"/>
    <p:sldId id="381" r:id="rId9"/>
    <p:sldId id="382" r:id="rId10"/>
    <p:sldId id="275" r:id="rId11"/>
    <p:sldId id="386" r:id="rId12"/>
    <p:sldId id="388" r:id="rId13"/>
    <p:sldId id="392" r:id="rId14"/>
    <p:sldId id="389" r:id="rId15"/>
    <p:sldId id="390" r:id="rId16"/>
    <p:sldId id="409" r:id="rId17"/>
    <p:sldId id="384" r:id="rId18"/>
    <p:sldId id="407" r:id="rId19"/>
    <p:sldId id="391" r:id="rId20"/>
    <p:sldId id="394" r:id="rId21"/>
    <p:sldId id="395" r:id="rId22"/>
    <p:sldId id="396" r:id="rId23"/>
    <p:sldId id="397" r:id="rId24"/>
    <p:sldId id="398" r:id="rId25"/>
    <p:sldId id="399" r:id="rId26"/>
    <p:sldId id="401" r:id="rId27"/>
    <p:sldId id="402" r:id="rId28"/>
    <p:sldId id="403" r:id="rId29"/>
    <p:sldId id="404" r:id="rId30"/>
    <p:sldId id="406" r:id="rId31"/>
    <p:sldId id="268" r:id="rId32"/>
    <p:sldId id="3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1633" autoAdjust="0"/>
  </p:normalViewPr>
  <p:slideViewPr>
    <p:cSldViewPr snapToGrid="0" snapToObjects="1">
      <p:cViewPr>
        <p:scale>
          <a:sx n="130" d="100"/>
          <a:sy n="130" d="100"/>
        </p:scale>
        <p:origin x="1056" y="-1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B9593-7EC0-48D2-95CA-36698D8F7DD6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62B30-4C8A-4536-BC38-F937C2BC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00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0F731-7345-4BE0-A545-ECF1A4C9C47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4A019-2061-4634-BA63-4B010159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579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38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1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3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9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90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93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09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15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52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3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4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3313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4638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5963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31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03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75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47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2BE4B5-2FA9-4956-9F88-A0B55E1D9A61}" type="slidenum">
              <a:rPr lang="en-US" altLang="en-US" sz="13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172289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8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6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5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2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2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12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Develop a method to quantify the harmonic, overcurrent and overvoltage levels during a GMD/GIC event in order to provide better guidelines on how much a relay engineer may need to desensitize settings and still have good protection reliability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1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13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362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2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3313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4638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5963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31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03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75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47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A6297C-06A6-4ED2-A7E7-C01855CB6E61}" type="slidenum">
              <a:rPr lang="en-US" altLang="en-US" sz="13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136713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56E04C-5249-4851-89FC-188F44E3C10D}" type="slidenum">
              <a:rPr lang="en-US" altLang="en-US" sz="1300" smtClean="0"/>
              <a:pPr>
                <a:spcBef>
                  <a:spcPct val="0"/>
                </a:spcBef>
              </a:pPr>
              <a:t>30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0624449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3313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4638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5963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31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03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75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47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7CF0B4-5285-438B-B78A-ACC8B64A934B}" type="slidenum">
              <a:rPr lang="en-US" altLang="en-US" sz="13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1047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3313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4638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5963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31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03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75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47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7CF0B4-5285-438B-B78A-ACC8B64A934B}" type="slidenum">
              <a:rPr lang="en-US" altLang="en-US" sz="13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89850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3313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4638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5963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31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03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75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47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7CF0B4-5285-438B-B78A-ACC8B64A934B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4368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3313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4638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5963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31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03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75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47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92CC1D-B529-423F-A31E-45BF57B63041}" type="slidenum">
              <a:rPr lang="en-US" altLang="en-US" sz="13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414176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3313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4638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5963" indent="-220663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31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03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75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4763" indent="-220663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92CC1D-B529-423F-A31E-45BF57B63041}" type="slidenum">
              <a:rPr lang="en-US" altLang="en-US" sz="130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28874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A019-2061-4634-BA63-4B010159DF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7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6999"/>
            <a:ext cx="6400800" cy="1134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BA4447E-0F6E-4951-9340-0029DAD7D8B5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2F67C3-E579-BF4E-A83C-736487B824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oundlessEnergyWh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6" y="514349"/>
            <a:ext cx="4584700" cy="10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FC1B-698C-416D-BB7D-121AE85FB452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6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28E0-1AA0-4785-A2BD-1D6F807CB833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8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2173-8F99-45DC-A5CF-430CE8E8B491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4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3D8D-3646-40CD-B03F-D5AAC7AE6F85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BE95-4DF3-4CB4-A02E-96C760ABA8C2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C429-4173-4DEA-804A-0D46D92E7BCC}" type="datetime1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6CD7-E0AA-4422-8C3C-36F900D13896}" type="datetime1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8E5A-B8A2-40ED-A354-E30157539091}" type="datetime1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5CA7-6664-463A-8210-7F612C2A5052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0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7550-B642-4883-8D55-6AA896CE687F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6933" y="274638"/>
            <a:ext cx="6129866" cy="1367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1448"/>
            <a:ext cx="8229600" cy="429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087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301E-DA9B-4BD8-B53C-64FA8DDBB31D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9902" y="6356350"/>
            <a:ext cx="566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oundlessEnergy.eps"/>
          <p:cNvPicPr>
            <a:picLocks noChangeAspect="1"/>
          </p:cNvPicPr>
          <p:nvPr userDrawn="1"/>
        </p:nvPicPr>
        <p:blipFill>
          <a:blip r:embed="rId1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6" y="6105864"/>
            <a:ext cx="5833902" cy="500972"/>
          </a:xfrm>
          <a:prstGeom prst="rect">
            <a:avLst/>
          </a:prstGeom>
        </p:spPr>
      </p:pic>
      <p:pic>
        <p:nvPicPr>
          <p:cNvPr id="5" name="Picture 4" descr="AEP_2C_RG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1778527" cy="98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57200" y="1710268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9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GMD </a:t>
            </a:r>
            <a:r>
              <a:rPr lang="en-US" dirty="0">
                <a:solidFill>
                  <a:schemeClr val="tx1"/>
                </a:solidFill>
              </a:rPr>
              <a:t>Impacts on Protection </a:t>
            </a:r>
            <a:r>
              <a:rPr lang="en-US" dirty="0" smtClean="0">
                <a:solidFill>
                  <a:schemeClr val="tx1"/>
                </a:solidFill>
              </a:rPr>
              <a:t>Systems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54214"/>
            <a:ext cx="6400800" cy="1484586"/>
          </a:xfrm>
        </p:spPr>
        <p:txBody>
          <a:bodyPr>
            <a:normAutofit/>
          </a:bodyPr>
          <a:lstStyle/>
          <a:p>
            <a:r>
              <a:rPr lang="en-US" sz="2400" dirty="0"/>
              <a:t>Qun Qiu</a:t>
            </a:r>
          </a:p>
          <a:p>
            <a:r>
              <a:rPr lang="en-US" sz="1700" dirty="0" smtClean="0"/>
              <a:t>5/16/2019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 smtClean="0"/>
              <a:t>GMD </a:t>
            </a:r>
            <a:r>
              <a:rPr lang="en-US" sz="2800" dirty="0"/>
              <a:t>Impacts on </a:t>
            </a:r>
            <a:r>
              <a:rPr lang="en-US" sz="2800" dirty="0" smtClean="0"/>
              <a:t>Protective Relaying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 smtClean="0"/>
              <a:t>Respond </a:t>
            </a:r>
            <a:r>
              <a:rPr lang="en-US" sz="1800" dirty="0" smtClean="0"/>
              <a:t>only to </a:t>
            </a:r>
            <a:r>
              <a:rPr lang="en-US" sz="1800" dirty="0"/>
              <a:t>the fundamental frequency component by filtering the dc component and harmonics of the </a:t>
            </a:r>
            <a:r>
              <a:rPr lang="en-US" sz="1800" dirty="0" smtClean="0"/>
              <a:t>signals</a:t>
            </a:r>
            <a:endParaRPr lang="en-US" sz="1800" dirty="0"/>
          </a:p>
          <a:p>
            <a:pPr lvl="2"/>
            <a:r>
              <a:rPr lang="en-US" sz="1400" dirty="0" smtClean="0"/>
              <a:t>Insensitive </a:t>
            </a:r>
            <a:r>
              <a:rPr lang="en-US" sz="1400" dirty="0"/>
              <a:t>to non-fundamental frequency quantities</a:t>
            </a:r>
          </a:p>
          <a:p>
            <a:pPr lvl="2"/>
            <a:r>
              <a:rPr lang="en-US" sz="1400" dirty="0" smtClean="0"/>
              <a:t>However, </a:t>
            </a:r>
            <a:r>
              <a:rPr lang="en-US" sz="1400" dirty="0"/>
              <a:t>primary signal distorted by high non-fundamental frequency </a:t>
            </a:r>
            <a:r>
              <a:rPr lang="en-US" sz="1400" dirty="0" smtClean="0"/>
              <a:t>contents </a:t>
            </a:r>
            <a:r>
              <a:rPr lang="en-US" sz="1400" dirty="0"/>
              <a:t>could affect  the relay’s phasor </a:t>
            </a:r>
            <a:r>
              <a:rPr lang="en-US" sz="1400" dirty="0" smtClean="0"/>
              <a:t>calculation</a:t>
            </a:r>
          </a:p>
          <a:p>
            <a:pPr lvl="3"/>
            <a:r>
              <a:rPr lang="en-US" sz="1400" dirty="0" smtClean="0"/>
              <a:t>Could </a:t>
            </a:r>
            <a:r>
              <a:rPr lang="en-US" sz="1400" dirty="0"/>
              <a:t>lead to </a:t>
            </a:r>
            <a:r>
              <a:rPr lang="en-US" sz="1400" dirty="0" err="1"/>
              <a:t>mis</a:t>
            </a:r>
            <a:r>
              <a:rPr lang="en-US" sz="1400" dirty="0"/>
              <a:t>-operations in some sensitive applications</a:t>
            </a:r>
            <a:endParaRPr lang="en-US" sz="1400" dirty="0" smtClean="0"/>
          </a:p>
          <a:p>
            <a:pPr lvl="3"/>
            <a:r>
              <a:rPr lang="en-US" sz="1400" dirty="0"/>
              <a:t>Some grounded capacitor banks use sensitive neutral overcurrent relays to detect capacitor failures, if the settings are very sensitive, </a:t>
            </a:r>
            <a:r>
              <a:rPr lang="en-US" sz="1400" dirty="0" smtClean="0"/>
              <a:t>the distortion </a:t>
            </a:r>
            <a:r>
              <a:rPr lang="en-US" sz="1400" dirty="0"/>
              <a:t>of the fundamental signal could </a:t>
            </a:r>
            <a:r>
              <a:rPr lang="en-US" sz="1400" dirty="0" smtClean="0"/>
              <a:t>cause </a:t>
            </a:r>
            <a:r>
              <a:rPr lang="en-US" sz="1400" dirty="0" err="1" smtClean="0"/>
              <a:t>mis</a:t>
            </a:r>
            <a:r>
              <a:rPr lang="en-US" sz="1400" dirty="0" smtClean="0"/>
              <a:t>-operation </a:t>
            </a:r>
            <a:endParaRPr lang="en-US" sz="1400" dirty="0"/>
          </a:p>
          <a:p>
            <a:r>
              <a:rPr lang="en-US" sz="2000" dirty="0" smtClean="0"/>
              <a:t>Measure </a:t>
            </a:r>
            <a:r>
              <a:rPr lang="en-US" sz="2000" dirty="0"/>
              <a:t>the peak voltage/current and/or include the harmonics in the measurement for protective functions.  </a:t>
            </a:r>
          </a:p>
          <a:p>
            <a:pPr lvl="2"/>
            <a:r>
              <a:rPr lang="en-US" sz="1500" dirty="0" smtClean="0"/>
              <a:t>Electromechanical </a:t>
            </a:r>
            <a:r>
              <a:rPr lang="en-US" sz="1500" dirty="0"/>
              <a:t>relays </a:t>
            </a:r>
            <a:r>
              <a:rPr lang="en-US" sz="1600" dirty="0"/>
              <a:t>as well as some static relays </a:t>
            </a:r>
            <a:r>
              <a:rPr lang="en-US" sz="1500" dirty="0" smtClean="0"/>
              <a:t>are </a:t>
            </a:r>
            <a:r>
              <a:rPr lang="en-US" sz="1500" dirty="0"/>
              <a:t>unable to distinguish the excessive harmonics </a:t>
            </a:r>
            <a:r>
              <a:rPr lang="en-US" sz="1500" dirty="0" smtClean="0"/>
              <a:t>from </a:t>
            </a:r>
            <a:r>
              <a:rPr lang="en-US" sz="1500" dirty="0"/>
              <a:t>the fundamental frequency components and, therefore, </a:t>
            </a:r>
            <a:r>
              <a:rPr lang="en-US" sz="1500" dirty="0" smtClean="0"/>
              <a:t>could </a:t>
            </a:r>
            <a:r>
              <a:rPr lang="en-US" sz="1500" dirty="0" err="1" smtClean="0"/>
              <a:t>mis</a:t>
            </a:r>
            <a:r>
              <a:rPr lang="en-US" sz="1500" dirty="0" smtClean="0"/>
              <a:t>-operate</a:t>
            </a:r>
          </a:p>
          <a:p>
            <a:pPr lvl="2"/>
            <a:r>
              <a:rPr lang="en-US" sz="1500" dirty="0"/>
              <a:t>Examples of this type are overcurrent relays for shunt capacitor banks or harmonics filter banks of FACT devices</a:t>
            </a:r>
          </a:p>
        </p:txBody>
      </p:sp>
    </p:spTree>
    <p:extLst>
      <p:ext uri="{BB962C8B-B14F-4D97-AF65-F5344CB8AC3E}">
        <p14:creationId xmlns:p14="http://schemas.microsoft.com/office/powerpoint/2010/main" val="18217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 smtClean="0"/>
              <a:t>CT </a:t>
            </a:r>
            <a:r>
              <a:rPr lang="en-US" sz="2800" dirty="0"/>
              <a:t>Saturation due to 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 smtClean="0"/>
              <a:t>Expected </a:t>
            </a:r>
            <a:r>
              <a:rPr lang="en-US" sz="1800" dirty="0"/>
              <a:t>GIC levels are small compared with CT ratings in typical protection </a:t>
            </a:r>
            <a:r>
              <a:rPr lang="en-US" sz="1800" dirty="0" smtClean="0"/>
              <a:t>applications</a:t>
            </a:r>
          </a:p>
          <a:p>
            <a:pPr lvl="1"/>
            <a:r>
              <a:rPr lang="en-US" sz="1400" dirty="0"/>
              <a:t>GIC impact may be minimal by nature of </a:t>
            </a:r>
            <a:r>
              <a:rPr lang="en-US" sz="1400" dirty="0" smtClean="0"/>
              <a:t>application</a:t>
            </a:r>
          </a:p>
          <a:p>
            <a:pPr lvl="1"/>
            <a:r>
              <a:rPr lang="en-US" sz="1400" dirty="0" smtClean="0"/>
              <a:t>When GIC presents, the error is increased, but the difference is not as dramatic as one might expect</a:t>
            </a:r>
          </a:p>
          <a:p>
            <a:r>
              <a:rPr lang="en-US" sz="1800" dirty="0"/>
              <a:t>The quasi DC current drives the flux linkage close to the knee-point of the CT excitation curve. However, the AC ratio current is still reproduced reasonably well. 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user may want to consider their specific applications and environment to determine the impact of </a:t>
            </a:r>
            <a:r>
              <a:rPr lang="en-US" sz="1800" dirty="0" smtClean="0"/>
              <a:t>GIC on </a:t>
            </a:r>
            <a:r>
              <a:rPr lang="en-US" sz="1800" dirty="0"/>
              <a:t>the magnetic core of the CT</a:t>
            </a:r>
            <a:endParaRPr lang="en-US" sz="1800" dirty="0" smtClean="0"/>
          </a:p>
          <a:p>
            <a:r>
              <a:rPr lang="en-US" sz="1500" dirty="0" smtClean="0"/>
              <a:t>Reference</a:t>
            </a:r>
          </a:p>
          <a:p>
            <a:pPr lvl="1"/>
            <a:r>
              <a:rPr lang="en-US" sz="1400" dirty="0" smtClean="0"/>
              <a:t>B</a:t>
            </a:r>
            <a:r>
              <a:rPr lang="en-US" sz="1400" dirty="0"/>
              <a:t>. </a:t>
            </a:r>
            <a:r>
              <a:rPr lang="en-US" sz="1400" dirty="0" err="1"/>
              <a:t>Kasztenny</a:t>
            </a:r>
            <a:r>
              <a:rPr lang="en-US" sz="1400" dirty="0"/>
              <a:t>, N. Fischer, D. Taylor, T. Prakash, “Do CTs Like DC? Performance of Current Transformers With </a:t>
            </a:r>
            <a:r>
              <a:rPr lang="en-US" sz="1400" dirty="0" err="1"/>
              <a:t>Geomagnetically</a:t>
            </a:r>
            <a:r>
              <a:rPr lang="en-US" sz="1400" dirty="0"/>
              <a:t> Induced Currents” 42nd Annual Western Protective Relay Conference, October 2015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72046" y="50509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 smtClean="0"/>
              <a:t>CT </a:t>
            </a:r>
            <a:r>
              <a:rPr lang="en-US" sz="2800" dirty="0"/>
              <a:t>Saturation due to 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primary CT acts as a high pass filter, basically filtering out the low frequency component </a:t>
            </a:r>
            <a:r>
              <a:rPr lang="en-US" sz="1800" dirty="0"/>
              <a:t>(the GIC component - quasi DC) </a:t>
            </a:r>
            <a:r>
              <a:rPr lang="en-US" sz="1800" dirty="0" smtClean="0"/>
              <a:t>of the primary signal</a:t>
            </a:r>
          </a:p>
          <a:p>
            <a:r>
              <a:rPr lang="en-US" sz="1800" dirty="0" smtClean="0"/>
              <a:t>Since the primary CT does not reproduce the GIC component contained in the primary current, the data acquisition CTs at the protective relay input are not affected by the GIC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nominal frequency component </a:t>
            </a:r>
            <a:r>
              <a:rPr lang="en-US" sz="1800" dirty="0" smtClean="0"/>
              <a:t>is to </a:t>
            </a:r>
            <a:r>
              <a:rPr lang="en-US" sz="1800" dirty="0"/>
              <a:t>be correctly scaled down without much loss of signal </a:t>
            </a:r>
            <a:r>
              <a:rPr lang="en-US" sz="1800" dirty="0" smtClean="0"/>
              <a:t>integrity</a:t>
            </a:r>
            <a:endParaRPr lang="en-US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72046" y="50509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351807"/>
              </p:ext>
            </p:extLst>
          </p:nvPr>
        </p:nvGraphicFramePr>
        <p:xfrm>
          <a:off x="1471749" y="4225686"/>
          <a:ext cx="6200502" cy="1650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Visio" r:id="rId4" imgW="5438738" imgH="1447800" progId="Visio.Drawing.15">
                  <p:embed/>
                </p:oleObj>
              </mc:Choice>
              <mc:Fallback>
                <p:oleObj name="Visio" r:id="rId4" imgW="5438738" imgH="1447800" progId="Visio.Drawing.15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749" y="4225686"/>
                        <a:ext cx="6200502" cy="16505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5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 smtClean="0"/>
              <a:t>CT </a:t>
            </a:r>
            <a:r>
              <a:rPr lang="en-US" sz="2800" dirty="0"/>
              <a:t>Saturation </a:t>
            </a:r>
            <a:r>
              <a:rPr lang="en-US" sz="2800" dirty="0" smtClean="0"/>
              <a:t>Impacts on Line/Transformer Protection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/>
              <a:t>GIC could have very little impact on the CTs used for transmission line and transformer protection</a:t>
            </a:r>
          </a:p>
          <a:p>
            <a:r>
              <a:rPr lang="en-US" sz="1800" dirty="0" smtClean="0"/>
              <a:t>Line </a:t>
            </a:r>
            <a:r>
              <a:rPr lang="en-US" sz="1800" dirty="0"/>
              <a:t>distance and overcurrent elements may slightly underreach due to CT errors caused by GICs. </a:t>
            </a:r>
            <a:endParaRPr lang="en-US" sz="1800" dirty="0" smtClean="0"/>
          </a:p>
          <a:p>
            <a:r>
              <a:rPr lang="en-US" sz="1800" dirty="0" smtClean="0"/>
              <a:t>This </a:t>
            </a:r>
            <a:r>
              <a:rPr lang="en-US" sz="1800" dirty="0"/>
              <a:t>is not a concern for instantaneous tripping as these elements do underreach under normal system contingencies, such as fault resistance, and are therefore backed up by other protection elements. </a:t>
            </a:r>
            <a:endParaRPr lang="en-US" sz="1800" dirty="0" smtClean="0"/>
          </a:p>
          <a:p>
            <a:r>
              <a:rPr lang="en-US" sz="1800" dirty="0" smtClean="0"/>
              <a:t>Time-coordinated </a:t>
            </a:r>
            <a:r>
              <a:rPr lang="en-US" sz="1800" dirty="0"/>
              <a:t>distance or overcurrent elements apply overreaching margins, and with typical margins, they retain dependability, despite the GIC-caused CT errors. </a:t>
            </a:r>
          </a:p>
          <a:p>
            <a:r>
              <a:rPr lang="en-US" sz="1800" dirty="0" smtClean="0"/>
              <a:t>Line </a:t>
            </a:r>
            <a:r>
              <a:rPr lang="en-US" sz="1800" dirty="0"/>
              <a:t>differential elements typically incorporate a means to address CT saturation. </a:t>
            </a:r>
          </a:p>
          <a:p>
            <a:r>
              <a:rPr lang="en-US" sz="1800" dirty="0" smtClean="0"/>
              <a:t>Transformer </a:t>
            </a:r>
            <a:r>
              <a:rPr lang="en-US" sz="1800" dirty="0"/>
              <a:t>differential elements include percentage restraint to cope with CT errors, and they too remain secure for external faults even under GICs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21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 smtClean="0"/>
              <a:t>CT </a:t>
            </a:r>
            <a:r>
              <a:rPr lang="en-US" sz="2800" dirty="0"/>
              <a:t>Saturation </a:t>
            </a:r>
            <a:r>
              <a:rPr lang="en-US" sz="2800" dirty="0" smtClean="0"/>
              <a:t>Impacts on Line/Transformer Protection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/>
              <a:t>Transient CT saturation due to GICs can be very substantial. The saturation is, however, short-lived</a:t>
            </a:r>
          </a:p>
          <a:p>
            <a:pPr lvl="1"/>
            <a:r>
              <a:rPr lang="en-US" sz="1400" dirty="0"/>
              <a:t>Distance and overcurrent relays would tend to under-reach due to substantial CT saturation in the first half cycle of the fault current. As a result, protection might be slightly delayed for in-zone faults due to transient CT saturation caused by the GICs</a:t>
            </a:r>
          </a:p>
          <a:p>
            <a:pPr lvl="1"/>
            <a:r>
              <a:rPr lang="en-US" sz="1400" dirty="0"/>
              <a:t>Fast line differential microprocessor relays may be affected by transient CT saturation, but these relays already guard against CT saturation, and when designed properly, do not face any problems</a:t>
            </a:r>
          </a:p>
          <a:p>
            <a:pPr lvl="1"/>
            <a:r>
              <a:rPr lang="en-US" sz="1400" dirty="0"/>
              <a:t>Slower line differential relays are secure because the errors during transient CT saturation from the GICs are short-lived</a:t>
            </a:r>
          </a:p>
          <a:p>
            <a:pPr lvl="1"/>
            <a:r>
              <a:rPr lang="en-US" sz="1400" dirty="0"/>
              <a:t>The impact on transformer differential relays is similar as on line differential relays</a:t>
            </a:r>
          </a:p>
          <a:p>
            <a:r>
              <a:rPr lang="en-US" sz="1800" dirty="0" smtClean="0"/>
              <a:t>Summary</a:t>
            </a:r>
          </a:p>
          <a:p>
            <a:pPr lvl="1"/>
            <a:r>
              <a:rPr lang="en-US" sz="1400" dirty="0" smtClean="0"/>
              <a:t>Slightly </a:t>
            </a:r>
            <a:r>
              <a:rPr lang="en-US" sz="1400" dirty="0"/>
              <a:t>degraded dependability (</a:t>
            </a:r>
            <a:r>
              <a:rPr lang="en-US" sz="1400" dirty="0" smtClean="0"/>
              <a:t>under-reaching</a:t>
            </a:r>
            <a:r>
              <a:rPr lang="en-US" sz="1400" dirty="0"/>
              <a:t>, slower operation) is no different than for a number of other well-known factors concerning CT </a:t>
            </a:r>
            <a:r>
              <a:rPr lang="en-US" sz="1400" dirty="0" smtClean="0"/>
              <a:t>saturation</a:t>
            </a:r>
          </a:p>
          <a:p>
            <a:pPr lvl="1"/>
            <a:r>
              <a:rPr lang="en-US" sz="1400" dirty="0"/>
              <a:t>Existing means to deal with CT saturation due to the well-recognized factors ensure security for CT errors due to GICs.</a:t>
            </a:r>
          </a:p>
        </p:txBody>
      </p:sp>
    </p:spTree>
    <p:extLst>
      <p:ext uri="{BB962C8B-B14F-4D97-AF65-F5344CB8AC3E}">
        <p14:creationId xmlns:p14="http://schemas.microsoft.com/office/powerpoint/2010/main" val="40157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 smtClean="0"/>
              <a:t>Capacitor Bank </a:t>
            </a:r>
            <a:r>
              <a:rPr lang="en-US" sz="2800" dirty="0"/>
              <a:t>Connection - Ungrounded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933" y="1826496"/>
            <a:ext cx="4416027" cy="43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400" dirty="0" smtClean="0"/>
              <a:t>Capacitor Bank </a:t>
            </a:r>
            <a:r>
              <a:rPr lang="en-US" sz="2400" dirty="0"/>
              <a:t>Connection </a:t>
            </a:r>
            <a:r>
              <a:rPr lang="en-US" sz="2400" dirty="0" smtClean="0"/>
              <a:t>– Wye-Grounded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05" y="1164148"/>
            <a:ext cx="8872249" cy="569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/>
              <a:t>Capacitor Bank </a:t>
            </a:r>
            <a:r>
              <a:rPr lang="en-US" sz="2800" dirty="0" smtClean="0"/>
              <a:t>Protection – Example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 smtClean="0"/>
              <a:t>Ungrounded Transmission Capacitor Bank</a:t>
            </a:r>
          </a:p>
          <a:p>
            <a:pPr lvl="1"/>
            <a:r>
              <a:rPr lang="en-US" sz="1600" dirty="0" smtClean="0"/>
              <a:t>System I &amp; II Protection</a:t>
            </a:r>
            <a:endParaRPr lang="en-US" sz="1600" dirty="0" smtClean="0"/>
          </a:p>
          <a:p>
            <a:pPr lvl="2"/>
            <a:r>
              <a:rPr lang="en-US" sz="1400" dirty="0" smtClean="0"/>
              <a:t>50BF Breaker Failure</a:t>
            </a:r>
          </a:p>
          <a:p>
            <a:pPr lvl="2"/>
            <a:r>
              <a:rPr lang="en-US" sz="1400" dirty="0" smtClean="0"/>
              <a:t>50(P) Instantaneous Over Current</a:t>
            </a:r>
          </a:p>
          <a:p>
            <a:pPr lvl="2"/>
            <a:r>
              <a:rPr lang="en-US" sz="1400" dirty="0" smtClean="0"/>
              <a:t>27(P) Under Voltage</a:t>
            </a:r>
          </a:p>
          <a:p>
            <a:pPr lvl="2"/>
            <a:r>
              <a:rPr lang="en-US" sz="1400" dirty="0" smtClean="0"/>
              <a:t>59(P) Over Voltage</a:t>
            </a:r>
          </a:p>
          <a:p>
            <a:pPr lvl="2"/>
            <a:r>
              <a:rPr lang="en-US" sz="1400" dirty="0" smtClean="0"/>
              <a:t>87NU Neutral Shift Over Voltage</a:t>
            </a:r>
          </a:p>
          <a:p>
            <a:pPr marL="1371600" lvl="3"/>
            <a:r>
              <a:rPr lang="en-US" sz="1100" dirty="0" smtClean="0"/>
              <a:t>12/5/2018 138kV </a:t>
            </a:r>
            <a:r>
              <a:rPr lang="en-US" sz="1100" dirty="0"/>
              <a:t>Cap Bank operated and locked out with neutral shift trip targets, no other faults in the area</a:t>
            </a:r>
          </a:p>
          <a:p>
            <a:pPr marL="1371600" lvl="3"/>
            <a:r>
              <a:rPr lang="en-US" sz="1100" dirty="0" smtClean="0"/>
              <a:t>H&amp;H </a:t>
            </a:r>
            <a:r>
              <a:rPr lang="en-US" sz="1100" dirty="0"/>
              <a:t>Solid State SNSD </a:t>
            </a:r>
            <a:r>
              <a:rPr lang="en-US" sz="1100" dirty="0" smtClean="0"/>
              <a:t>relay: ~</a:t>
            </a:r>
            <a:r>
              <a:rPr lang="en-US" sz="1100" dirty="0"/>
              <a:t>204 </a:t>
            </a:r>
            <a:r>
              <a:rPr lang="en-US" sz="1100" dirty="0" smtClean="0"/>
              <a:t>in-service; </a:t>
            </a:r>
            <a:endParaRPr lang="en-US" sz="1100" dirty="0" smtClean="0"/>
          </a:p>
          <a:p>
            <a:r>
              <a:rPr lang="en-US" sz="1800" dirty="0" smtClean="0"/>
              <a:t>Grounded </a:t>
            </a:r>
            <a:r>
              <a:rPr lang="en-US" sz="1800" dirty="0"/>
              <a:t>Wye Transmission Capacitor Bank</a:t>
            </a:r>
          </a:p>
          <a:p>
            <a:pPr lvl="1">
              <a:tabLst>
                <a:tab pos="4232275" algn="l"/>
              </a:tabLst>
            </a:pPr>
            <a:r>
              <a:rPr lang="en-US" sz="1600" dirty="0"/>
              <a:t>System I </a:t>
            </a:r>
            <a:r>
              <a:rPr lang="en-US" sz="1600" dirty="0" smtClean="0"/>
              <a:t>Protection	</a:t>
            </a:r>
            <a:r>
              <a:rPr lang="en-US" sz="1600" dirty="0"/>
              <a:t>System II Protection</a:t>
            </a:r>
          </a:p>
          <a:p>
            <a:pPr lvl="2">
              <a:tabLst>
                <a:tab pos="4513263" algn="l"/>
              </a:tabLst>
            </a:pPr>
            <a:r>
              <a:rPr lang="en-US" sz="1400" dirty="0" smtClean="0"/>
              <a:t>50BF </a:t>
            </a:r>
            <a:r>
              <a:rPr lang="en-US" sz="1400" dirty="0"/>
              <a:t>Breaker </a:t>
            </a:r>
            <a:r>
              <a:rPr lang="en-US" sz="1400" dirty="0" smtClean="0"/>
              <a:t>Failure	</a:t>
            </a:r>
            <a:r>
              <a:rPr lang="en-US" sz="1400" dirty="0"/>
              <a:t>60(P) Unbalance Protection (String Protection</a:t>
            </a:r>
            <a:r>
              <a:rPr lang="en-US" sz="1400" dirty="0" smtClean="0"/>
              <a:t>)</a:t>
            </a:r>
            <a:endParaRPr lang="en-US" sz="1400" dirty="0"/>
          </a:p>
          <a:p>
            <a:pPr lvl="2">
              <a:tabLst>
                <a:tab pos="4513263" algn="l"/>
              </a:tabLst>
            </a:pPr>
            <a:r>
              <a:rPr lang="en-US" sz="1400" dirty="0"/>
              <a:t>50(P) Instantaneous Over </a:t>
            </a:r>
            <a:r>
              <a:rPr lang="en-US" sz="1400" dirty="0" smtClean="0"/>
              <a:t>Current	</a:t>
            </a:r>
            <a:r>
              <a:rPr lang="en-US" sz="1400" dirty="0"/>
              <a:t>51(P) Time Over Current</a:t>
            </a:r>
          </a:p>
          <a:p>
            <a:pPr lvl="2">
              <a:tabLst>
                <a:tab pos="4513263" algn="l"/>
              </a:tabLst>
            </a:pPr>
            <a:r>
              <a:rPr lang="en-US" sz="1400" dirty="0" smtClean="0"/>
              <a:t>27(P</a:t>
            </a:r>
            <a:r>
              <a:rPr lang="en-US" sz="1400" dirty="0"/>
              <a:t>) Under </a:t>
            </a:r>
            <a:r>
              <a:rPr lang="en-US" sz="1400" dirty="0" smtClean="0"/>
              <a:t>Voltage	</a:t>
            </a:r>
            <a:r>
              <a:rPr lang="en-US" sz="1400" dirty="0"/>
              <a:t>27(P) Under Voltage</a:t>
            </a:r>
          </a:p>
          <a:p>
            <a:pPr lvl="2">
              <a:tabLst>
                <a:tab pos="4513263" algn="l"/>
              </a:tabLst>
            </a:pPr>
            <a:r>
              <a:rPr lang="en-US" sz="1400" dirty="0" smtClean="0"/>
              <a:t>59(P</a:t>
            </a:r>
            <a:r>
              <a:rPr lang="en-US" sz="1400" dirty="0"/>
              <a:t>) Over </a:t>
            </a:r>
            <a:r>
              <a:rPr lang="en-US" sz="1400" dirty="0" smtClean="0"/>
              <a:t>Voltage	</a:t>
            </a:r>
            <a:r>
              <a:rPr lang="en-US" sz="1400" dirty="0"/>
              <a:t>59(P) Over Voltage</a:t>
            </a:r>
          </a:p>
          <a:p>
            <a:pPr lvl="2">
              <a:tabLst>
                <a:tab pos="4513263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738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/>
              <a:t>GMD Impacts on </a:t>
            </a:r>
            <a:r>
              <a:rPr lang="en-US" sz="2800" dirty="0" smtClean="0"/>
              <a:t>Transformer Protection – Normal Operating Conditions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/>
              <a:t>The magnetizing current </a:t>
            </a:r>
            <a:r>
              <a:rPr lang="en-US" sz="1800" dirty="0" smtClean="0"/>
              <a:t>I</a:t>
            </a:r>
            <a:r>
              <a:rPr lang="en-US" sz="1800" baseline="-25000" dirty="0" smtClean="0"/>
              <a:t>ET </a:t>
            </a:r>
            <a:r>
              <a:rPr lang="en-US" sz="1800" dirty="0" smtClean="0"/>
              <a:t>of a </a:t>
            </a:r>
            <a:r>
              <a:rPr lang="en-US" sz="1800" dirty="0"/>
              <a:t>transformer will increase depending upon the magnitude of the </a:t>
            </a:r>
            <a:r>
              <a:rPr lang="en-US" sz="1800" dirty="0" smtClean="0"/>
              <a:t>GIC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magnitude of the GIC current also determines the harmonic content of the transformer magnetizing current</a:t>
            </a:r>
          </a:p>
          <a:p>
            <a:r>
              <a:rPr lang="en-US" sz="1800" dirty="0" smtClean="0"/>
              <a:t>As </a:t>
            </a:r>
            <a:r>
              <a:rPr lang="en-US" sz="1800" dirty="0"/>
              <a:t>illustrated as the primary/secondary in the two-winding transformer </a:t>
            </a:r>
            <a:r>
              <a:rPr lang="en-US" sz="1800" dirty="0" smtClean="0"/>
              <a:t>diagram, all </a:t>
            </a:r>
            <a:r>
              <a:rPr lang="en-US" sz="1800" dirty="0"/>
              <a:t>transformer terminals connected to a </a:t>
            </a:r>
            <a:r>
              <a:rPr lang="en-US" sz="1800" dirty="0" smtClean="0"/>
              <a:t>source </a:t>
            </a:r>
            <a:r>
              <a:rPr lang="en-US" sz="1800" dirty="0"/>
              <a:t>supply this magnetizing </a:t>
            </a:r>
            <a:r>
              <a:rPr lang="en-US" sz="1800" dirty="0" smtClean="0"/>
              <a:t>current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magnetizing current (I</a:t>
            </a:r>
            <a:r>
              <a:rPr lang="en-US" sz="1800" baseline="-25000" dirty="0"/>
              <a:t>ET</a:t>
            </a:r>
            <a:r>
              <a:rPr lang="en-US" sz="1800" dirty="0"/>
              <a:t>) appears to be a differential, or operating current (I</a:t>
            </a:r>
            <a:r>
              <a:rPr lang="en-US" sz="1800" baseline="-25000" dirty="0"/>
              <a:t>OP</a:t>
            </a:r>
            <a:r>
              <a:rPr lang="en-US" sz="1800" dirty="0"/>
              <a:t>)</a:t>
            </a:r>
            <a:endParaRPr lang="en-US" sz="1800" dirty="0" smtClean="0"/>
          </a:p>
          <a:p>
            <a:r>
              <a:rPr lang="en-US" sz="1800" dirty="0"/>
              <a:t>In general, the GIC current is not large enough to generate sufficient operating current in the differential element to jeopardize the security of the element, i.e., this I</a:t>
            </a:r>
            <a:r>
              <a:rPr lang="en-US" sz="1800" baseline="-25000" dirty="0"/>
              <a:t>OP</a:t>
            </a:r>
            <a:r>
              <a:rPr lang="en-US" sz="1800" dirty="0"/>
              <a:t> current is below the pickup current to operate the differential element</a:t>
            </a:r>
          </a:p>
          <a:p>
            <a:endParaRPr lang="en-US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44054" y="44239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246280"/>
              </p:ext>
            </p:extLst>
          </p:nvPr>
        </p:nvGraphicFramePr>
        <p:xfrm>
          <a:off x="2933700" y="4817453"/>
          <a:ext cx="32766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Visio" r:id="rId4" imgW="4006834" imgH="1792899" progId="Visio.Drawing.11">
                  <p:embed/>
                </p:oleObj>
              </mc:Choice>
              <mc:Fallback>
                <p:oleObj name="Visio" r:id="rId4" imgW="4006834" imgH="179289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817453"/>
                        <a:ext cx="32766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1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/>
              <a:t>GMD Impacts on </a:t>
            </a:r>
            <a:r>
              <a:rPr lang="en-US" sz="2800" dirty="0" smtClean="0"/>
              <a:t>Transformer Protection – </a:t>
            </a:r>
            <a:r>
              <a:rPr lang="en-US" sz="2800" dirty="0"/>
              <a:t>Restricted Earth Fault Element (REF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 smtClean="0"/>
              <a:t>GIC </a:t>
            </a:r>
            <a:r>
              <a:rPr lang="en-US" sz="1800" dirty="0" smtClean="0"/>
              <a:t>could result </a:t>
            </a:r>
            <a:r>
              <a:rPr lang="en-US" sz="1800" dirty="0"/>
              <a:t>in the transformer drawing a larger magnetizing </a:t>
            </a:r>
            <a:r>
              <a:rPr lang="en-US" sz="1800" dirty="0" smtClean="0"/>
              <a:t>current</a:t>
            </a:r>
          </a:p>
          <a:p>
            <a:r>
              <a:rPr lang="en-US" sz="1800" dirty="0" smtClean="0"/>
              <a:t>This </a:t>
            </a:r>
            <a:r>
              <a:rPr lang="en-US" sz="1800" dirty="0"/>
              <a:t>magnetizing current will be symmetrical (i.e., it will not contain zero sequence current) and therefore will not jeopardize the security of the REF element. </a:t>
            </a:r>
            <a:endParaRPr lang="en-US" sz="1800" dirty="0" smtClean="0"/>
          </a:p>
          <a:p>
            <a:r>
              <a:rPr lang="en-US" sz="1800" dirty="0" smtClean="0"/>
              <a:t>Should </a:t>
            </a:r>
            <a:r>
              <a:rPr lang="en-US" sz="1800" dirty="0"/>
              <a:t>only one of the legs of the transformer saturate due to the GIC current (which is highly unlikely), that phase will draw a larger magnetizing current. This current will flow out of the neutral of the transformer as though it is an external ground fault, and, as a result, the REF element will remain stable even though the magnetizing current contains zero sequence current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44054" y="44239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CDF8E9-309F-4876-8298-8FC62E37DABD}" type="slidenum">
              <a:rPr lang="en-US" altLang="en-US">
                <a:latin typeface="Tahoma" panose="020B0604030504040204" pitchFamily="34" charset="0"/>
              </a:rPr>
              <a:pPr eaLnBrk="1" hangingPunct="1"/>
              <a:t>2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TPL-007 Requirement Related to P&amp;C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4294967295"/>
          </p:nvPr>
        </p:nvSpPr>
        <p:spPr>
          <a:xfrm>
            <a:off x="914400" y="2017713"/>
            <a:ext cx="7467600" cy="4535487"/>
          </a:xfrm>
        </p:spPr>
        <p:txBody>
          <a:bodyPr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A planning study of GMD Vulnerability Assessment needs to consider “Reactive Power compensation devices and other Transmission Facilities removed as a result of Protection System operation or Misoperation due to harmonics during the GMD event”</a:t>
            </a:r>
          </a:p>
          <a:p>
            <a:pPr lvl="1"/>
            <a:r>
              <a:rPr lang="en-US" altLang="en-US" sz="1600" dirty="0" smtClean="0">
                <a:solidFill>
                  <a:srgbClr val="000000"/>
                </a:solidFill>
              </a:rPr>
              <a:t>The protection of BES cap banks should be reviewed if it is susceptible to GMD impacts</a:t>
            </a:r>
          </a:p>
          <a:p>
            <a:r>
              <a:rPr lang="en-US" altLang="en-US" sz="1800" dirty="0" smtClean="0">
                <a:solidFill>
                  <a:srgbClr val="000000"/>
                </a:solidFill>
              </a:rPr>
              <a:t>If GMD Vulnerability Assessment concluded that the system does not meet the performance requirements, </a:t>
            </a:r>
            <a:r>
              <a:rPr lang="en-US" altLang="en-US" sz="1800" dirty="0" smtClean="0"/>
              <a:t>responsible entities </a:t>
            </a:r>
            <a:r>
              <a:rPr lang="en-US" altLang="en-US" sz="1800" dirty="0" smtClean="0">
                <a:solidFill>
                  <a:srgbClr val="000000"/>
                </a:solidFill>
              </a:rPr>
              <a:t>shall develop a Corrective Action Plan addressing how the performance requirements will be met. The </a:t>
            </a:r>
            <a:r>
              <a:rPr lang="en-US" altLang="en-US" sz="1800" dirty="0" smtClean="0">
                <a:solidFill>
                  <a:srgbClr val="000000"/>
                </a:solidFill>
              </a:rPr>
              <a:t>CAP shall</a:t>
            </a:r>
            <a:r>
              <a:rPr lang="en-US" altLang="en-US" sz="1800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altLang="en-US" sz="1600" dirty="0" smtClean="0">
                <a:solidFill>
                  <a:srgbClr val="000000"/>
                </a:solidFill>
              </a:rPr>
              <a:t>Requirement R7.1 … “Installation, modification, or removal of Protection Systems or </a:t>
            </a:r>
            <a:r>
              <a:rPr lang="en-US" altLang="en-US" sz="1600" dirty="0" smtClean="0"/>
              <a:t>Remedial Action </a:t>
            </a:r>
            <a:r>
              <a:rPr lang="en-US" altLang="en-US" sz="1600" dirty="0"/>
              <a:t>Schemes” </a:t>
            </a:r>
            <a:r>
              <a:rPr lang="en-US" altLang="en-US" sz="1600" dirty="0" smtClean="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527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/>
              <a:t>GMD Impacts on </a:t>
            </a:r>
            <a:r>
              <a:rPr lang="en-US" sz="2800" dirty="0" smtClean="0"/>
              <a:t>Transformer Protection – </a:t>
            </a:r>
            <a:r>
              <a:rPr lang="en-US" sz="2800" dirty="0" smtClean="0"/>
              <a:t>Overcurrent Element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 smtClean="0"/>
              <a:t>CT </a:t>
            </a:r>
            <a:r>
              <a:rPr lang="en-US" sz="1800" dirty="0"/>
              <a:t>secondary current does not contain GIC content, and as such, the GIC current will not influence the overcurrent </a:t>
            </a:r>
            <a:r>
              <a:rPr lang="en-US" sz="1800" dirty="0" smtClean="0"/>
              <a:t>element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GIC current </a:t>
            </a:r>
            <a:r>
              <a:rPr lang="en-US" sz="1800" dirty="0" smtClean="0"/>
              <a:t>could </a:t>
            </a:r>
            <a:r>
              <a:rPr lang="en-US" sz="1800" dirty="0"/>
              <a:t>result in the transformer drawing a larger magnetizing current than under normal operating </a:t>
            </a:r>
            <a:r>
              <a:rPr lang="en-US" sz="1800" dirty="0" smtClean="0"/>
              <a:t>conditions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vector sum of the transformer nominal load current and magnetizing current, even under GIC conditions, is unlikely to drive the current to be above the operating threshold of the overcurrent </a:t>
            </a:r>
            <a:r>
              <a:rPr lang="en-US" sz="1800" dirty="0" smtClean="0"/>
              <a:t>element</a:t>
            </a:r>
          </a:p>
          <a:p>
            <a:r>
              <a:rPr lang="en-US" sz="1800" dirty="0" smtClean="0"/>
              <a:t>This </a:t>
            </a:r>
            <a:r>
              <a:rPr lang="en-US" sz="1800" dirty="0"/>
              <a:t>is true for operating quantities for the overcurrent element that are </a:t>
            </a:r>
            <a:r>
              <a:rPr lang="en-US" sz="1800" dirty="0" err="1"/>
              <a:t>rms</a:t>
            </a:r>
            <a:r>
              <a:rPr lang="en-US" sz="1800" dirty="0"/>
              <a:t> or fundamental frequency current. However, if the transformer was overloaded during a GIC event, the security margin of the O/C element that exists under normal system conditions with the same overload condition may be decreased due to the higher magnetizing current.</a:t>
            </a:r>
            <a:endParaRPr lang="en-US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44054" y="44239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/>
              <a:t>GMD Impacts on </a:t>
            </a:r>
            <a:r>
              <a:rPr lang="en-US" sz="2800" dirty="0" smtClean="0"/>
              <a:t>Transformer Protection </a:t>
            </a:r>
            <a:r>
              <a:rPr lang="en-US" sz="2800" dirty="0" smtClean="0"/>
              <a:t>– </a:t>
            </a:r>
            <a:r>
              <a:rPr lang="en-US" sz="2800" dirty="0" smtClean="0"/>
              <a:t>External Fault </a:t>
            </a:r>
            <a:r>
              <a:rPr lang="en-US" sz="2800" dirty="0"/>
              <a:t>Conditions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/>
              <a:t>Under external fault conditions, there may be a concern that a GIC condition </a:t>
            </a:r>
            <a:r>
              <a:rPr lang="en-US" sz="1800" dirty="0" smtClean="0"/>
              <a:t>(causing CT saturation) could </a:t>
            </a:r>
            <a:r>
              <a:rPr lang="en-US" sz="1800" dirty="0"/>
              <a:t>jeopardize the security of transformer protection </a:t>
            </a:r>
            <a:r>
              <a:rPr lang="en-US" sz="1800" dirty="0" smtClean="0"/>
              <a:t>elements</a:t>
            </a:r>
          </a:p>
          <a:p>
            <a:pPr lvl="1"/>
            <a:r>
              <a:rPr lang="en-US" sz="1400" dirty="0"/>
              <a:t>If the primary CTs are selected with GIC current in mind (similar to taking account of </a:t>
            </a:r>
            <a:r>
              <a:rPr lang="en-US" sz="1400" dirty="0" err="1"/>
              <a:t>remanence</a:t>
            </a:r>
            <a:r>
              <a:rPr lang="en-US" sz="1400" dirty="0"/>
              <a:t>/residual flux), this is a non-issue and the differential element remains stable for an external fault </a:t>
            </a:r>
            <a:endParaRPr lang="en-US" sz="1400" dirty="0" smtClean="0"/>
          </a:p>
          <a:p>
            <a:r>
              <a:rPr lang="en-US" sz="1800" dirty="0"/>
              <a:t>GIC current causes the transformer to draw an above average magnetizing current which results in the differential current (I</a:t>
            </a:r>
            <a:r>
              <a:rPr lang="en-US" sz="1800" baseline="-25000" dirty="0"/>
              <a:t>OP</a:t>
            </a:r>
            <a:r>
              <a:rPr lang="en-US" sz="1800" dirty="0"/>
              <a:t>) being </a:t>
            </a:r>
            <a:r>
              <a:rPr lang="en-US" sz="1800" dirty="0" smtClean="0"/>
              <a:t>elevated</a:t>
            </a:r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voltage across the power system will </a:t>
            </a:r>
            <a:r>
              <a:rPr lang="en-US" sz="1800" dirty="0" smtClean="0"/>
              <a:t>decrease</a:t>
            </a:r>
            <a:r>
              <a:rPr lang="en-US" sz="1800" dirty="0"/>
              <a:t> </a:t>
            </a:r>
            <a:r>
              <a:rPr lang="en-US" sz="1800" dirty="0" smtClean="0"/>
              <a:t>due to </a:t>
            </a:r>
            <a:r>
              <a:rPr lang="en-US" sz="1800" dirty="0"/>
              <a:t>the fault, </a:t>
            </a:r>
            <a:r>
              <a:rPr lang="en-US" sz="1800" dirty="0" smtClean="0"/>
              <a:t>resulting </a:t>
            </a:r>
            <a:r>
              <a:rPr lang="en-US" sz="1800" dirty="0"/>
              <a:t>in the voltage across the magnetizing branch decreasing as well, </a:t>
            </a:r>
            <a:r>
              <a:rPr lang="en-US" sz="1800" dirty="0" smtClean="0"/>
              <a:t>hence, reducing </a:t>
            </a:r>
            <a:r>
              <a:rPr lang="en-US" sz="1800" dirty="0"/>
              <a:t>the magnetizing current of the transformer and increasing its through </a:t>
            </a:r>
            <a:r>
              <a:rPr lang="en-US" sz="1800" dirty="0" smtClean="0"/>
              <a:t>current</a:t>
            </a:r>
          </a:p>
          <a:p>
            <a:r>
              <a:rPr lang="en-US" sz="1800" dirty="0"/>
              <a:t>This will result in the differential element becoming more secure since the percentage of operating current versus restraint current will have </a:t>
            </a:r>
            <a:r>
              <a:rPr lang="en-US" sz="1800" dirty="0" smtClean="0"/>
              <a:t>decreased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44054" y="44239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/>
              <a:t>GMD Impacts on </a:t>
            </a:r>
            <a:r>
              <a:rPr lang="en-US" sz="2800" dirty="0" smtClean="0"/>
              <a:t>Transformer Protection </a:t>
            </a:r>
            <a:r>
              <a:rPr lang="en-US" sz="2800" dirty="0" smtClean="0"/>
              <a:t>– </a:t>
            </a:r>
            <a:r>
              <a:rPr lang="en-US" sz="2800" dirty="0" smtClean="0"/>
              <a:t>External Fault </a:t>
            </a:r>
            <a:r>
              <a:rPr lang="en-US" sz="2800" dirty="0"/>
              <a:t>Conditions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22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 smtClean="0"/>
              <a:t>Restricted </a:t>
            </a:r>
            <a:r>
              <a:rPr lang="en-US" sz="1800" dirty="0"/>
              <a:t>Earth Fault </a:t>
            </a:r>
            <a:r>
              <a:rPr lang="en-US" sz="1800" dirty="0" smtClean="0"/>
              <a:t>Element</a:t>
            </a:r>
          </a:p>
          <a:p>
            <a:pPr lvl="1"/>
            <a:r>
              <a:rPr lang="en-US" sz="1600" dirty="0"/>
              <a:t>The element operates using filtered quantities and, </a:t>
            </a:r>
            <a:r>
              <a:rPr lang="en-US" sz="1600" dirty="0" smtClean="0"/>
              <a:t>and the </a:t>
            </a:r>
            <a:r>
              <a:rPr lang="en-US" sz="1600" dirty="0"/>
              <a:t>primary CTs secondary current should not contain any GIC </a:t>
            </a:r>
            <a:r>
              <a:rPr lang="en-US" sz="1600" dirty="0" smtClean="0"/>
              <a:t>current</a:t>
            </a:r>
            <a:endParaRPr lang="en-US" sz="1600" dirty="0"/>
          </a:p>
          <a:p>
            <a:pPr lvl="1"/>
            <a:r>
              <a:rPr lang="en-US" sz="1600" dirty="0"/>
              <a:t>If the CTs performance can be guaranteed during an external fault with </a:t>
            </a:r>
            <a:r>
              <a:rPr lang="en-US" sz="1600" dirty="0" err="1"/>
              <a:t>remanence</a:t>
            </a:r>
            <a:r>
              <a:rPr lang="en-US" sz="1600" dirty="0"/>
              <a:t> taken into account, there is no concern for the security of this element during an external ground fault</a:t>
            </a:r>
            <a:endParaRPr lang="en-US" sz="1600" dirty="0" smtClean="0"/>
          </a:p>
          <a:p>
            <a:r>
              <a:rPr lang="en-US" sz="1800" dirty="0" smtClean="0"/>
              <a:t>Overcurrent element</a:t>
            </a:r>
          </a:p>
          <a:p>
            <a:pPr lvl="1"/>
            <a:r>
              <a:rPr lang="en-US" sz="1600" dirty="0" smtClean="0"/>
              <a:t>Similar to the </a:t>
            </a:r>
            <a:r>
              <a:rPr lang="en-US" sz="1600" dirty="0"/>
              <a:t>differential element, a fault condition decreases the magnetizing current due to the depression in the </a:t>
            </a:r>
            <a:r>
              <a:rPr lang="en-US" sz="1600" dirty="0" smtClean="0"/>
              <a:t>voltage</a:t>
            </a:r>
          </a:p>
          <a:p>
            <a:pPr lvl="1"/>
            <a:r>
              <a:rPr lang="en-US" sz="1600" dirty="0"/>
              <a:t>When the overcurrent device is using fundamental current as the operating quantity, the security margin is not compromised</a:t>
            </a:r>
            <a:endParaRPr lang="en-US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44054" y="44239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/>
              <a:t>GMD Impacts on </a:t>
            </a:r>
            <a:r>
              <a:rPr lang="en-US" sz="2800" dirty="0" smtClean="0"/>
              <a:t>Transformer Protection </a:t>
            </a:r>
            <a:r>
              <a:rPr lang="en-US" sz="2800" dirty="0" smtClean="0"/>
              <a:t>– </a:t>
            </a:r>
            <a:r>
              <a:rPr lang="en-US" sz="2800" dirty="0" smtClean="0"/>
              <a:t>Internal Fault </a:t>
            </a:r>
            <a:r>
              <a:rPr lang="en-US" sz="2800" dirty="0"/>
              <a:t>Conditions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23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concern is that the element will lose dependability and fail to operate during an internal fault condition</a:t>
            </a:r>
          </a:p>
          <a:p>
            <a:r>
              <a:rPr lang="en-US" sz="1800" dirty="0" smtClean="0"/>
              <a:t>Differential Element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ratio of the magnetizing current to fault current is a very small </a:t>
            </a:r>
            <a:r>
              <a:rPr lang="en-US" sz="1600" dirty="0" smtClean="0"/>
              <a:t>number, </a:t>
            </a:r>
            <a:r>
              <a:rPr lang="en-US" sz="1600" dirty="0"/>
              <a:t>so the harmonic current content of the total fault current will be well below the typical relay harmonic blocking level (harmonic current content/fundamental current content &lt; 15</a:t>
            </a:r>
            <a:r>
              <a:rPr lang="en-US" sz="1600" dirty="0" smtClean="0"/>
              <a:t>%)</a:t>
            </a:r>
          </a:p>
          <a:p>
            <a:pPr lvl="1"/>
            <a:r>
              <a:rPr lang="en-US" sz="1600" dirty="0"/>
              <a:t>An internal fault during a GIC event is therefore not likely going to result in the differential element losing dependability nor will it effectively reduce the operating time of the element</a:t>
            </a:r>
          </a:p>
          <a:p>
            <a:r>
              <a:rPr lang="en-US" sz="1800" dirty="0" smtClean="0"/>
              <a:t>Restricted </a:t>
            </a:r>
            <a:r>
              <a:rPr lang="en-US" sz="1800" dirty="0"/>
              <a:t>Earth Fault </a:t>
            </a:r>
            <a:r>
              <a:rPr lang="en-US" sz="1800" dirty="0" smtClean="0"/>
              <a:t>Element</a:t>
            </a:r>
          </a:p>
          <a:p>
            <a:pPr lvl="1"/>
            <a:r>
              <a:rPr lang="en-US" sz="1600" dirty="0"/>
              <a:t>The restricted earth fault element uses fundamental current as the operating </a:t>
            </a:r>
            <a:r>
              <a:rPr lang="en-US" sz="1600" dirty="0" smtClean="0"/>
              <a:t>quantity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GIC condition will not negatively impact the dependability or operating time of this element</a:t>
            </a:r>
            <a:endParaRPr lang="en-US" sz="1600" dirty="0" smtClean="0"/>
          </a:p>
          <a:p>
            <a:r>
              <a:rPr lang="en-US" sz="1800" dirty="0" smtClean="0"/>
              <a:t>Overcurrent element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magnitude of the fault current would typically be much larger than the GIC current even if the CT does not faithfully reproduce the true fault current </a:t>
            </a:r>
            <a:endParaRPr lang="en-US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44054" y="44239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/>
              <a:t>GMD Impacts on </a:t>
            </a:r>
            <a:r>
              <a:rPr lang="en-US" sz="2800" dirty="0" smtClean="0"/>
              <a:t>Generator/Line </a:t>
            </a:r>
            <a:r>
              <a:rPr lang="en-US" sz="2800" dirty="0" smtClean="0"/>
              <a:t>Protections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 smtClean="0"/>
              <a:t>Generator Protection</a:t>
            </a:r>
          </a:p>
          <a:p>
            <a:pPr lvl="1"/>
            <a:r>
              <a:rPr lang="en-US" sz="1600" dirty="0" smtClean="0"/>
              <a:t>Legacy </a:t>
            </a:r>
            <a:r>
              <a:rPr lang="en-US" sz="1600" dirty="0"/>
              <a:t>electromechanical and static generator </a:t>
            </a:r>
            <a:r>
              <a:rPr lang="en-US" sz="1600" dirty="0"/>
              <a:t>negative </a:t>
            </a:r>
            <a:r>
              <a:rPr lang="en-US" sz="1600" dirty="0"/>
              <a:t>sequence overcurrent </a:t>
            </a:r>
            <a:r>
              <a:rPr lang="en-US" sz="1600" dirty="0"/>
              <a:t>relays may </a:t>
            </a:r>
            <a:r>
              <a:rPr lang="en-US" sz="1600" dirty="0"/>
              <a:t>over or under protect a generator </a:t>
            </a:r>
            <a:r>
              <a:rPr lang="en-US" sz="1600" dirty="0"/>
              <a:t>due to </a:t>
            </a:r>
            <a:r>
              <a:rPr lang="en-US" sz="1600" dirty="0" smtClean="0"/>
              <a:t>inaccurate phase </a:t>
            </a:r>
            <a:r>
              <a:rPr lang="en-US" sz="1600" dirty="0"/>
              <a:t>shift to identify negative </a:t>
            </a:r>
            <a:r>
              <a:rPr lang="en-US" sz="1600" dirty="0"/>
              <a:t>sequence </a:t>
            </a:r>
            <a:r>
              <a:rPr lang="en-US" sz="1600" dirty="0"/>
              <a:t>currents at harmonic </a:t>
            </a:r>
            <a:r>
              <a:rPr lang="en-US" sz="1600" dirty="0" smtClean="0"/>
              <a:t>frequencies</a:t>
            </a:r>
          </a:p>
          <a:p>
            <a:r>
              <a:rPr lang="en-US" sz="1800" dirty="0" smtClean="0"/>
              <a:t>Line </a:t>
            </a:r>
            <a:r>
              <a:rPr lang="en-US" sz="1800" dirty="0"/>
              <a:t>Protection</a:t>
            </a:r>
          </a:p>
          <a:p>
            <a:pPr lvl="1"/>
            <a:r>
              <a:rPr lang="en-US" sz="1600" dirty="0"/>
              <a:t>Legacy protection using sensitive unbalance (negative and zero sequence) overcurrent protection might misoperate due to the harmonic currents flowing in the lines</a:t>
            </a:r>
          </a:p>
          <a:p>
            <a:r>
              <a:rPr lang="en-US" sz="1800" dirty="0"/>
              <a:t>Numerical, phasor based, </a:t>
            </a:r>
            <a:r>
              <a:rPr lang="en-US" sz="1800" dirty="0" smtClean="0"/>
              <a:t>relaying </a:t>
            </a:r>
            <a:r>
              <a:rPr lang="en-US" sz="1800" dirty="0"/>
              <a:t>is not particularly susceptible to harmonics, as these protective devices respond primarily to fundamental frequency components</a:t>
            </a:r>
            <a:endParaRPr lang="en-US" sz="2000" dirty="0"/>
          </a:p>
          <a:p>
            <a:pPr lvl="1"/>
            <a:r>
              <a:rPr lang="en-US" sz="1600" dirty="0" smtClean="0"/>
              <a:t>Modern digital relays are designed to operate exclusively on fundamental-frequency currents, and ignore harmonic currents</a:t>
            </a:r>
          </a:p>
          <a:p>
            <a:endParaRPr lang="en-US" sz="1800" dirty="0"/>
          </a:p>
          <a:p>
            <a:endParaRPr lang="en-US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44054" y="44239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 smtClean="0"/>
              <a:t>Mitigating Impacts on Protection Systems - </a:t>
            </a:r>
            <a:r>
              <a:rPr lang="en-US" sz="2800" dirty="0"/>
              <a:t>Reviewing Susceptible Protection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25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486876"/>
          </a:xfrm>
        </p:spPr>
        <p:txBody>
          <a:bodyPr>
            <a:noAutofit/>
          </a:bodyPr>
          <a:lstStyle/>
          <a:p>
            <a:r>
              <a:rPr lang="en-US" sz="1600" dirty="0" smtClean="0"/>
              <a:t>Protection </a:t>
            </a:r>
            <a:r>
              <a:rPr lang="en-US" sz="1600" dirty="0"/>
              <a:t>based on harmonics, sequence current and voltage components will have some degree of susceptibility to </a:t>
            </a:r>
            <a:r>
              <a:rPr lang="en-US" sz="1600" dirty="0" smtClean="0"/>
              <a:t>GMDs</a:t>
            </a:r>
          </a:p>
          <a:p>
            <a:pPr lvl="1"/>
            <a:r>
              <a:rPr lang="en-US" sz="1400" dirty="0"/>
              <a:t>The degree of susceptibility is driven by the level and magnitude of harmonics, overcurrent and </a:t>
            </a:r>
            <a:r>
              <a:rPr lang="en-US" sz="1400" dirty="0" smtClean="0"/>
              <a:t>overvoltage components</a:t>
            </a:r>
          </a:p>
          <a:p>
            <a:r>
              <a:rPr lang="en-US" sz="1600" dirty="0"/>
              <a:t>Capacitor bank protection that uses current at the neutral ground point to determine the failure of capacitor units may be susceptible. However, a voltage differential scheme that uses voltage comparison between readings from two taps of the bank will be immune to harmonic </a:t>
            </a:r>
            <a:r>
              <a:rPr lang="en-US" sz="1600" dirty="0" smtClean="0"/>
              <a:t>interference</a:t>
            </a:r>
          </a:p>
          <a:p>
            <a:r>
              <a:rPr lang="en-US" sz="1600" dirty="0"/>
              <a:t>Generator protection that uses electromechanical relays and thermal based sensors will be </a:t>
            </a:r>
            <a:r>
              <a:rPr lang="en-US" sz="1600" dirty="0" smtClean="0"/>
              <a:t>susceptible</a:t>
            </a:r>
          </a:p>
          <a:p>
            <a:r>
              <a:rPr lang="en-US" sz="1600" dirty="0" smtClean="0"/>
              <a:t>Transformers </a:t>
            </a:r>
            <a:r>
              <a:rPr lang="en-US" sz="1600" dirty="0"/>
              <a:t>may go into saturation and </a:t>
            </a:r>
            <a:r>
              <a:rPr lang="en-US" sz="1600" dirty="0" smtClean="0"/>
              <a:t>induce </a:t>
            </a:r>
            <a:r>
              <a:rPr lang="en-US" sz="1600" dirty="0"/>
              <a:t>harmonic currents that may damage the transformers as well as generators connected to them, but transformer protection should overall not be </a:t>
            </a:r>
            <a:r>
              <a:rPr lang="en-US" sz="1600" dirty="0" smtClean="0"/>
              <a:t>affected</a:t>
            </a:r>
          </a:p>
          <a:p>
            <a:r>
              <a:rPr lang="en-US" sz="1600" dirty="0"/>
              <a:t>Any protection equipment that is designed to exclusively use the fundamental frequency component to operate will be less susceptible, hence, microprocessor based protection will be less susceptible to GMD/GIC induced problems compared to non-microprocessor (electromechanical/solid state) based protection </a:t>
            </a:r>
            <a:endParaRPr lang="en-US" sz="1600" dirty="0" smtClean="0"/>
          </a:p>
          <a:p>
            <a:endParaRPr lang="en-US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44054" y="44239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 smtClean="0"/>
              <a:t>Mitigating Impacts on Protection Systems - </a:t>
            </a:r>
            <a:r>
              <a:rPr lang="en-US" sz="2800" dirty="0"/>
              <a:t>Review Settings to Prevent </a:t>
            </a:r>
            <a:r>
              <a:rPr lang="en-US" sz="2800" dirty="0" smtClean="0"/>
              <a:t>Misoperations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 smtClean="0"/>
              <a:t>Review settings of </a:t>
            </a:r>
            <a:r>
              <a:rPr lang="en-US" sz="1800" dirty="0"/>
              <a:t>non-microprocessor relays</a:t>
            </a:r>
            <a:endParaRPr lang="en-US" sz="1800" dirty="0" smtClean="0"/>
          </a:p>
          <a:p>
            <a:pPr lvl="1"/>
            <a:r>
              <a:rPr lang="en-US" sz="1600" dirty="0" smtClean="0"/>
              <a:t>Review any relay that does not filter out harmonics in its operating current or voltage.</a:t>
            </a:r>
          </a:p>
          <a:p>
            <a:pPr lvl="1"/>
            <a:r>
              <a:rPr lang="en-US" sz="1600" dirty="0" smtClean="0"/>
              <a:t>Review </a:t>
            </a:r>
            <a:r>
              <a:rPr lang="en-US" sz="1600" dirty="0"/>
              <a:t>transformer differential slope setting to ensure it can handle CT measurement/accuracy error necessary to accommodate a </a:t>
            </a:r>
            <a:r>
              <a:rPr lang="en-US" sz="1600" dirty="0" smtClean="0"/>
              <a:t>GMD </a:t>
            </a:r>
            <a:r>
              <a:rPr lang="en-US" sz="1600" dirty="0"/>
              <a:t>event.</a:t>
            </a:r>
          </a:p>
          <a:p>
            <a:pPr lvl="1"/>
            <a:r>
              <a:rPr lang="en-US" sz="1600" dirty="0" smtClean="0"/>
              <a:t>Review </a:t>
            </a:r>
            <a:r>
              <a:rPr lang="en-US" sz="1600" dirty="0"/>
              <a:t>distance and overcurrent elements for line protection. If those elements are intended for overreaching protection, make sure they have enough margin, since these elements can underreach during a GMD/GIC event.</a:t>
            </a:r>
          </a:p>
          <a:p>
            <a:r>
              <a:rPr lang="en-US" sz="1800" dirty="0"/>
              <a:t>Review settings of </a:t>
            </a:r>
            <a:r>
              <a:rPr lang="en-US" sz="1800" dirty="0" smtClean="0"/>
              <a:t>microprocessor </a:t>
            </a:r>
            <a:r>
              <a:rPr lang="en-US" sz="1800" dirty="0"/>
              <a:t>relays</a:t>
            </a:r>
          </a:p>
          <a:p>
            <a:pPr lvl="1"/>
            <a:r>
              <a:rPr lang="en-US" sz="1600" dirty="0" smtClean="0"/>
              <a:t>Review </a:t>
            </a:r>
            <a:r>
              <a:rPr lang="en-US" sz="1600" dirty="0"/>
              <a:t>any highly sensitive negative and zero sequence trip </a:t>
            </a:r>
            <a:r>
              <a:rPr lang="en-US" sz="1600" dirty="0" smtClean="0"/>
              <a:t>settings</a:t>
            </a:r>
          </a:p>
          <a:p>
            <a:pPr lvl="2"/>
            <a:r>
              <a:rPr lang="en-US" sz="1400" dirty="0" smtClean="0"/>
              <a:t>The </a:t>
            </a:r>
            <a:r>
              <a:rPr lang="en-US" sz="1400" dirty="0"/>
              <a:t>primary </a:t>
            </a:r>
            <a:r>
              <a:rPr lang="en-US" sz="1400" dirty="0" smtClean="0"/>
              <a:t>signal could be distorted by the high harmonics contents, resulting the </a:t>
            </a:r>
            <a:r>
              <a:rPr lang="en-US" sz="1400" dirty="0"/>
              <a:t>phasor calculation </a:t>
            </a:r>
            <a:r>
              <a:rPr lang="en-US" sz="1400" dirty="0" smtClean="0"/>
              <a:t>error </a:t>
            </a:r>
            <a:r>
              <a:rPr lang="en-US" sz="1400" dirty="0"/>
              <a:t>that could lead to </a:t>
            </a:r>
            <a:r>
              <a:rPr lang="en-US" sz="1400" dirty="0" err="1"/>
              <a:t>mis</a:t>
            </a:r>
            <a:r>
              <a:rPr lang="en-US" sz="1400" dirty="0"/>
              <a:t>-operations </a:t>
            </a:r>
            <a:endParaRPr lang="en-US" sz="1400" dirty="0" smtClean="0"/>
          </a:p>
          <a:p>
            <a:pPr lvl="2"/>
            <a:r>
              <a:rPr lang="en-US" sz="1400" dirty="0" smtClean="0"/>
              <a:t>Consider </a:t>
            </a:r>
            <a:r>
              <a:rPr lang="en-US" sz="1400" dirty="0"/>
              <a:t>using a supervision function </a:t>
            </a:r>
            <a:r>
              <a:rPr lang="en-US" sz="1400" dirty="0" smtClean="0"/>
              <a:t>to provide additional security</a:t>
            </a:r>
          </a:p>
          <a:p>
            <a:pPr lvl="1"/>
            <a:r>
              <a:rPr lang="en-US" sz="1600" dirty="0" smtClean="0"/>
              <a:t>Make sure operating quantity utilizing fundamental </a:t>
            </a:r>
            <a:r>
              <a:rPr lang="en-US" sz="1600" dirty="0"/>
              <a:t>frequency </a:t>
            </a:r>
            <a:r>
              <a:rPr lang="en-US" sz="1600" dirty="0" smtClean="0"/>
              <a:t>phasor quantity instead of </a:t>
            </a:r>
            <a:r>
              <a:rPr lang="en-US" sz="1600" dirty="0"/>
              <a:t>RMS phasors </a:t>
            </a:r>
            <a:r>
              <a:rPr lang="en-US" sz="1600" dirty="0" smtClean="0"/>
              <a:t>quantity</a:t>
            </a:r>
          </a:p>
          <a:p>
            <a:pPr lvl="2"/>
            <a:r>
              <a:rPr lang="en-US" sz="1400" dirty="0" err="1"/>
              <a:t>Lotebush</a:t>
            </a:r>
            <a:r>
              <a:rPr lang="en-US" sz="1400" dirty="0"/>
              <a:t> 138 </a:t>
            </a:r>
            <a:r>
              <a:rPr lang="en-US" sz="1400" dirty="0" smtClean="0"/>
              <a:t>kV STATCOM </a:t>
            </a:r>
            <a:r>
              <a:rPr lang="en-US" sz="1400" dirty="0"/>
              <a:t>tripped for non-fault condition by T60 relay </a:t>
            </a:r>
            <a:r>
              <a:rPr lang="en-US" sz="1400" dirty="0" smtClean="0"/>
              <a:t>NTOC1 </a:t>
            </a:r>
            <a:r>
              <a:rPr lang="en-US" sz="1400" dirty="0"/>
              <a:t>element due to significant DC component when charging up the DC </a:t>
            </a:r>
            <a:r>
              <a:rPr lang="en-US" sz="1400" dirty="0" smtClean="0"/>
              <a:t>capacitors (4/25/2019)</a:t>
            </a:r>
            <a:endParaRPr lang="en-US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44054" y="44239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 smtClean="0"/>
              <a:t>Mitigating Impacts on Protection Systems </a:t>
            </a:r>
            <a:r>
              <a:rPr lang="en-US" sz="2800" dirty="0"/>
              <a:t>- Modify/Harden Protection Schemes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2000" dirty="0"/>
              <a:t>Protective </a:t>
            </a:r>
            <a:r>
              <a:rPr lang="en-US" sz="2000" dirty="0" smtClean="0"/>
              <a:t>relaying, </a:t>
            </a:r>
            <a:r>
              <a:rPr lang="en-US" sz="2000" dirty="0"/>
              <a:t>if not capable of distinguishing THD and DC offset from the fundamental frequency current, may fail in certain protection schemes by mistaking harmonics for a fault or overloading</a:t>
            </a:r>
            <a:endParaRPr lang="en-US" sz="2000" dirty="0" smtClean="0"/>
          </a:p>
          <a:p>
            <a:pPr lvl="1"/>
            <a:r>
              <a:rPr lang="en-US" sz="1800" dirty="0"/>
              <a:t>These protection schemes include but are not limited to current unbalance, transformer neutral overcurrent, line residual overcurrent and voltage unbalance </a:t>
            </a:r>
            <a:r>
              <a:rPr lang="en-US" sz="1800" dirty="0" smtClean="0"/>
              <a:t>schemes</a:t>
            </a:r>
          </a:p>
          <a:p>
            <a:r>
              <a:rPr lang="en-US" sz="2000" dirty="0" smtClean="0"/>
              <a:t>Replace </a:t>
            </a:r>
            <a:r>
              <a:rPr lang="en-US" sz="2000" dirty="0"/>
              <a:t>existing electromechanical relays with harmonically desensitized </a:t>
            </a:r>
            <a:r>
              <a:rPr lang="en-US" sz="2000" dirty="0" smtClean="0"/>
              <a:t>models</a:t>
            </a:r>
          </a:p>
          <a:p>
            <a:pPr lvl="1"/>
            <a:r>
              <a:rPr lang="en-US" sz="1600" dirty="0" smtClean="0"/>
              <a:t>Almost </a:t>
            </a:r>
            <a:r>
              <a:rPr lang="en-US" sz="1600" dirty="0"/>
              <a:t>all modern digital relay models are equipped with harmonics and DC filters that will allow processing of protective computations without the effects of </a:t>
            </a:r>
            <a:r>
              <a:rPr lang="en-US" sz="1600" dirty="0" smtClean="0"/>
              <a:t>GMD</a:t>
            </a:r>
          </a:p>
          <a:p>
            <a:pPr lvl="1"/>
            <a:r>
              <a:rPr lang="en-US" sz="1600" dirty="0"/>
              <a:t>If those legacy relays cannot be replaced, it may be necessary to desensitize the element by providing additional security margin to ride through the increased harmonics</a:t>
            </a:r>
            <a:endParaRPr lang="en-US" sz="1600" dirty="0" smtClean="0"/>
          </a:p>
          <a:p>
            <a:r>
              <a:rPr lang="en-US" sz="2000" dirty="0" smtClean="0"/>
              <a:t>Replace </a:t>
            </a:r>
            <a:r>
              <a:rPr lang="en-US" sz="2000" dirty="0"/>
              <a:t>problematic protection schemes with hardened schemes that are unaffected by GICs/harmonics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44054" y="44239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 smtClean="0"/>
              <a:t>GIC Monitoring System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28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44054" y="44239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48" y="1757606"/>
            <a:ext cx="4679221" cy="4501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4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10/30/2012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E513873-0294-4DDE-A68D-E9AEFD3AFDD2}" type="slidenum">
              <a:rPr lang="en-US" altLang="en-US"/>
              <a:pPr/>
              <a:t>29</a:t>
            </a:fld>
            <a:endParaRPr lang="en-US" altLang="en-US"/>
          </a:p>
        </p:txBody>
      </p: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0" y="0"/>
            <a:ext cx="4876800" cy="3124200"/>
            <a:chOff x="0" y="0"/>
            <a:chExt cx="3072" cy="1955"/>
          </a:xfrm>
        </p:grpSpPr>
        <p:pic>
          <p:nvPicPr>
            <p:cNvPr id="33796" name="Picture 4" descr="Rockport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72" cy="1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8" name="Line 6"/>
            <p:cNvSpPr>
              <a:spLocks noChangeShapeType="1"/>
            </p:cNvSpPr>
            <p:nvPr/>
          </p:nvSpPr>
          <p:spPr bwMode="auto">
            <a:xfrm>
              <a:off x="1052" y="752"/>
              <a:ext cx="146" cy="4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336" y="691"/>
              <a:ext cx="76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0" hangingPunct="0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FDF7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GIC Transducer</a:t>
              </a:r>
            </a:p>
          </p:txBody>
        </p:sp>
        <p:sp>
          <p:nvSpPr>
            <p:cNvPr id="33800" name="Oval 8"/>
            <p:cNvSpPr>
              <a:spLocks noChangeArrowheads="1"/>
            </p:cNvSpPr>
            <p:nvPr/>
          </p:nvSpPr>
          <p:spPr bwMode="auto">
            <a:xfrm>
              <a:off x="1149" y="752"/>
              <a:ext cx="533" cy="267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20" name="Group 28"/>
          <p:cNvGrpSpPr>
            <a:grpSpLocks/>
          </p:cNvGrpSpPr>
          <p:nvPr/>
        </p:nvGrpSpPr>
        <p:grpSpPr bwMode="auto">
          <a:xfrm>
            <a:off x="4343400" y="3124200"/>
            <a:ext cx="4800600" cy="3733800"/>
            <a:chOff x="0" y="1968"/>
            <a:chExt cx="3072" cy="2352"/>
          </a:xfrm>
        </p:grpSpPr>
        <p:pic>
          <p:nvPicPr>
            <p:cNvPr id="33815" name="Picture 23" descr="Rockport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68"/>
              <a:ext cx="3072" cy="2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1100" y="2576"/>
              <a:ext cx="25" cy="2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Text Box 26"/>
            <p:cNvSpPr txBox="1">
              <a:spLocks noChangeArrowheads="1"/>
            </p:cNvSpPr>
            <p:nvPr/>
          </p:nvSpPr>
          <p:spPr bwMode="auto">
            <a:xfrm>
              <a:off x="720" y="2352"/>
              <a:ext cx="106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0" hangingPunct="0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FDF7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Harmonics Monitoring</a:t>
              </a:r>
              <a:r>
                <a:rPr lang="en-US" altLang="en-US" sz="12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 </a:t>
              </a:r>
              <a:r>
                <a:rPr lang="en-US" altLang="en-US" sz="1200" b="1">
                  <a:solidFill>
                    <a:srgbClr val="FDF7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SEL734</a:t>
              </a:r>
            </a:p>
          </p:txBody>
        </p:sp>
        <p:sp>
          <p:nvSpPr>
            <p:cNvPr id="33819" name="Oval 27"/>
            <p:cNvSpPr>
              <a:spLocks noChangeArrowheads="1"/>
            </p:cNvSpPr>
            <p:nvPr/>
          </p:nvSpPr>
          <p:spPr bwMode="auto">
            <a:xfrm>
              <a:off x="786" y="2798"/>
              <a:ext cx="726" cy="889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822" name="Picture 30" descr="Sullivan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343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2206625" y="4286250"/>
            <a:ext cx="34925" cy="352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1493838" y="4114800"/>
            <a:ext cx="16303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altLang="en-US" sz="1200" b="1">
                <a:solidFill>
                  <a:srgbClr val="FDF7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GIC Relay – SEL2411</a:t>
            </a:r>
          </a:p>
        </p:txBody>
      </p:sp>
      <p:sp>
        <p:nvSpPr>
          <p:cNvPr id="33826" name="Oval 34"/>
          <p:cNvSpPr>
            <a:spLocks noChangeArrowheads="1"/>
          </p:cNvSpPr>
          <p:nvPr/>
        </p:nvSpPr>
        <p:spPr bwMode="auto">
          <a:xfrm>
            <a:off x="1555750" y="4678363"/>
            <a:ext cx="1438275" cy="1214437"/>
          </a:xfrm>
          <a:prstGeom prst="ellips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27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800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2D5BC9-F226-4D96-81EE-D53BFBBEC8D6}" type="slidenum">
              <a:rPr lang="en-US" altLang="en-US"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12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IEEE Power System Relaying and Control (PSRC) </a:t>
            </a:r>
            <a:r>
              <a:rPr lang="en-US" altLang="en-US" sz="2800" dirty="0" smtClean="0"/>
              <a:t>K17 Working Group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4294967295"/>
          </p:nvPr>
        </p:nvSpPr>
        <p:spPr>
          <a:xfrm>
            <a:off x="1066800" y="2017713"/>
            <a:ext cx="6742113" cy="4383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Assignment </a:t>
            </a:r>
          </a:p>
          <a:p>
            <a:pPr lvl="1">
              <a:defRPr/>
            </a:pPr>
            <a:r>
              <a:rPr lang="en-US" sz="2000" dirty="0"/>
              <a:t>To develop </a:t>
            </a:r>
            <a:r>
              <a:rPr lang="en-US" sz="2000" dirty="0" smtClean="0"/>
              <a:t>a PSRC </a:t>
            </a:r>
            <a:r>
              <a:rPr lang="en-US" sz="2000" dirty="0"/>
              <a:t>WG report to evaluate </a:t>
            </a:r>
            <a:r>
              <a:rPr lang="en-US" sz="2000" dirty="0" smtClean="0"/>
              <a:t>Geomagnetic Disturbances </a:t>
            </a:r>
            <a:r>
              <a:rPr lang="en-US" sz="2000" dirty="0"/>
              <a:t>impacts on protection and </a:t>
            </a:r>
            <a:r>
              <a:rPr lang="en-US" sz="2000" dirty="0" smtClean="0"/>
              <a:t>control</a:t>
            </a:r>
          </a:p>
          <a:p>
            <a:pPr>
              <a:defRPr/>
            </a:pPr>
            <a:r>
              <a:rPr lang="en-US" sz="2400" dirty="0"/>
              <a:t>Bring in experts to help </a:t>
            </a:r>
            <a:r>
              <a:rPr lang="en-US" sz="2400" dirty="0" smtClean="0"/>
              <a:t>PSRC community </a:t>
            </a:r>
            <a:r>
              <a:rPr lang="en-US" sz="2400" dirty="0"/>
              <a:t>learn about GMD to make an informed decision</a:t>
            </a:r>
          </a:p>
          <a:p>
            <a:pPr lvl="1">
              <a:defRPr/>
            </a:pPr>
            <a:r>
              <a:rPr lang="en-US" sz="2000" dirty="0"/>
              <a:t>GIC Effects on Power </a:t>
            </a:r>
            <a:r>
              <a:rPr lang="en-US" sz="2000" dirty="0" smtClean="0"/>
              <a:t>Transformers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GMD Impacts on </a:t>
            </a:r>
            <a:r>
              <a:rPr lang="en-US" sz="2000" dirty="0" smtClean="0"/>
              <a:t>Generators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GMD Impacts on Capacitor </a:t>
            </a:r>
            <a:r>
              <a:rPr lang="en-US" sz="2000" dirty="0" smtClean="0"/>
              <a:t>Banks</a:t>
            </a:r>
            <a:endParaRPr lang="en-US" sz="2000" dirty="0"/>
          </a:p>
          <a:p>
            <a:pPr>
              <a:defRPr/>
            </a:pPr>
            <a:r>
              <a:rPr lang="en-US" sz="2400" dirty="0"/>
              <a:t>Bring together the knowledge and perspective of the PSRC members</a:t>
            </a: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49220A-1466-4321-9CB2-9C7206EE3FA3}" type="datetime1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00CC62-2F0D-4BFF-A80B-7696A61C77A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 smtClean="0"/>
          </a:p>
        </p:txBody>
      </p:sp>
      <p:sp>
        <p:nvSpPr>
          <p:cNvPr id="2970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Comments/Questions</a:t>
            </a:r>
          </a:p>
        </p:txBody>
      </p:sp>
      <p:pic>
        <p:nvPicPr>
          <p:cNvPr id="29701" name="Picture 4" descr="MPj043953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174875"/>
            <a:ext cx="714375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7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/>
              <a:t>Capacitor Bank 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31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 smtClean="0"/>
              <a:t>Capacitor </a:t>
            </a:r>
            <a:r>
              <a:rPr lang="en-US" sz="1800" dirty="0"/>
              <a:t>banks are often wye, double wye or delta connected and grounded or </a:t>
            </a:r>
            <a:r>
              <a:rPr lang="en-US" sz="1800" dirty="0" smtClean="0"/>
              <a:t>ungrounded</a:t>
            </a:r>
            <a:endParaRPr lang="en-US" sz="1800" dirty="0"/>
          </a:p>
          <a:p>
            <a:pPr lvl="1"/>
            <a:r>
              <a:rPr lang="en-US" sz="1400" dirty="0" smtClean="0"/>
              <a:t>Externally </a:t>
            </a:r>
            <a:r>
              <a:rPr lang="en-US" sz="1400" dirty="0"/>
              <a:t>fused, with individual fuses for each capacitor unit</a:t>
            </a:r>
          </a:p>
          <a:p>
            <a:pPr lvl="1"/>
            <a:r>
              <a:rPr lang="en-US" sz="1400" dirty="0" smtClean="0"/>
              <a:t>Internally </a:t>
            </a:r>
            <a:r>
              <a:rPr lang="en-US" sz="1400" dirty="0"/>
              <a:t>fused, with each element fused inside the capacitor unit</a:t>
            </a:r>
          </a:p>
          <a:p>
            <a:pPr lvl="1"/>
            <a:r>
              <a:rPr lang="en-US" sz="1400" dirty="0" err="1" smtClean="0"/>
              <a:t>Fuseless</a:t>
            </a:r>
            <a:r>
              <a:rPr lang="en-US" sz="1400" dirty="0"/>
              <a:t>, with capacitor units connected in series strings between line and neutral (or between line terminals)</a:t>
            </a:r>
          </a:p>
          <a:p>
            <a:pPr lvl="1"/>
            <a:r>
              <a:rPr lang="en-US" sz="1400" dirty="0" smtClean="0"/>
              <a:t>Unfused</a:t>
            </a:r>
            <a:r>
              <a:rPr lang="en-US" sz="1400" dirty="0"/>
              <a:t>, with capacitor units connected in a variety of series and parallel arrangements</a:t>
            </a:r>
          </a:p>
          <a:p>
            <a:r>
              <a:rPr lang="en-US" sz="1800" dirty="0"/>
              <a:t>Besides the internal or external fuses, unbalance protection is the widely accepted scheme for capacitor bank protection for the following fault conditions:</a:t>
            </a:r>
          </a:p>
          <a:p>
            <a:pPr lvl="1"/>
            <a:r>
              <a:rPr lang="en-US" sz="1400" dirty="0" smtClean="0"/>
              <a:t>Faulted </a:t>
            </a:r>
            <a:r>
              <a:rPr lang="en-US" sz="1400" dirty="0"/>
              <a:t>capacitor element</a:t>
            </a:r>
          </a:p>
          <a:p>
            <a:pPr lvl="1"/>
            <a:r>
              <a:rPr lang="en-US" sz="1400" dirty="0" smtClean="0"/>
              <a:t>Fault </a:t>
            </a:r>
            <a:r>
              <a:rPr lang="en-US" sz="1400" dirty="0"/>
              <a:t>from capacitor elements to case, bushing failure, faulty connection in capacitor unit</a:t>
            </a:r>
          </a:p>
          <a:p>
            <a:pPr lvl="1"/>
            <a:r>
              <a:rPr lang="en-US" sz="1400" dirty="0" smtClean="0"/>
              <a:t>Fault </a:t>
            </a:r>
            <a:r>
              <a:rPr lang="en-US" sz="1400" dirty="0"/>
              <a:t>in capacitor bank other than in unit (arcing fault in bank)</a:t>
            </a:r>
          </a:p>
          <a:p>
            <a:pPr lvl="1"/>
            <a:r>
              <a:rPr lang="en-US" sz="1400" dirty="0" smtClean="0"/>
              <a:t>Continuous </a:t>
            </a:r>
            <a:r>
              <a:rPr lang="en-US" sz="1400" dirty="0"/>
              <a:t>overvoltage on capacitor elements or units due to faulted elements or fuse operations within the </a:t>
            </a:r>
            <a:r>
              <a:rPr lang="en-US" sz="1400" dirty="0" smtClean="0"/>
              <a:t>bank</a:t>
            </a:r>
          </a:p>
          <a:p>
            <a:pPr lvl="1"/>
            <a:endParaRPr lang="en-US" sz="11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152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01E8D-E7C8-494B-992F-2A921E573B12}" type="slidenum">
              <a:rPr lang="en-US" altLang="en-US">
                <a:latin typeface="Tahoma" panose="020B0604030504040204" pitchFamily="34" charset="0"/>
              </a:rPr>
              <a:pPr eaLnBrk="1" hangingPunct="1"/>
              <a:t>4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229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Possible Contributions from a PSRC GMD WG</a:t>
            </a:r>
          </a:p>
        </p:txBody>
      </p:sp>
      <p:sp>
        <p:nvSpPr>
          <p:cNvPr id="1229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2017713"/>
            <a:ext cx="7086600" cy="4383087"/>
          </a:xfrm>
        </p:spPr>
        <p:txBody>
          <a:bodyPr>
            <a:normAutofit/>
          </a:bodyPr>
          <a:lstStyle/>
          <a:p>
            <a:r>
              <a:rPr lang="en-US" altLang="en-US" sz="2000" dirty="0" smtClean="0"/>
              <a:t>Monitoring</a:t>
            </a:r>
          </a:p>
          <a:p>
            <a:pPr lvl="1"/>
            <a:r>
              <a:rPr lang="en-US" altLang="en-US" sz="1800" dirty="0" smtClean="0"/>
              <a:t>GIC &amp; Harmonics Monitoring </a:t>
            </a:r>
            <a:r>
              <a:rPr lang="en-US" altLang="en-US" sz="1800" dirty="0" smtClean="0"/>
              <a:t>System</a:t>
            </a:r>
            <a:endParaRPr lang="en-US" altLang="en-US" sz="1800" dirty="0" smtClean="0"/>
          </a:p>
          <a:p>
            <a:r>
              <a:rPr lang="en-US" altLang="en-US" sz="2000" dirty="0" smtClean="0"/>
              <a:t>Modelling</a:t>
            </a:r>
          </a:p>
          <a:p>
            <a:pPr lvl="1"/>
            <a:r>
              <a:rPr lang="en-US" altLang="en-US" sz="1800" dirty="0" smtClean="0"/>
              <a:t>Identify vulnerable protective relaying</a:t>
            </a:r>
          </a:p>
          <a:p>
            <a:pPr lvl="2"/>
            <a:r>
              <a:rPr lang="en-US" altLang="en-US" sz="1600" dirty="0" smtClean="0"/>
              <a:t>What types of relays/protection schemes are vulnerable to harmonics</a:t>
            </a:r>
          </a:p>
          <a:p>
            <a:pPr lvl="2"/>
            <a:r>
              <a:rPr lang="en-US" altLang="en-US" sz="1600" dirty="0" smtClean="0"/>
              <a:t>What protection system components are vulnerable</a:t>
            </a:r>
          </a:p>
          <a:p>
            <a:pPr lvl="1"/>
            <a:r>
              <a:rPr lang="en-US" altLang="en-US" sz="1800" dirty="0" smtClean="0"/>
              <a:t>Develop guideline on reviewing susceptible protection of BES cap banks</a:t>
            </a:r>
          </a:p>
          <a:p>
            <a:r>
              <a:rPr lang="en-US" altLang="en-US" sz="2000" dirty="0" smtClean="0"/>
              <a:t>Mitigating</a:t>
            </a:r>
          </a:p>
          <a:p>
            <a:pPr lvl="1"/>
            <a:r>
              <a:rPr lang="en-US" altLang="en-US" sz="1800" dirty="0" smtClean="0"/>
              <a:t>Review settings to prevent misoperations</a:t>
            </a:r>
          </a:p>
          <a:p>
            <a:pPr lvl="1"/>
            <a:r>
              <a:rPr lang="en-US" altLang="en-US" sz="1800" dirty="0" smtClean="0">
                <a:solidFill>
                  <a:srgbClr val="000000"/>
                </a:solidFill>
              </a:rPr>
              <a:t>Modify/harden protection system/scheme</a:t>
            </a:r>
          </a:p>
          <a:p>
            <a:pPr lvl="1"/>
            <a:r>
              <a:rPr lang="en-US" altLang="en-US" sz="1800" dirty="0" smtClean="0"/>
              <a:t>Relay replacement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9505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01E8D-E7C8-494B-992F-2A921E573B12}" type="slidenum">
              <a:rPr lang="en-US" altLang="en-US">
                <a:latin typeface="Tahoma" panose="020B0604030504040204" pitchFamily="34" charset="0"/>
              </a:rPr>
              <a:pPr eaLnBrk="1" hangingPunct="1"/>
              <a:t>5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229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PSRC K17 WG Members and Contributors</a:t>
            </a:r>
          </a:p>
        </p:txBody>
      </p:sp>
      <p:sp>
        <p:nvSpPr>
          <p:cNvPr id="1229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2017713"/>
            <a:ext cx="7086600" cy="4383087"/>
          </a:xfrm>
        </p:spPr>
        <p:txBody>
          <a:bodyPr numCol="2">
            <a:normAutofit/>
          </a:bodyPr>
          <a:lstStyle/>
          <a:p>
            <a:r>
              <a:rPr lang="en-US" altLang="en-US" sz="1800" dirty="0"/>
              <a:t>WG </a:t>
            </a:r>
            <a:r>
              <a:rPr lang="en-US" altLang="en-US" sz="1800" dirty="0" smtClean="0"/>
              <a:t>Members</a:t>
            </a:r>
          </a:p>
          <a:p>
            <a:pPr lvl="1"/>
            <a:r>
              <a:rPr lang="en-US" altLang="en-US" sz="1400" dirty="0" smtClean="0"/>
              <a:t>Qun Qiu </a:t>
            </a:r>
            <a:r>
              <a:rPr lang="en-US" altLang="en-US" sz="1400" dirty="0"/>
              <a:t>(</a:t>
            </a:r>
            <a:r>
              <a:rPr lang="en-US" altLang="en-US" sz="1400" dirty="0" smtClean="0"/>
              <a:t>Chair)</a:t>
            </a:r>
          </a:p>
          <a:p>
            <a:pPr lvl="1"/>
            <a:r>
              <a:rPr lang="en-US" altLang="en-US" sz="1400" dirty="0" smtClean="0"/>
              <a:t>Luis Polanco (Vice-Chair)</a:t>
            </a:r>
          </a:p>
          <a:p>
            <a:pPr lvl="1"/>
            <a:r>
              <a:rPr lang="en-US" altLang="en-US" sz="1400" dirty="0" smtClean="0"/>
              <a:t>Abu Bapary</a:t>
            </a:r>
            <a:endParaRPr lang="en-US" altLang="en-US" sz="1400" dirty="0"/>
          </a:p>
          <a:p>
            <a:pPr lvl="1"/>
            <a:r>
              <a:rPr lang="en-US" altLang="en-US" sz="1400" dirty="0" smtClean="0"/>
              <a:t>Brandon Davies</a:t>
            </a:r>
            <a:endParaRPr lang="en-US" altLang="en-US" sz="1400" dirty="0"/>
          </a:p>
          <a:p>
            <a:pPr lvl="1"/>
            <a:r>
              <a:rPr lang="en-US" altLang="en-US" sz="1400" dirty="0" smtClean="0"/>
              <a:t>Dominick Fontana</a:t>
            </a:r>
            <a:endParaRPr lang="en-US" altLang="en-US" sz="1400" dirty="0"/>
          </a:p>
          <a:p>
            <a:pPr lvl="1"/>
            <a:r>
              <a:rPr lang="en-US" altLang="en-US" sz="1400" dirty="0" smtClean="0"/>
              <a:t>Charles </a:t>
            </a:r>
            <a:r>
              <a:rPr lang="en-US" altLang="en-US" sz="1400" dirty="0" err="1" smtClean="0"/>
              <a:t>Henville</a:t>
            </a:r>
            <a:endParaRPr lang="en-US" altLang="en-US" sz="1400" dirty="0" smtClean="0"/>
          </a:p>
          <a:p>
            <a:pPr lvl="1"/>
            <a:r>
              <a:rPr lang="en-US" altLang="en-US" sz="1400" dirty="0" smtClean="0"/>
              <a:t>Hillman Ladner-Garcia</a:t>
            </a:r>
            <a:endParaRPr lang="en-US" altLang="en-US" sz="1400" dirty="0"/>
          </a:p>
          <a:p>
            <a:pPr lvl="1"/>
            <a:r>
              <a:rPr lang="en-US" altLang="en-US" sz="1400" dirty="0"/>
              <a:t>Van </a:t>
            </a:r>
            <a:r>
              <a:rPr lang="en-US" altLang="en-US" sz="1400" dirty="0" smtClean="0"/>
              <a:t>Le</a:t>
            </a:r>
            <a:endParaRPr lang="en-US" altLang="en-US" sz="1400" dirty="0"/>
          </a:p>
          <a:p>
            <a:pPr lvl="1"/>
            <a:r>
              <a:rPr lang="en-US" altLang="en-US" sz="1400" dirty="0"/>
              <a:t>Yuan </a:t>
            </a:r>
            <a:r>
              <a:rPr lang="en-US" altLang="en-US" sz="1400" dirty="0" smtClean="0"/>
              <a:t>Liao</a:t>
            </a:r>
            <a:endParaRPr lang="en-US" altLang="en-US" sz="1400" dirty="0"/>
          </a:p>
          <a:p>
            <a:pPr lvl="1"/>
            <a:r>
              <a:rPr lang="en-US" altLang="en-US" sz="1400" dirty="0" err="1"/>
              <a:t>Vahid</a:t>
            </a:r>
            <a:r>
              <a:rPr lang="en-US" altLang="en-US" sz="1400" dirty="0"/>
              <a:t> </a:t>
            </a:r>
            <a:r>
              <a:rPr lang="en-US" altLang="en-US" sz="1400" dirty="0" err="1" smtClean="0"/>
              <a:t>Madani</a:t>
            </a:r>
            <a:endParaRPr lang="en-US" altLang="en-US" sz="1400" dirty="0"/>
          </a:p>
          <a:p>
            <a:pPr lvl="1"/>
            <a:r>
              <a:rPr lang="en-US" altLang="en-US" sz="1400" dirty="0" err="1" smtClean="0"/>
              <a:t>Tapan</a:t>
            </a:r>
            <a:r>
              <a:rPr lang="en-US" altLang="en-US" sz="1400" dirty="0" smtClean="0"/>
              <a:t> Manna</a:t>
            </a:r>
            <a:endParaRPr lang="en-US" altLang="en-US" sz="1400" dirty="0"/>
          </a:p>
          <a:p>
            <a:pPr lvl="1"/>
            <a:r>
              <a:rPr lang="en-US" altLang="en-US" sz="1400" dirty="0" err="1" smtClean="0"/>
              <a:t>Adi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Mulawarman</a:t>
            </a:r>
            <a:endParaRPr lang="en-US" altLang="en-US" sz="1400" dirty="0" smtClean="0"/>
          </a:p>
          <a:p>
            <a:pPr lvl="1"/>
            <a:r>
              <a:rPr lang="en-US" altLang="en-US" sz="1400" dirty="0"/>
              <a:t>Bruce </a:t>
            </a:r>
            <a:r>
              <a:rPr lang="en-US" altLang="en-US" sz="1400" dirty="0" smtClean="0"/>
              <a:t>Pickett</a:t>
            </a:r>
            <a:endParaRPr lang="en-US" altLang="en-US" sz="1400" dirty="0"/>
          </a:p>
          <a:p>
            <a:pPr lvl="1"/>
            <a:r>
              <a:rPr lang="en-US" altLang="en-US" sz="1400" dirty="0" smtClean="0"/>
              <a:t>Sam Sambasivan</a:t>
            </a:r>
            <a:endParaRPr lang="en-US" altLang="en-US" sz="1400" dirty="0"/>
          </a:p>
          <a:p>
            <a:pPr lvl="1"/>
            <a:r>
              <a:rPr lang="en-US" altLang="en-US" sz="1400" dirty="0" smtClean="0"/>
              <a:t>Michael </a:t>
            </a:r>
            <a:r>
              <a:rPr lang="en-US" altLang="en-US" sz="1400" dirty="0" smtClean="0"/>
              <a:t>Thompson</a:t>
            </a:r>
            <a:endParaRPr lang="en-US" altLang="en-US" sz="1400" dirty="0"/>
          </a:p>
          <a:p>
            <a:r>
              <a:rPr lang="en-US" altLang="en-US" sz="1800" dirty="0" smtClean="0"/>
              <a:t>Contributors</a:t>
            </a:r>
          </a:p>
          <a:p>
            <a:pPr lvl="1"/>
            <a:r>
              <a:rPr lang="en-US" altLang="en-US" sz="1400" dirty="0"/>
              <a:t>Mark </a:t>
            </a:r>
            <a:r>
              <a:rPr lang="en-US" altLang="en-US" sz="1400" dirty="0" err="1"/>
              <a:t>Adamiak</a:t>
            </a:r>
            <a:endParaRPr lang="en-US" altLang="en-US" sz="1400" dirty="0"/>
          </a:p>
          <a:p>
            <a:pPr lvl="1"/>
            <a:r>
              <a:rPr lang="en-US" altLang="en-US" sz="1400" dirty="0" smtClean="0"/>
              <a:t>Jim </a:t>
            </a:r>
            <a:r>
              <a:rPr lang="en-US" altLang="en-US" sz="1400" dirty="0"/>
              <a:t>Campbell</a:t>
            </a:r>
          </a:p>
          <a:p>
            <a:pPr lvl="1"/>
            <a:r>
              <a:rPr lang="en-US" altLang="en-US" sz="1400" dirty="0" smtClean="0"/>
              <a:t>Normann </a:t>
            </a:r>
            <a:r>
              <a:rPr lang="en-US" altLang="en-US" sz="1400" dirty="0"/>
              <a:t>Fischer</a:t>
            </a:r>
          </a:p>
          <a:p>
            <a:pPr lvl="1"/>
            <a:r>
              <a:rPr lang="en-US" altLang="en-US" sz="1400" dirty="0" smtClean="0"/>
              <a:t>Derrick </a:t>
            </a:r>
            <a:r>
              <a:rPr lang="en-US" altLang="en-US" sz="1400" dirty="0"/>
              <a:t>Haas</a:t>
            </a:r>
          </a:p>
          <a:p>
            <a:pPr lvl="1"/>
            <a:r>
              <a:rPr lang="en-US" altLang="en-US" sz="1400" dirty="0"/>
              <a:t>Roger </a:t>
            </a:r>
            <a:r>
              <a:rPr lang="en-US" altLang="en-US" sz="1400" dirty="0" err="1"/>
              <a:t>Hedding</a:t>
            </a:r>
            <a:endParaRPr lang="en-US" altLang="en-US" sz="1400" dirty="0"/>
          </a:p>
          <a:p>
            <a:pPr lvl="1"/>
            <a:r>
              <a:rPr lang="en-US" altLang="en-US" sz="1400" dirty="0"/>
              <a:t>Gary Kobet</a:t>
            </a:r>
          </a:p>
          <a:p>
            <a:pPr lvl="1"/>
            <a:r>
              <a:rPr lang="en-US" altLang="en-US" sz="1400" dirty="0" smtClean="0"/>
              <a:t>Amir </a:t>
            </a:r>
            <a:r>
              <a:rPr lang="en-US" altLang="en-US" sz="1400" dirty="0" err="1"/>
              <a:t>Makki</a:t>
            </a:r>
            <a:endParaRPr lang="en-US" altLang="en-US" sz="1400" dirty="0"/>
          </a:p>
          <a:p>
            <a:pPr lvl="1"/>
            <a:r>
              <a:rPr lang="en-US" altLang="en-US" sz="1400" dirty="0" smtClean="0"/>
              <a:t>Sakis Meliopoulos</a:t>
            </a:r>
          </a:p>
          <a:p>
            <a:pPr lvl="1"/>
            <a:r>
              <a:rPr lang="en-US" altLang="en-US" sz="1400" dirty="0" smtClean="0"/>
              <a:t>Taylor </a:t>
            </a:r>
            <a:r>
              <a:rPr lang="en-US" altLang="en-US" sz="1400" dirty="0" err="1"/>
              <a:t>Raffield</a:t>
            </a:r>
            <a:endParaRPr lang="en-US" altLang="en-US" sz="1400" dirty="0"/>
          </a:p>
          <a:p>
            <a:pPr lvl="1"/>
            <a:r>
              <a:rPr lang="en-US" altLang="en-US" sz="1400" dirty="0" smtClean="0"/>
              <a:t>Charles </a:t>
            </a:r>
            <a:r>
              <a:rPr lang="en-US" altLang="en-US" sz="1400" dirty="0" err="1"/>
              <a:t>Sufana</a:t>
            </a:r>
            <a:endParaRPr lang="en-US" altLang="en-US" sz="1400" dirty="0"/>
          </a:p>
          <a:p>
            <a:pPr lvl="1"/>
            <a:r>
              <a:rPr lang="en-US" altLang="en-US" sz="1400" dirty="0" err="1"/>
              <a:t>Rui</a:t>
            </a:r>
            <a:r>
              <a:rPr lang="en-US" altLang="en-US" sz="1400" dirty="0"/>
              <a:t> Sun</a:t>
            </a:r>
          </a:p>
          <a:p>
            <a:pPr lvl="1"/>
            <a:r>
              <a:rPr lang="en-US" altLang="en-US" sz="1400" dirty="0" smtClean="0"/>
              <a:t>Eric </a:t>
            </a:r>
            <a:r>
              <a:rPr lang="en-US" altLang="en-US" sz="1400" dirty="0" err="1"/>
              <a:t>Udren</a:t>
            </a:r>
            <a:endParaRPr lang="en-US" altLang="en-US" sz="1400" dirty="0"/>
          </a:p>
          <a:p>
            <a:pPr lvl="1"/>
            <a:r>
              <a:rPr lang="en-US" altLang="en-US" sz="1400" dirty="0" err="1"/>
              <a:t>Reigh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Walling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88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01E8D-E7C8-494B-992F-2A921E573B12}" type="slidenum">
              <a:rPr lang="en-US" altLang="en-US">
                <a:latin typeface="Tahoma" panose="020B0604030504040204" pitchFamily="34" charset="0"/>
              </a:rPr>
              <a:pPr eaLnBrk="1" hangingPunct="1"/>
              <a:t>6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229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K17 WG Report -  Table of Contents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" y="1779806"/>
            <a:ext cx="4566917" cy="4172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391" y="2439702"/>
            <a:ext cx="4566917" cy="35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DDAE40-AB75-41FB-B2FA-93BEBB5F41E4}" type="slidenum">
              <a:rPr lang="en-US" altLang="en-US">
                <a:latin typeface="Tahoma" panose="020B0604030504040204" pitchFamily="34" charset="0"/>
              </a:rPr>
              <a:pPr eaLnBrk="1" hangingPunct="1"/>
              <a:t>7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024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Effects of GIC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828800"/>
            <a:ext cx="59578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9759" y="6477000"/>
            <a:ext cx="2112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Courtesy of Siemens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DDAE40-AB75-41FB-B2FA-93BEBB5F41E4}" type="slidenum">
              <a:rPr lang="en-US" altLang="en-US">
                <a:latin typeface="Tahoma" panose="020B0604030504040204" pitchFamily="34" charset="0"/>
              </a:rPr>
              <a:pPr eaLnBrk="1" hangingPunct="1"/>
              <a:t>8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024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Historical GIC Observations</a:t>
            </a:r>
            <a:endParaRPr lang="en-US" altLang="en-US" sz="2800" dirty="0" smtClean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81092" y="1870479"/>
            <a:ext cx="7548508" cy="43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" tIns="9144" rIns="9144" bIns="9144"/>
          <a:lstStyle/>
          <a:p>
            <a:r>
              <a:rPr lang="en-US" sz="2800" dirty="0" smtClean="0"/>
              <a:t>Capacitor Bank Tripping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291349" y="1188582"/>
            <a:ext cx="7729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11448"/>
            <a:ext cx="8229600" cy="4294415"/>
          </a:xfrm>
        </p:spPr>
        <p:txBody>
          <a:bodyPr>
            <a:noAutofit/>
          </a:bodyPr>
          <a:lstStyle/>
          <a:p>
            <a:r>
              <a:rPr lang="en-US" sz="1800" dirty="0"/>
              <a:t>During the March 1989 solar storm, </a:t>
            </a:r>
            <a:r>
              <a:rPr lang="en-US" sz="1800" dirty="0" smtClean="0"/>
              <a:t>13 </a:t>
            </a:r>
            <a:r>
              <a:rPr lang="en-US" sz="1800" dirty="0"/>
              <a:t>capacitor banks within the Dominion </a:t>
            </a:r>
            <a:r>
              <a:rPr lang="en-US" sz="1800" dirty="0" smtClean="0"/>
              <a:t>Virginia Energy (</a:t>
            </a:r>
            <a:r>
              <a:rPr lang="en-US" sz="1800" dirty="0"/>
              <a:t>DVE) service territory tripped within two minutes due to a protection scheme susceptible to harmonic </a:t>
            </a:r>
            <a:r>
              <a:rPr lang="en-US" sz="1800" dirty="0" smtClean="0"/>
              <a:t>distortion</a:t>
            </a:r>
          </a:p>
          <a:p>
            <a:pPr lvl="1"/>
            <a:r>
              <a:rPr lang="en-US" sz="1600" dirty="0" smtClean="0"/>
              <a:t>Neutral </a:t>
            </a:r>
            <a:r>
              <a:rPr lang="en-US" sz="1600" dirty="0"/>
              <a:t>unbalance scheme that measured current at the neutral ground point to determine the failure of capacitor </a:t>
            </a:r>
            <a:r>
              <a:rPr lang="en-US" sz="1600" dirty="0" smtClean="0"/>
              <a:t>units</a:t>
            </a:r>
          </a:p>
          <a:p>
            <a:pPr lvl="1"/>
            <a:r>
              <a:rPr lang="en-US" sz="1600" dirty="0"/>
              <a:t>Though the scheme was equipped with a parallel capacitor to provide immunity to 3rd harmonics, the electromechanical relay was unable to distinguish the excessive harmonics of other orders from the fundamental frequency component flowing and, therefore, </a:t>
            </a:r>
            <a:r>
              <a:rPr lang="en-US" sz="1600" dirty="0" err="1" smtClean="0"/>
              <a:t>mis</a:t>
            </a:r>
            <a:r>
              <a:rPr lang="en-US" sz="1600" dirty="0" smtClean="0"/>
              <a:t>-operated</a:t>
            </a:r>
          </a:p>
          <a:p>
            <a:r>
              <a:rPr lang="en-US" sz="1800" dirty="0"/>
              <a:t>The capacitor banks and </a:t>
            </a:r>
            <a:r>
              <a:rPr lang="en-US" sz="1800" dirty="0" smtClean="0"/>
              <a:t>seven SVCs </a:t>
            </a:r>
            <a:r>
              <a:rPr lang="en-US" sz="1800" dirty="0"/>
              <a:t>that tripped </a:t>
            </a:r>
            <a:r>
              <a:rPr lang="en-US" sz="1800" dirty="0" smtClean="0"/>
              <a:t>within 59 seconds of each other in </a:t>
            </a:r>
            <a:r>
              <a:rPr lang="en-US" sz="1800" dirty="0"/>
              <a:t>the 1989 Hydro Quebec blackout during the GMD </a:t>
            </a:r>
            <a:r>
              <a:rPr lang="en-US" sz="1800" dirty="0" smtClean="0"/>
              <a:t>event</a:t>
            </a:r>
          </a:p>
          <a:p>
            <a:pPr lvl="1"/>
            <a:r>
              <a:rPr lang="en-US" sz="1600" dirty="0" smtClean="0"/>
              <a:t>They were </a:t>
            </a:r>
            <a:r>
              <a:rPr lang="en-US" sz="1600" dirty="0"/>
              <a:t>equipped with electromechanical relays and current unbalance protection schemes measuring excessive currents at the capacitor bank neutral </a:t>
            </a:r>
            <a:r>
              <a:rPr lang="en-US" sz="1600" dirty="0" smtClean="0"/>
              <a:t>circuit </a:t>
            </a:r>
            <a:endParaRPr lang="en-US" sz="1600" dirty="0" smtClean="0"/>
          </a:p>
          <a:p>
            <a:pPr lvl="1"/>
            <a:r>
              <a:rPr lang="en-US" sz="1600" dirty="0" smtClean="0"/>
              <a:t>Operations </a:t>
            </a:r>
            <a:r>
              <a:rPr lang="en-US" sz="1600" dirty="0"/>
              <a:t>of these type relays protecting capacitor banks and SVC’s were a contributing factor to the Hydro-Quebec 1989 Blackout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816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e9c0b8d7-bdb4-4fd3-b62a-f50327aaefce" origin="autoSelectedSuggestion">
  <element uid="50c31824-0780-4910-87d1-eaaffd182d42" value=""/>
  <element uid="c64218ab-b8d1-40b6-a478-cb8be1e10ecc" value=""/>
</sisl>
</file>

<file path=customXml/itemProps1.xml><?xml version="1.0" encoding="utf-8"?>
<ds:datastoreItem xmlns:ds="http://schemas.openxmlformats.org/officeDocument/2006/customXml" ds:itemID="{5A2C06B4-428A-4930-B373-5DC636595657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31846</TotalTime>
  <Words>2898</Words>
  <Application>Microsoft Office PowerPoint</Application>
  <PresentationFormat>On-screen Show (4:3)</PresentationFormat>
  <Paragraphs>277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Tahoma</vt:lpstr>
      <vt:lpstr>Office Theme</vt:lpstr>
      <vt:lpstr>Visio</vt:lpstr>
      <vt:lpstr>GMD Impacts on Protection Systems</vt:lpstr>
      <vt:lpstr>TPL-007 Requirement Related to P&amp;C</vt:lpstr>
      <vt:lpstr>IEEE Power System Relaying and Control (PSRC) K17 Working Group</vt:lpstr>
      <vt:lpstr>Possible Contributions from a PSRC GMD WG</vt:lpstr>
      <vt:lpstr>PSRC K17 WG Members and Contributors</vt:lpstr>
      <vt:lpstr>K17 WG Report -  Table of Contents</vt:lpstr>
      <vt:lpstr>Effects of GIC</vt:lpstr>
      <vt:lpstr>Historical GIC Observations</vt:lpstr>
      <vt:lpstr>Capacitor Bank Tripping</vt:lpstr>
      <vt:lpstr>GMD Impacts on Protective Relaying</vt:lpstr>
      <vt:lpstr>CT Saturation due to GIC</vt:lpstr>
      <vt:lpstr>CT Saturation due to GIC</vt:lpstr>
      <vt:lpstr>CT Saturation Impacts on Line/Transformer Protection</vt:lpstr>
      <vt:lpstr>CT Saturation Impacts on Line/Transformer Protection</vt:lpstr>
      <vt:lpstr>Capacitor Bank Connection - Ungrounded</vt:lpstr>
      <vt:lpstr>Capacitor Bank Connection – Wye-Grounded</vt:lpstr>
      <vt:lpstr>Capacitor Bank Protection – Example</vt:lpstr>
      <vt:lpstr>GMD Impacts on Transformer Protection – Normal Operating Conditions</vt:lpstr>
      <vt:lpstr>GMD Impacts on Transformer Protection – Restricted Earth Fault Element (REF)</vt:lpstr>
      <vt:lpstr>GMD Impacts on Transformer Protection – Overcurrent Element</vt:lpstr>
      <vt:lpstr>GMD Impacts on Transformer Protection – External Fault Conditions</vt:lpstr>
      <vt:lpstr>GMD Impacts on Transformer Protection – External Fault Conditions</vt:lpstr>
      <vt:lpstr>GMD Impacts on Transformer Protection – Internal Fault Conditions</vt:lpstr>
      <vt:lpstr>GMD Impacts on Generator/Line Protections</vt:lpstr>
      <vt:lpstr>Mitigating Impacts on Protection Systems - Reviewing Susceptible Protection</vt:lpstr>
      <vt:lpstr>Mitigating Impacts on Protection Systems - Review Settings to Prevent Misoperations</vt:lpstr>
      <vt:lpstr>Mitigating Impacts on Protection Systems - Modify/Harden Protection Schemes</vt:lpstr>
      <vt:lpstr>GIC Monitoring System</vt:lpstr>
      <vt:lpstr>PowerPoint Presentation</vt:lpstr>
      <vt:lpstr>Comments/Questions</vt:lpstr>
      <vt:lpstr>Capacitor Bank Protection</vt:lpstr>
    </vt:vector>
  </TitlesOfParts>
  <Company>American Electric Power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Kielty</dc:creator>
  <cp:keywords>AEP Internal</cp:keywords>
  <cp:lastModifiedBy>Qun Qiu</cp:lastModifiedBy>
  <cp:revision>403</cp:revision>
  <dcterms:created xsi:type="dcterms:W3CDTF">2017-03-03T19:19:36Z</dcterms:created>
  <dcterms:modified xsi:type="dcterms:W3CDTF">2019-05-14T18:50:38Z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930dfecb-0d0e-4078-a93a-3a31a55e05e4</vt:lpwstr>
  </property>
  <property fmtid="{D5CDD505-2E9C-101B-9397-08002B2CF9AE}" pid="3" name="bjSaver">
    <vt:lpwstr>GmjtY19liJwTotvBEc2el+FTQtMJUnQm</vt:lpwstr>
  </property>
  <property fmtid="{D5CDD505-2E9C-101B-9397-08002B2CF9AE}" pid="4" name="bjDocumentSecurityLabel">
    <vt:lpwstr>AEP Internal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policy="e9c0b8d7-bdb4-4fd3-b62a-f50327aaefce" origin="autoSelectedSuggestion" xmlns="http://w</vt:lpwstr>
  </property>
  <property fmtid="{D5CDD505-2E9C-101B-9397-08002B2CF9AE}" pid="6" name="bjDocumentLabelXML-0">
    <vt:lpwstr>ww.boldonjames.com/2008/01/sie/internal/label"&gt;&lt;element uid="50c31824-0780-4910-87d1-eaaffd182d42" value="" /&gt;&lt;element uid="c64218ab-b8d1-40b6-a478-cb8be1e10ecc" value="" /&gt;&lt;/sisl&gt;</vt:lpwstr>
  </property>
  <property fmtid="{D5CDD505-2E9C-101B-9397-08002B2CF9AE}" pid="7" name="Visual Markings Removed">
    <vt:lpwstr>No</vt:lpwstr>
  </property>
</Properties>
</file>