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9"/>
  </p:notesMasterIdLst>
  <p:sldIdLst>
    <p:sldId id="276" r:id="rId2"/>
    <p:sldId id="291" r:id="rId3"/>
    <p:sldId id="287" r:id="rId4"/>
    <p:sldId id="293" r:id="rId5"/>
    <p:sldId id="294" r:id="rId6"/>
    <p:sldId id="288" r:id="rId7"/>
    <p:sldId id="275" r:id="rId8"/>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00FF00"/>
    <a:srgbClr val="0000FF"/>
    <a:srgbClr val="000000"/>
    <a:srgbClr val="7170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2" autoAdjust="0"/>
    <p:restoredTop sz="94660" autoAdjust="0"/>
  </p:normalViewPr>
  <p:slideViewPr>
    <p:cSldViewPr snapToGrid="0" snapToObjects="1">
      <p:cViewPr>
        <p:scale>
          <a:sx n="75" d="100"/>
          <a:sy n="75" d="100"/>
        </p:scale>
        <p:origin x="-1882" y="-4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425" cy="480634"/>
          </a:xfrm>
          <a:prstGeom prst="rect">
            <a:avLst/>
          </a:prstGeom>
        </p:spPr>
        <p:txBody>
          <a:bodyPr vert="horz" lIns="96651" tIns="48326" rIns="96651" bIns="48326"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143092" y="0"/>
            <a:ext cx="3170425" cy="480634"/>
          </a:xfrm>
          <a:prstGeom prst="rect">
            <a:avLst/>
          </a:prstGeom>
        </p:spPr>
        <p:txBody>
          <a:bodyPr vert="horz" lIns="96651" tIns="48326" rIns="96651" bIns="48326" rtlCol="0"/>
          <a:lstStyle>
            <a:lvl1pPr algn="r" fontAlgn="auto">
              <a:spcBef>
                <a:spcPts val="0"/>
              </a:spcBef>
              <a:spcAft>
                <a:spcPts val="0"/>
              </a:spcAft>
              <a:defRPr sz="1200">
                <a:latin typeface="+mn-lt"/>
              </a:defRPr>
            </a:lvl1pPr>
          </a:lstStyle>
          <a:p>
            <a:pPr>
              <a:defRPr/>
            </a:pPr>
            <a:fld id="{880852A2-C6F7-4CD7-8019-CEA4264B6393}" type="datetimeFigureOut">
              <a:rPr lang="en-US"/>
              <a:pPr>
                <a:defRPr/>
              </a:pPr>
              <a:t>5/13/2019</a:t>
            </a:fld>
            <a:endParaRPr lang="en-US" dirty="0"/>
          </a:p>
        </p:txBody>
      </p:sp>
      <p:sp>
        <p:nvSpPr>
          <p:cNvPr id="4" name="Slide Image Placeholder 3"/>
          <p:cNvSpPr>
            <a:spLocks noGrp="1" noRot="1" noChangeAspect="1"/>
          </p:cNvSpPr>
          <p:nvPr>
            <p:ph type="sldImg" idx="2"/>
          </p:nvPr>
        </p:nvSpPr>
        <p:spPr>
          <a:xfrm>
            <a:off x="1257300" y="719138"/>
            <a:ext cx="4802188" cy="3600450"/>
          </a:xfrm>
          <a:prstGeom prst="rect">
            <a:avLst/>
          </a:prstGeom>
          <a:noFill/>
          <a:ln w="12700">
            <a:solidFill>
              <a:prstClr val="black"/>
            </a:solidFill>
          </a:ln>
        </p:spPr>
        <p:txBody>
          <a:bodyPr vert="horz" lIns="96651" tIns="48326" rIns="96651" bIns="48326" rtlCol="0" anchor="ctr"/>
          <a:lstStyle/>
          <a:p>
            <a:pPr lvl="0"/>
            <a:endParaRPr lang="en-US" noProof="0" dirty="0"/>
          </a:p>
        </p:txBody>
      </p:sp>
      <p:sp>
        <p:nvSpPr>
          <p:cNvPr id="5" name="Notes Placeholder 4"/>
          <p:cNvSpPr>
            <a:spLocks noGrp="1"/>
          </p:cNvSpPr>
          <p:nvPr>
            <p:ph type="body" sz="quarter" idx="3"/>
          </p:nvPr>
        </p:nvSpPr>
        <p:spPr>
          <a:xfrm>
            <a:off x="732027" y="4560283"/>
            <a:ext cx="5851149" cy="4320786"/>
          </a:xfrm>
          <a:prstGeom prst="rect">
            <a:avLst/>
          </a:prstGeom>
        </p:spPr>
        <p:txBody>
          <a:bodyPr vert="horz" lIns="96651" tIns="48326" rIns="96651" bIns="4832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8926"/>
            <a:ext cx="3170425" cy="480633"/>
          </a:xfrm>
          <a:prstGeom prst="rect">
            <a:avLst/>
          </a:prstGeom>
        </p:spPr>
        <p:txBody>
          <a:bodyPr vert="horz" lIns="96651" tIns="48326" rIns="96651" bIns="48326"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143092" y="9118926"/>
            <a:ext cx="3170425" cy="480633"/>
          </a:xfrm>
          <a:prstGeom prst="rect">
            <a:avLst/>
          </a:prstGeom>
        </p:spPr>
        <p:txBody>
          <a:bodyPr vert="horz" wrap="square" lIns="96651" tIns="48326" rIns="96651" bIns="48326" numCol="1" anchor="b" anchorCtr="0" compatLnSpc="1">
            <a:prstTxWarp prst="textNoShape">
              <a:avLst/>
            </a:prstTxWarp>
          </a:bodyPr>
          <a:lstStyle>
            <a:lvl1pPr algn="r">
              <a:defRPr sz="1200">
                <a:latin typeface="Calibri" panose="020F0502020204030204" pitchFamily="34" charset="0"/>
              </a:defRPr>
            </a:lvl1pPr>
          </a:lstStyle>
          <a:p>
            <a:fld id="{71E29088-62F4-4499-8587-2D5DF729B5A8}" type="slidenum">
              <a:rPr lang="en-US"/>
              <a:pPr/>
              <a:t>‹#›</a:t>
            </a:fld>
            <a:endParaRPr lang="en-US"/>
          </a:p>
        </p:txBody>
      </p:sp>
    </p:spTree>
    <p:extLst>
      <p:ext uri="{BB962C8B-B14F-4D97-AF65-F5344CB8AC3E}">
        <p14:creationId xmlns:p14="http://schemas.microsoft.com/office/powerpoint/2010/main" val="61337578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15DC6A2-1FEE-4C8E-9DB3-081F700B7604}"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8575" y="733425"/>
            <a:ext cx="4881563" cy="3660775"/>
          </a:xfrm>
        </p:spPr>
      </p:sp>
      <p:sp>
        <p:nvSpPr>
          <p:cNvPr id="3" name="Notes Placeholder 2"/>
          <p:cNvSpPr>
            <a:spLocks noGrp="1"/>
          </p:cNvSpPr>
          <p:nvPr>
            <p:ph type="body" idx="1"/>
          </p:nvPr>
        </p:nvSpPr>
        <p:spPr/>
        <p:txBody>
          <a:bodyPr>
            <a:normAutofit/>
          </a:bodyPr>
          <a:lstStyle/>
          <a:p>
            <a:pPr defTabSz="983949"/>
            <a:endParaRPr lang="en-US" dirty="0" smtClean="0">
              <a:solidFill>
                <a:schemeClr val="bg2">
                  <a:lumMod val="10000"/>
                </a:schemeClr>
              </a:solidFill>
              <a:ea typeface="Osaka"/>
              <a:cs typeface="Osaka"/>
            </a:endParaRPr>
          </a:p>
        </p:txBody>
      </p:sp>
      <p:sp>
        <p:nvSpPr>
          <p:cNvPr id="4" name="Slide Number Placeholder 3"/>
          <p:cNvSpPr>
            <a:spLocks noGrp="1"/>
          </p:cNvSpPr>
          <p:nvPr>
            <p:ph type="sldNum" sz="quarter" idx="10"/>
          </p:nvPr>
        </p:nvSpPr>
        <p:spPr/>
        <p:txBody>
          <a:bodyPr/>
          <a:lstStyle/>
          <a:p>
            <a:fld id="{3977F8D5-2277-D641-BB43-4D0CBACC326E}"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409578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8575" y="733425"/>
            <a:ext cx="4881563" cy="3660775"/>
          </a:xfrm>
        </p:spPr>
      </p:sp>
      <p:sp>
        <p:nvSpPr>
          <p:cNvPr id="3" name="Notes Placeholder 2"/>
          <p:cNvSpPr>
            <a:spLocks noGrp="1"/>
          </p:cNvSpPr>
          <p:nvPr>
            <p:ph type="body" idx="1"/>
          </p:nvPr>
        </p:nvSpPr>
        <p:spPr/>
        <p:txBody>
          <a:bodyPr>
            <a:normAutofit/>
          </a:bodyPr>
          <a:lstStyle/>
          <a:p>
            <a:pPr defTabSz="983949"/>
            <a:endParaRPr lang="en-US" dirty="0" smtClean="0">
              <a:solidFill>
                <a:schemeClr val="bg2">
                  <a:lumMod val="10000"/>
                </a:schemeClr>
              </a:solidFill>
              <a:ea typeface="Osaka"/>
              <a:cs typeface="Osaka"/>
            </a:endParaRPr>
          </a:p>
        </p:txBody>
      </p:sp>
      <p:sp>
        <p:nvSpPr>
          <p:cNvPr id="4" name="Slide Number Placeholder 3"/>
          <p:cNvSpPr>
            <a:spLocks noGrp="1"/>
          </p:cNvSpPr>
          <p:nvPr>
            <p:ph type="sldNum" sz="quarter" idx="10"/>
          </p:nvPr>
        </p:nvSpPr>
        <p:spPr/>
        <p:txBody>
          <a:bodyPr/>
          <a:lstStyle/>
          <a:p>
            <a:fld id="{3977F8D5-2277-D641-BB43-4D0CBACC326E}"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920088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98575" y="733425"/>
            <a:ext cx="4881563" cy="3660775"/>
          </a:xfrm>
        </p:spPr>
      </p:sp>
      <p:sp>
        <p:nvSpPr>
          <p:cNvPr id="3" name="Notes Placeholder 2"/>
          <p:cNvSpPr>
            <a:spLocks noGrp="1"/>
          </p:cNvSpPr>
          <p:nvPr>
            <p:ph type="body" idx="1"/>
          </p:nvPr>
        </p:nvSpPr>
        <p:spPr/>
        <p:txBody>
          <a:bodyPr>
            <a:normAutofit/>
          </a:bodyPr>
          <a:lstStyle/>
          <a:p>
            <a:pPr defTabSz="983949"/>
            <a:endParaRPr lang="en-US" dirty="0" smtClean="0">
              <a:solidFill>
                <a:schemeClr val="bg2">
                  <a:lumMod val="10000"/>
                </a:schemeClr>
              </a:solidFill>
              <a:ea typeface="Osaka"/>
              <a:cs typeface="Osaka"/>
            </a:endParaRPr>
          </a:p>
        </p:txBody>
      </p:sp>
      <p:sp>
        <p:nvSpPr>
          <p:cNvPr id="4" name="Slide Number Placeholder 3"/>
          <p:cNvSpPr>
            <a:spLocks noGrp="1"/>
          </p:cNvSpPr>
          <p:nvPr>
            <p:ph type="sldNum" sz="quarter" idx="10"/>
          </p:nvPr>
        </p:nvSpPr>
        <p:spPr/>
        <p:txBody>
          <a:bodyPr/>
          <a:lstStyle/>
          <a:p>
            <a:fld id="{3977F8D5-2277-D641-BB43-4D0CBACC326E}"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920088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3BB99FF7-5349-4F26-8569-E9D9B7A14683}" type="slidenum">
              <a:rPr lang="en-US" smtClean="0"/>
              <a:pPr>
                <a:defRPr/>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Arc_PPT.png"/>
          <p:cNvPicPr>
            <a:picLocks noChangeAspect="1"/>
          </p:cNvPicPr>
          <p:nvPr userDrawn="1"/>
        </p:nvPicPr>
        <p:blipFill>
          <a:blip r:embed="rId2">
            <a:extLst>
              <a:ext uri="{28A0092B-C50C-407E-A947-70E740481C1C}">
                <a14:useLocalDpi xmlns:a14="http://schemas.microsoft.com/office/drawing/2010/main" val="0"/>
              </a:ext>
            </a:extLst>
          </a:blip>
          <a:srcRect r="18855" b="64877"/>
          <a:stretch>
            <a:fillRect/>
          </a:stretch>
        </p:blipFill>
        <p:spPr bwMode="auto">
          <a:xfrm>
            <a:off x="184150" y="2146300"/>
            <a:ext cx="8959850" cy="470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userDrawn="1"/>
        </p:nvSpPr>
        <p:spPr>
          <a:xfrm>
            <a:off x="8034338" y="6161088"/>
            <a:ext cx="1109662" cy="69691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6" name="Picture 10" descr="Oncor_2color_RGB.jpg"/>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40500" y="5724525"/>
            <a:ext cx="26035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0" y="-1"/>
            <a:ext cx="7428457" cy="2768031"/>
          </a:xfrm>
        </p:spPr>
        <p:txBody>
          <a:bodyPr lIns="365760">
            <a:noAutofit/>
          </a:bodyPr>
          <a:lstStyle>
            <a:lvl1pPr algn="l">
              <a:defRPr sz="3200" b="1" i="0">
                <a:latin typeface="Helvetica"/>
                <a:cs typeface="Helvetica"/>
              </a:defRPr>
            </a:lvl1pPr>
          </a:lstStyle>
          <a:p>
            <a:r>
              <a:rPr lang="en-US" smtClean="0"/>
              <a:t>Click to edit Master title style</a:t>
            </a:r>
            <a:endParaRPr lang="en-US" dirty="0"/>
          </a:p>
        </p:txBody>
      </p:sp>
      <p:sp>
        <p:nvSpPr>
          <p:cNvPr id="3" name="Subtitle 2"/>
          <p:cNvSpPr>
            <a:spLocks noGrp="1"/>
          </p:cNvSpPr>
          <p:nvPr>
            <p:ph type="subTitle" idx="1"/>
          </p:nvPr>
        </p:nvSpPr>
        <p:spPr>
          <a:xfrm>
            <a:off x="-1" y="2768030"/>
            <a:ext cx="7428457" cy="1752600"/>
          </a:xfrm>
        </p:spPr>
        <p:txBody>
          <a:bodyPr lIns="365760">
            <a:normAutofit/>
          </a:bodyPr>
          <a:lstStyle>
            <a:lvl1pPr marL="0" indent="0" algn="l">
              <a:lnSpc>
                <a:spcPts val="2000"/>
              </a:lnSpc>
              <a:spcBef>
                <a:spcPts val="0"/>
              </a:spcBef>
              <a:buNone/>
              <a:defRPr sz="1600">
                <a:solidFill>
                  <a:srgbClr val="717073"/>
                </a:solidFill>
                <a:latin typeface="Helvetica"/>
                <a:cs typeface="Helvetic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3"/>
          <p:cNvSpPr>
            <a:spLocks noGrp="1"/>
          </p:cNvSpPr>
          <p:nvPr>
            <p:ph type="dt" sz="half" idx="10"/>
          </p:nvPr>
        </p:nvSpPr>
        <p:spPr>
          <a:xfrm>
            <a:off x="790575" y="6161088"/>
            <a:ext cx="504825" cy="347662"/>
          </a:xfrm>
        </p:spPr>
        <p:txBody>
          <a:bodyPr/>
          <a:lstStyle>
            <a:lvl1pPr>
              <a:defRPr sz="700" b="0" i="0">
                <a:solidFill>
                  <a:schemeClr val="accent1"/>
                </a:solidFill>
                <a:latin typeface="Helvetica"/>
                <a:cs typeface="Helvetica"/>
              </a:defRPr>
            </a:lvl1pPr>
          </a:lstStyle>
          <a:p>
            <a:pPr>
              <a:defRPr/>
            </a:pPr>
            <a:r>
              <a:rPr lang="en-US" smtClean="0"/>
              <a:t>8/12/2013</a:t>
            </a:r>
            <a:endParaRPr lang="en-US" dirty="0"/>
          </a:p>
        </p:txBody>
      </p:sp>
      <p:sp>
        <p:nvSpPr>
          <p:cNvPr id="8" name="Footer Placeholder 4"/>
          <p:cNvSpPr>
            <a:spLocks noGrp="1"/>
          </p:cNvSpPr>
          <p:nvPr>
            <p:ph type="ftr" sz="quarter" idx="11"/>
          </p:nvPr>
        </p:nvSpPr>
        <p:spPr>
          <a:xfrm>
            <a:off x="1377950" y="6161088"/>
            <a:ext cx="3194050" cy="347662"/>
          </a:xfrm>
        </p:spPr>
        <p:txBody>
          <a:bodyPr/>
          <a:lstStyle>
            <a:lvl1pPr algn="l">
              <a:defRPr sz="700">
                <a:solidFill>
                  <a:srgbClr val="717073"/>
                </a:solidFill>
                <a:latin typeface="Helvetica"/>
                <a:cs typeface="Helvetica"/>
              </a:defRPr>
            </a:lvl1pPr>
          </a:lstStyle>
          <a:p>
            <a:pPr>
              <a:defRPr/>
            </a:pPr>
            <a:endParaRPr lang="en-US"/>
          </a:p>
        </p:txBody>
      </p:sp>
      <p:sp>
        <p:nvSpPr>
          <p:cNvPr id="9" name="Slide Number Placeholder 5"/>
          <p:cNvSpPr>
            <a:spLocks noGrp="1"/>
          </p:cNvSpPr>
          <p:nvPr>
            <p:ph type="sldNum" sz="quarter" idx="12"/>
          </p:nvPr>
        </p:nvSpPr>
        <p:spPr>
          <a:xfrm>
            <a:off x="344488" y="6161088"/>
            <a:ext cx="347662" cy="347662"/>
          </a:xfrm>
        </p:spPr>
        <p:txBody>
          <a:bodyPr/>
          <a:lstStyle>
            <a:lvl1pPr>
              <a:defRPr/>
            </a:lvl1pPr>
          </a:lstStyle>
          <a:p>
            <a:fld id="{835CD87C-33D1-4E7F-9FDF-1687318D3C32}" type="slidenum">
              <a:rPr lang="en-US"/>
              <a:pPr/>
              <a:t>‹#›</a:t>
            </a:fld>
            <a:endParaRPr lang="en-US"/>
          </a:p>
        </p:txBody>
      </p:sp>
    </p:spTree>
    <p:extLst>
      <p:ext uri="{BB962C8B-B14F-4D97-AF65-F5344CB8AC3E}">
        <p14:creationId xmlns:p14="http://schemas.microsoft.com/office/powerpoint/2010/main" val="15330404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8/12/2013</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C8AC213-3DFF-4706-8EB6-106B274420CA}" type="slidenum">
              <a:rPr lang="en-US"/>
              <a:pPr/>
              <a:t>‹#›</a:t>
            </a:fld>
            <a:endParaRPr lang="en-US"/>
          </a:p>
        </p:txBody>
      </p:sp>
    </p:spTree>
    <p:extLst>
      <p:ext uri="{BB962C8B-B14F-4D97-AF65-F5344CB8AC3E}">
        <p14:creationId xmlns:p14="http://schemas.microsoft.com/office/powerpoint/2010/main" val="36157089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82880" y="1600200"/>
            <a:ext cx="3814186" cy="4525963"/>
          </a:xfrm>
        </p:spPr>
        <p:txBody>
          <a:bodyPr/>
          <a:lstStyle>
            <a:lvl1pPr>
              <a:defRPr sz="22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31126" y="1600200"/>
            <a:ext cx="3840258" cy="4525963"/>
          </a:xfrm>
        </p:spPr>
        <p:txBody>
          <a:bodyPr/>
          <a:lstStyle>
            <a:lvl1pPr>
              <a:defRPr sz="2200"/>
            </a:lvl1pPr>
            <a:lvl2pPr>
              <a:defRPr sz="22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8/12/2013</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B6FCD2D-F88E-45AA-B768-436B8431CC8A}" type="slidenum">
              <a:rPr lang="en-US"/>
              <a:pPr/>
              <a:t>‹#›</a:t>
            </a:fld>
            <a:endParaRPr lang="en-US"/>
          </a:p>
        </p:txBody>
      </p:sp>
    </p:spTree>
    <p:extLst>
      <p:ext uri="{BB962C8B-B14F-4D97-AF65-F5344CB8AC3E}">
        <p14:creationId xmlns:p14="http://schemas.microsoft.com/office/powerpoint/2010/main" val="36438280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78918" y="1535113"/>
            <a:ext cx="3657600" cy="639762"/>
          </a:xfrm>
        </p:spPr>
        <p:txBody>
          <a:bodyPr lIns="0" anchor="b">
            <a:norm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8918" y="2174875"/>
            <a:ext cx="3657600" cy="3951288"/>
          </a:xfrm>
        </p:spPr>
        <p:txBody>
          <a:bodyPr lIns="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01656" y="1535113"/>
            <a:ext cx="3657600" cy="639762"/>
          </a:xfrm>
        </p:spPr>
        <p:txBody>
          <a:bodyPr lIns="0" anchor="b">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01656" y="2174875"/>
            <a:ext cx="3657600" cy="3951288"/>
          </a:xfrm>
        </p:spPr>
        <p:txBody>
          <a:bodyPr lIns="0"/>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r>
              <a:rPr lang="en-US" smtClean="0"/>
              <a:t>8/12/2013</a:t>
            </a: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7FD1EB0-2258-4E53-BF25-44D58DFEE6F4}" type="slidenum">
              <a:rPr lang="en-US"/>
              <a:pPr/>
              <a:t>‹#›</a:t>
            </a:fld>
            <a:endParaRPr lang="en-US"/>
          </a:p>
        </p:txBody>
      </p:sp>
    </p:spTree>
    <p:extLst>
      <p:ext uri="{BB962C8B-B14F-4D97-AF65-F5344CB8AC3E}">
        <p14:creationId xmlns:p14="http://schemas.microsoft.com/office/powerpoint/2010/main" val="273521760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8/12/2013</a:t>
            </a: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F0B1A33C-43A9-4A75-9BB6-D6A327695F9F}" type="slidenum">
              <a:rPr lang="en-US"/>
              <a:pPr/>
              <a:t>‹#›</a:t>
            </a:fld>
            <a:endParaRPr lang="en-US"/>
          </a:p>
        </p:txBody>
      </p:sp>
    </p:spTree>
    <p:extLst>
      <p:ext uri="{BB962C8B-B14F-4D97-AF65-F5344CB8AC3E}">
        <p14:creationId xmlns:p14="http://schemas.microsoft.com/office/powerpoint/2010/main" val="188413843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8/12/2013</a:t>
            </a: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B8B9C075-EC19-4E9C-A5A6-6937F0B1BA61}" type="slidenum">
              <a:rPr lang="en-US"/>
              <a:pPr/>
              <a:t>‹#›</a:t>
            </a:fld>
            <a:endParaRPr lang="en-US"/>
          </a:p>
        </p:txBody>
      </p:sp>
    </p:spTree>
    <p:extLst>
      <p:ext uri="{BB962C8B-B14F-4D97-AF65-F5344CB8AC3E}">
        <p14:creationId xmlns:p14="http://schemas.microsoft.com/office/powerpoint/2010/main" val="223087886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8/12/2013</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D6F656D-61B5-4263-B06C-7697275B63BF}" type="slidenum">
              <a:rPr lang="en-US"/>
              <a:pPr/>
              <a:t>‹#›</a:t>
            </a:fld>
            <a:endParaRPr lang="en-US"/>
          </a:p>
        </p:txBody>
      </p:sp>
    </p:spTree>
    <p:extLst>
      <p:ext uri="{BB962C8B-B14F-4D97-AF65-F5344CB8AC3E}">
        <p14:creationId xmlns:p14="http://schemas.microsoft.com/office/powerpoint/2010/main" val="46308399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7472" y="4800600"/>
            <a:ext cx="5486400" cy="566738"/>
          </a:xfrm>
        </p:spPr>
        <p:txBody>
          <a:bodyPr lIns="0" tIns="0"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347471" y="400150"/>
            <a:ext cx="7750567" cy="43274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47472" y="5367338"/>
            <a:ext cx="5486400" cy="804862"/>
          </a:xfrm>
        </p:spPr>
        <p:txBody>
          <a:bodyPr l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8/12/2013</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3912B94-2570-4ABE-82EB-EDBDD96EE093}" type="slidenum">
              <a:rPr lang="en-US"/>
              <a:pPr/>
              <a:t>‹#›</a:t>
            </a:fld>
            <a:endParaRPr lang="en-US"/>
          </a:p>
        </p:txBody>
      </p:sp>
    </p:spTree>
    <p:extLst>
      <p:ext uri="{BB962C8B-B14F-4D97-AF65-F5344CB8AC3E}">
        <p14:creationId xmlns:p14="http://schemas.microsoft.com/office/powerpoint/2010/main" val="240486516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50" name="Picture 7" descr="Oncor_Arcs_PPT_WG11.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870450" y="4865688"/>
            <a:ext cx="4273550"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182563" y="0"/>
            <a:ext cx="8059737" cy="140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347472" rIns="0" bIns="0" numCol="1" anchor="t" anchorCtr="0" compatLnSpc="1">
            <a:prstTxWarp prst="textNoShape">
              <a:avLst/>
            </a:prstTxWarp>
          </a:bodyPr>
          <a:lstStyle/>
          <a:p>
            <a:pPr lvl="0"/>
            <a:r>
              <a:rPr lang="en-US" smtClean="0"/>
              <a:t>Click to edit Master title style</a:t>
            </a:r>
          </a:p>
        </p:txBody>
      </p:sp>
      <p:sp>
        <p:nvSpPr>
          <p:cNvPr id="2052" name="Text Placeholder 2"/>
          <p:cNvSpPr>
            <a:spLocks noGrp="1"/>
          </p:cNvSpPr>
          <p:nvPr>
            <p:ph type="body" idx="1"/>
          </p:nvPr>
        </p:nvSpPr>
        <p:spPr bwMode="auto">
          <a:xfrm>
            <a:off x="182563" y="1408113"/>
            <a:ext cx="8059737" cy="469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868363" y="6340475"/>
            <a:ext cx="503237" cy="365125"/>
          </a:xfrm>
          <a:prstGeom prst="rect">
            <a:avLst/>
          </a:prstGeom>
        </p:spPr>
        <p:txBody>
          <a:bodyPr vert="horz" lIns="0" tIns="0" rIns="0" bIns="0" rtlCol="0" anchor="b"/>
          <a:lstStyle>
            <a:lvl1pPr algn="l" fontAlgn="auto">
              <a:spcBef>
                <a:spcPts val="0"/>
              </a:spcBef>
              <a:spcAft>
                <a:spcPts val="0"/>
              </a:spcAft>
              <a:defRPr sz="700">
                <a:solidFill>
                  <a:schemeClr val="accent1"/>
                </a:solidFill>
                <a:latin typeface="Helvetica"/>
                <a:cs typeface="Helvetica"/>
              </a:defRPr>
            </a:lvl1pPr>
          </a:lstStyle>
          <a:p>
            <a:pPr>
              <a:defRPr/>
            </a:pPr>
            <a:r>
              <a:rPr lang="en-US" smtClean="0"/>
              <a:t>8/12/2013</a:t>
            </a:r>
            <a:endParaRPr lang="en-US" dirty="0"/>
          </a:p>
        </p:txBody>
      </p:sp>
      <p:sp>
        <p:nvSpPr>
          <p:cNvPr id="5" name="Footer Placeholder 4"/>
          <p:cNvSpPr>
            <a:spLocks noGrp="1"/>
          </p:cNvSpPr>
          <p:nvPr>
            <p:ph type="ftr" sz="quarter" idx="3"/>
          </p:nvPr>
        </p:nvSpPr>
        <p:spPr>
          <a:xfrm>
            <a:off x="1487488" y="6340475"/>
            <a:ext cx="2743200" cy="365125"/>
          </a:xfrm>
          <a:prstGeom prst="rect">
            <a:avLst/>
          </a:prstGeom>
        </p:spPr>
        <p:txBody>
          <a:bodyPr vert="horz" lIns="0" tIns="0" rIns="0" bIns="0" rtlCol="0" anchor="b"/>
          <a:lstStyle>
            <a:lvl1pPr algn="l" fontAlgn="auto">
              <a:spcBef>
                <a:spcPts val="0"/>
              </a:spcBef>
              <a:spcAft>
                <a:spcPts val="0"/>
              </a:spcAft>
              <a:defRPr sz="700">
                <a:solidFill>
                  <a:srgbClr val="717073"/>
                </a:solidFill>
                <a:latin typeface="Helvetica"/>
                <a:cs typeface="Helvetica"/>
              </a:defRPr>
            </a:lvl1pPr>
          </a:lstStyle>
          <a:p>
            <a:pPr>
              <a:defRPr/>
            </a:pPr>
            <a:endParaRPr lang="en-US"/>
          </a:p>
        </p:txBody>
      </p:sp>
      <p:sp>
        <p:nvSpPr>
          <p:cNvPr id="6" name="Slide Number Placeholder 5"/>
          <p:cNvSpPr>
            <a:spLocks noGrp="1"/>
          </p:cNvSpPr>
          <p:nvPr>
            <p:ph type="sldNum" sz="quarter" idx="4"/>
          </p:nvPr>
        </p:nvSpPr>
        <p:spPr>
          <a:xfrm>
            <a:off x="347663" y="6340475"/>
            <a:ext cx="365125" cy="365125"/>
          </a:xfrm>
          <a:prstGeom prst="rect">
            <a:avLst/>
          </a:prstGeom>
        </p:spPr>
        <p:txBody>
          <a:bodyPr vert="horz" wrap="square" lIns="0" tIns="0" rIns="0" bIns="0" numCol="1" anchor="b" anchorCtr="0" compatLnSpc="1">
            <a:prstTxWarp prst="textNoShape">
              <a:avLst/>
            </a:prstTxWarp>
          </a:bodyPr>
          <a:lstStyle>
            <a:lvl1pPr algn="ctr">
              <a:defRPr sz="800" b="1">
                <a:latin typeface="Helvetica" panose="020B0604020202020204" pitchFamily="34" charset="0"/>
                <a:ea typeface="Helvetica" panose="020B0604020202020204" pitchFamily="34" charset="0"/>
                <a:cs typeface="Helvetica" panose="020B0604020202020204" pitchFamily="34" charset="0"/>
              </a:defRPr>
            </a:lvl1pPr>
          </a:lstStyle>
          <a:p>
            <a:fld id="{64AA2454-1B69-44EA-A8DF-47515619E533}" type="slidenum">
              <a:rPr lang="en-US"/>
              <a:pPr/>
              <a:t>‹#›</a:t>
            </a:fld>
            <a:endParaRPr lang="en-US"/>
          </a:p>
        </p:txBody>
      </p:sp>
      <p:pic>
        <p:nvPicPr>
          <p:cNvPr id="2056" name="Picture 6" descr="Oncor_2color_RGB.jpg"/>
          <p:cNvPicPr>
            <a:picLocks noChangeAspect="1"/>
          </p:cNvPicPr>
          <p:nvPr/>
        </p:nvPicPr>
        <p:blipFill>
          <a:blip r:embed="rId11">
            <a:extLst>
              <a:ext uri="{28A0092B-C50C-407E-A947-70E740481C1C}">
                <a14:useLocalDpi xmlns:a14="http://schemas.microsoft.com/office/drawing/2010/main" val="0"/>
              </a:ext>
            </a:extLst>
          </a:blip>
          <a:srcRect l="37373"/>
          <a:stretch>
            <a:fillRect/>
          </a:stretch>
        </p:blipFill>
        <p:spPr bwMode="auto">
          <a:xfrm>
            <a:off x="8059738" y="6099175"/>
            <a:ext cx="1084262"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3" r:id="rId1"/>
    <p:sldLayoutId id="2147483866" r:id="rId2"/>
    <p:sldLayoutId id="2147483867" r:id="rId3"/>
    <p:sldLayoutId id="2147483868" r:id="rId4"/>
    <p:sldLayoutId id="2147483869" r:id="rId5"/>
    <p:sldLayoutId id="2147483870" r:id="rId6"/>
    <p:sldLayoutId id="2147483871" r:id="rId7"/>
    <p:sldLayoutId id="2147483872" r:id="rId8"/>
  </p:sldLayoutIdLst>
  <p:transition/>
  <p:hf sldNum="0" hdr="0"/>
  <p:txStyles>
    <p:titleStyle>
      <a:lvl1pPr algn="l" defTabSz="457200" rtl="0" eaLnBrk="1" fontAlgn="base" hangingPunct="1">
        <a:spcBef>
          <a:spcPct val="0"/>
        </a:spcBef>
        <a:spcAft>
          <a:spcPct val="0"/>
        </a:spcAft>
        <a:defRPr sz="2400" b="1" kern="1200">
          <a:solidFill>
            <a:schemeClr val="tx1"/>
          </a:solidFill>
          <a:latin typeface="Helvetica"/>
          <a:ea typeface="Helvetica"/>
          <a:cs typeface="Helvetica"/>
        </a:defRPr>
      </a:lvl1pPr>
      <a:lvl2pPr algn="l" defTabSz="457200" rtl="0" eaLnBrk="1" fontAlgn="base" hangingPunct="1">
        <a:spcBef>
          <a:spcPct val="0"/>
        </a:spcBef>
        <a:spcAft>
          <a:spcPct val="0"/>
        </a:spcAft>
        <a:defRPr sz="2400" b="1">
          <a:solidFill>
            <a:schemeClr val="tx1"/>
          </a:solidFill>
          <a:latin typeface="Helvetica"/>
          <a:ea typeface="Helvetica"/>
          <a:cs typeface="Helvetica"/>
        </a:defRPr>
      </a:lvl2pPr>
      <a:lvl3pPr algn="l" defTabSz="457200" rtl="0" eaLnBrk="1" fontAlgn="base" hangingPunct="1">
        <a:spcBef>
          <a:spcPct val="0"/>
        </a:spcBef>
        <a:spcAft>
          <a:spcPct val="0"/>
        </a:spcAft>
        <a:defRPr sz="2400" b="1">
          <a:solidFill>
            <a:schemeClr val="tx1"/>
          </a:solidFill>
          <a:latin typeface="Helvetica"/>
          <a:ea typeface="Helvetica"/>
          <a:cs typeface="Helvetica"/>
        </a:defRPr>
      </a:lvl3pPr>
      <a:lvl4pPr algn="l" defTabSz="457200" rtl="0" eaLnBrk="1" fontAlgn="base" hangingPunct="1">
        <a:spcBef>
          <a:spcPct val="0"/>
        </a:spcBef>
        <a:spcAft>
          <a:spcPct val="0"/>
        </a:spcAft>
        <a:defRPr sz="2400" b="1">
          <a:solidFill>
            <a:schemeClr val="tx1"/>
          </a:solidFill>
          <a:latin typeface="Helvetica"/>
          <a:ea typeface="Helvetica"/>
          <a:cs typeface="Helvetica"/>
        </a:defRPr>
      </a:lvl4pPr>
      <a:lvl5pPr algn="l" defTabSz="457200" rtl="0" eaLnBrk="1" fontAlgn="base" hangingPunct="1">
        <a:spcBef>
          <a:spcPct val="0"/>
        </a:spcBef>
        <a:spcAft>
          <a:spcPct val="0"/>
        </a:spcAft>
        <a:defRPr sz="2400" b="1">
          <a:solidFill>
            <a:schemeClr val="tx1"/>
          </a:solidFill>
          <a:latin typeface="Helvetica"/>
          <a:ea typeface="Helvetica"/>
          <a:cs typeface="Helvetica"/>
        </a:defRPr>
      </a:lvl5pPr>
      <a:lvl6pPr marL="457200" algn="l" defTabSz="457200" rtl="0" eaLnBrk="1" fontAlgn="base" hangingPunct="1">
        <a:spcBef>
          <a:spcPct val="0"/>
        </a:spcBef>
        <a:spcAft>
          <a:spcPct val="0"/>
        </a:spcAft>
        <a:defRPr sz="2400" b="1">
          <a:solidFill>
            <a:schemeClr val="tx1"/>
          </a:solidFill>
          <a:latin typeface="Helvetica"/>
          <a:ea typeface="Helvetica"/>
          <a:cs typeface="Helvetica"/>
        </a:defRPr>
      </a:lvl6pPr>
      <a:lvl7pPr marL="914400" algn="l" defTabSz="457200" rtl="0" eaLnBrk="1" fontAlgn="base" hangingPunct="1">
        <a:spcBef>
          <a:spcPct val="0"/>
        </a:spcBef>
        <a:spcAft>
          <a:spcPct val="0"/>
        </a:spcAft>
        <a:defRPr sz="2400" b="1">
          <a:solidFill>
            <a:schemeClr val="tx1"/>
          </a:solidFill>
          <a:latin typeface="Helvetica"/>
          <a:ea typeface="Helvetica"/>
          <a:cs typeface="Helvetica"/>
        </a:defRPr>
      </a:lvl7pPr>
      <a:lvl8pPr marL="1371600" algn="l" defTabSz="457200" rtl="0" eaLnBrk="1" fontAlgn="base" hangingPunct="1">
        <a:spcBef>
          <a:spcPct val="0"/>
        </a:spcBef>
        <a:spcAft>
          <a:spcPct val="0"/>
        </a:spcAft>
        <a:defRPr sz="2400" b="1">
          <a:solidFill>
            <a:schemeClr val="tx1"/>
          </a:solidFill>
          <a:latin typeface="Helvetica"/>
          <a:ea typeface="Helvetica"/>
          <a:cs typeface="Helvetica"/>
        </a:defRPr>
      </a:lvl8pPr>
      <a:lvl9pPr marL="1828800" algn="l" defTabSz="457200" rtl="0" eaLnBrk="1" fontAlgn="base" hangingPunct="1">
        <a:spcBef>
          <a:spcPct val="0"/>
        </a:spcBef>
        <a:spcAft>
          <a:spcPct val="0"/>
        </a:spcAft>
        <a:defRPr sz="2400" b="1">
          <a:solidFill>
            <a:schemeClr val="tx1"/>
          </a:solidFill>
          <a:latin typeface="Helvetica"/>
          <a:ea typeface="Helvetica"/>
          <a:cs typeface="Helvetica"/>
        </a:defRPr>
      </a:lvl9pPr>
    </p:titleStyle>
    <p:bodyStyle>
      <a:lvl1pPr marL="342900" indent="-342900" algn="l" defTabSz="457200" rtl="0" eaLnBrk="1" fontAlgn="base" hangingPunct="1">
        <a:spcBef>
          <a:spcPct val="20000"/>
        </a:spcBef>
        <a:spcAft>
          <a:spcPct val="0"/>
        </a:spcAft>
        <a:buChar char="•"/>
        <a:defRPr sz="2200" b="1" kern="1200">
          <a:solidFill>
            <a:srgbClr val="717073"/>
          </a:solidFill>
          <a:latin typeface="Helvetica"/>
          <a:ea typeface="Helvetica"/>
          <a:cs typeface="Helvetica"/>
        </a:defRPr>
      </a:lvl1pPr>
      <a:lvl2pPr marL="171450" indent="-171450" algn="l" defTabSz="457200" rtl="0" eaLnBrk="1" fontAlgn="base" hangingPunct="1">
        <a:spcBef>
          <a:spcPct val="20000"/>
        </a:spcBef>
        <a:spcAft>
          <a:spcPct val="0"/>
        </a:spcAft>
        <a:buClr>
          <a:schemeClr val="tx1"/>
        </a:buClr>
        <a:buFont typeface="Arial" panose="020B0604020202020204" pitchFamily="34" charset="0"/>
        <a:buChar char="•"/>
        <a:defRPr sz="2000" kern="1200">
          <a:solidFill>
            <a:srgbClr val="717073"/>
          </a:solidFill>
          <a:latin typeface="Helvetica"/>
          <a:ea typeface="Helvetica"/>
          <a:cs typeface="Helvetica"/>
        </a:defRPr>
      </a:lvl2pPr>
      <a:lvl3pPr marL="341313" indent="-169863" algn="l" defTabSz="457200" rtl="0" eaLnBrk="1" fontAlgn="base" hangingPunct="1">
        <a:spcBef>
          <a:spcPct val="20000"/>
        </a:spcBef>
        <a:spcAft>
          <a:spcPct val="0"/>
        </a:spcAft>
        <a:buClr>
          <a:schemeClr val="tx2"/>
        </a:buClr>
        <a:buFont typeface="Arial" panose="020B0604020202020204" pitchFamily="34" charset="0"/>
        <a:buChar char="•"/>
        <a:defRPr sz="1900" kern="1200">
          <a:solidFill>
            <a:srgbClr val="717073"/>
          </a:solidFill>
          <a:latin typeface="Helvetica"/>
          <a:ea typeface="Helvetica"/>
          <a:cs typeface="Helvetica"/>
        </a:defRPr>
      </a:lvl3pPr>
      <a:lvl4pPr marL="512763" indent="-171450" algn="l" defTabSz="457200" rtl="0" eaLnBrk="1" fontAlgn="base" hangingPunct="1">
        <a:spcBef>
          <a:spcPct val="20000"/>
        </a:spcBef>
        <a:spcAft>
          <a:spcPct val="0"/>
        </a:spcAft>
        <a:buFont typeface="Arial" panose="020B0604020202020204" pitchFamily="34" charset="0"/>
        <a:buChar char="•"/>
        <a:defRPr sz="2000" kern="1200">
          <a:solidFill>
            <a:srgbClr val="717073"/>
          </a:solidFill>
          <a:latin typeface="Helvetica"/>
          <a:ea typeface="Helvetica"/>
          <a:cs typeface="Helvetica"/>
        </a:defRPr>
      </a:lvl4pPr>
      <a:lvl5pPr marL="741363" indent="-228600" algn="l" defTabSz="457200" rtl="0" eaLnBrk="1" fontAlgn="base" hangingPunct="1">
        <a:spcBef>
          <a:spcPct val="20000"/>
        </a:spcBef>
        <a:spcAft>
          <a:spcPct val="0"/>
        </a:spcAft>
        <a:buFont typeface="Arial" panose="020B0604020202020204" pitchFamily="34" charset="0"/>
        <a:buChar char="•"/>
        <a:defRPr sz="1700" kern="1200">
          <a:solidFill>
            <a:srgbClr val="717073"/>
          </a:solidFill>
          <a:latin typeface="Helvetica"/>
          <a:ea typeface="Helvetic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0"/>
            <a:ext cx="8726488" cy="2768600"/>
          </a:xfrm>
        </p:spPr>
        <p:txBody>
          <a:bodyPr/>
          <a:lstStyle/>
          <a:p>
            <a:pPr eaLnBrk="1" hangingPunct="1"/>
            <a:r>
              <a:rPr lang="en-US" dirty="0" smtClean="0">
                <a:latin typeface="Helvetica" pitchFamily="34" charset="0"/>
                <a:cs typeface="Helvetica" pitchFamily="34" charset="0"/>
              </a:rPr>
              <a:t>ERCOT DELAWARE BASIN STUDY LOAD UPDATE METHOLOGY</a:t>
            </a:r>
          </a:p>
        </p:txBody>
      </p:sp>
      <p:sp>
        <p:nvSpPr>
          <p:cNvPr id="3075" name="Subtitle 2"/>
          <p:cNvSpPr>
            <a:spLocks noGrp="1"/>
          </p:cNvSpPr>
          <p:nvPr>
            <p:ph type="subTitle" idx="1"/>
          </p:nvPr>
        </p:nvSpPr>
        <p:spPr>
          <a:xfrm>
            <a:off x="0" y="1565903"/>
            <a:ext cx="6547449" cy="5181816"/>
          </a:xfrm>
        </p:spPr>
        <p:txBody>
          <a:bodyPr>
            <a:normAutofit/>
          </a:bodyPr>
          <a:lstStyle/>
          <a:p>
            <a:pPr>
              <a:spcBef>
                <a:spcPct val="0"/>
              </a:spcBef>
            </a:pPr>
            <a:endParaRPr lang="en-US" dirty="0" smtClean="0">
              <a:latin typeface="Tahoma" panose="020B0604030504040204" pitchFamily="34" charset="0"/>
              <a:ea typeface="Tahoma" panose="020B0604030504040204" pitchFamily="34" charset="0"/>
              <a:cs typeface="Tahoma" panose="020B0604030504040204" pitchFamily="34" charset="0"/>
            </a:endParaRPr>
          </a:p>
          <a:p>
            <a:pPr>
              <a:spcBef>
                <a:spcPct val="0"/>
              </a:spcBef>
            </a:pPr>
            <a:r>
              <a:rPr lang="en-US" dirty="0" smtClean="0">
                <a:latin typeface="Tahoma" panose="020B0604030504040204" pitchFamily="34" charset="0"/>
                <a:ea typeface="Tahoma" panose="020B0604030504040204" pitchFamily="34" charset="0"/>
                <a:cs typeface="Tahoma" panose="020B0604030504040204" pitchFamily="34" charset="0"/>
              </a:rPr>
              <a:t>Assets Planning</a:t>
            </a:r>
          </a:p>
          <a:p>
            <a:pPr>
              <a:spcBef>
                <a:spcPct val="0"/>
              </a:spcBef>
            </a:pPr>
            <a:r>
              <a:rPr lang="en-US" dirty="0" smtClean="0">
                <a:latin typeface="Tahoma" panose="020B0604030504040204" pitchFamily="34" charset="0"/>
                <a:ea typeface="Tahoma" panose="020B0604030504040204" pitchFamily="34" charset="0"/>
                <a:cs typeface="Tahoma" panose="020B0604030504040204" pitchFamily="34" charset="0"/>
              </a:rPr>
              <a:t>Business and Operations Support</a:t>
            </a:r>
          </a:p>
          <a:p>
            <a:pPr>
              <a:spcBef>
                <a:spcPct val="0"/>
              </a:spcBef>
            </a:pPr>
            <a:r>
              <a:rPr lang="en-US" dirty="0" smtClean="0">
                <a:latin typeface="Tahoma" panose="020B0604030504040204" pitchFamily="34" charset="0"/>
                <a:ea typeface="Tahoma" panose="020B0604030504040204" pitchFamily="34" charset="0"/>
                <a:cs typeface="Tahoma" panose="020B0604030504040204" pitchFamily="34" charset="0"/>
              </a:rPr>
              <a:t>Oncor Electric Delivery Co LLC</a:t>
            </a:r>
          </a:p>
          <a:p>
            <a:pPr eaLnBrk="1" hangingPunct="1">
              <a:spcBef>
                <a:spcPct val="0"/>
              </a:spcBef>
            </a:pPr>
            <a:endParaRPr lang="en-US" sz="1200" dirty="0">
              <a:latin typeface="Arial" panose="020B0604020202020204" pitchFamily="34" charset="0"/>
              <a:cs typeface="Arial" panose="020B0604020202020204" pitchFamily="34" charset="0"/>
            </a:endParaRPr>
          </a:p>
          <a:p>
            <a:pPr eaLnBrk="1" hangingPunct="1">
              <a:spcBef>
                <a:spcPct val="0"/>
              </a:spcBef>
            </a:pPr>
            <a:r>
              <a:rPr lang="en-US" sz="1200" dirty="0" smtClean="0">
                <a:latin typeface="Arial" panose="020B0604020202020204" pitchFamily="34" charset="0"/>
                <a:cs typeface="Arial" panose="020B0604020202020204" pitchFamily="34" charset="0"/>
              </a:rPr>
              <a:t>Plans </a:t>
            </a:r>
            <a:r>
              <a:rPr lang="en-US" sz="1200" dirty="0">
                <a:latin typeface="Arial" panose="020B0604020202020204" pitchFamily="34" charset="0"/>
                <a:cs typeface="Arial" panose="020B0604020202020204" pitchFamily="34" charset="0"/>
              </a:rPr>
              <a:t>are subject to change due to factors including, but not limited to, load, generation, engineering, </a:t>
            </a:r>
            <a:r>
              <a:rPr lang="en-US" sz="1200" dirty="0" smtClean="0">
                <a:latin typeface="Arial" panose="020B0604020202020204" pitchFamily="34" charset="0"/>
                <a:cs typeface="Arial" panose="020B0604020202020204" pitchFamily="34" charset="0"/>
              </a:rPr>
              <a:t>system protection and system </a:t>
            </a:r>
            <a:r>
              <a:rPr lang="en-US" sz="1200" dirty="0">
                <a:latin typeface="Arial" panose="020B0604020202020204" pitchFamily="34" charset="0"/>
                <a:cs typeface="Arial" panose="020B0604020202020204" pitchFamily="34" charset="0"/>
              </a:rPr>
              <a:t>topology</a:t>
            </a:r>
            <a:r>
              <a:rPr lang="en-US" sz="12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4849840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4871" y="1545798"/>
            <a:ext cx="8314006" cy="4763533"/>
          </a:xfrm>
          <a:prstGeom prst="rect">
            <a:avLst/>
          </a:prstGeom>
        </p:spPr>
        <p:txBody>
          <a:bodyPr wrap="square" lIns="99745" tIns="49872" rIns="99745" bIns="49872">
            <a:spAutoFit/>
          </a:bodyPr>
          <a:lstStyle/>
          <a:p>
            <a:pPr>
              <a:spcAft>
                <a:spcPts val="1200"/>
              </a:spcAft>
            </a:pPr>
            <a:r>
              <a:rPr lang="en-US" sz="1600" b="1" i="1" dirty="0" err="1" smtClean="0">
                <a:solidFill>
                  <a:srgbClr val="FF0000"/>
                </a:solidFill>
              </a:rPr>
              <a:t>Oncor</a:t>
            </a:r>
            <a:r>
              <a:rPr lang="en-US" sz="1600" b="1" i="1" dirty="0" smtClean="0">
                <a:solidFill>
                  <a:srgbClr val="FF0000"/>
                </a:solidFill>
              </a:rPr>
              <a:t> made requests to high-use O&amp;G customers located in the West/Far West </a:t>
            </a:r>
            <a:r>
              <a:rPr lang="en-US" sz="1600" b="1" i="1" dirty="0" smtClean="0">
                <a:solidFill>
                  <a:srgbClr val="FF0000"/>
                </a:solidFill>
              </a:rPr>
              <a:t>Weather </a:t>
            </a:r>
            <a:r>
              <a:rPr lang="en-US" sz="1600" b="1" i="1" dirty="0" smtClean="0">
                <a:solidFill>
                  <a:srgbClr val="FF0000"/>
                </a:solidFill>
              </a:rPr>
              <a:t>Zones to provide key load forecast information in order to support the ERCOT DBS – the request included supply of electric load information pertaining to forecasted loads size/schedule, type, and location in a </a:t>
            </a:r>
            <a:r>
              <a:rPr lang="en-US" sz="1600" b="1" i="1" u="sng" dirty="0" smtClean="0">
                <a:solidFill>
                  <a:srgbClr val="FF0000"/>
                </a:solidFill>
              </a:rPr>
              <a:t>“Load </a:t>
            </a:r>
            <a:r>
              <a:rPr lang="en-US" sz="1600" b="1" i="1" u="sng" dirty="0" smtClean="0">
                <a:solidFill>
                  <a:srgbClr val="FF0000"/>
                </a:solidFill>
              </a:rPr>
              <a:t>Area </a:t>
            </a:r>
            <a:r>
              <a:rPr lang="en-US" sz="1600" b="1" i="1" u="sng" dirty="0" smtClean="0">
                <a:solidFill>
                  <a:srgbClr val="FF0000"/>
                </a:solidFill>
              </a:rPr>
              <a:t>Modeling”</a:t>
            </a:r>
            <a:r>
              <a:rPr lang="en-US" sz="1600" b="1" i="1" dirty="0" smtClean="0">
                <a:solidFill>
                  <a:srgbClr val="FF0000"/>
                </a:solidFill>
              </a:rPr>
              <a:t> approach with Near-Term and Long-Term conditions.</a:t>
            </a:r>
          </a:p>
          <a:p>
            <a:pPr>
              <a:spcAft>
                <a:spcPts val="600"/>
              </a:spcAft>
            </a:pPr>
            <a:r>
              <a:rPr lang="en-US" b="1" i="1" u="sng" dirty="0" smtClean="0"/>
              <a:t>Essential Data Points</a:t>
            </a:r>
          </a:p>
          <a:p>
            <a:pPr marL="389620" indent="-389620">
              <a:buFont typeface="Arial" panose="020B0604020202020204" pitchFamily="34" charset="0"/>
              <a:buChar char="•"/>
            </a:pPr>
            <a:r>
              <a:rPr lang="en-US" sz="1600" b="1" dirty="0" smtClean="0"/>
              <a:t>Load Size and Schedule</a:t>
            </a:r>
          </a:p>
          <a:p>
            <a:pPr marL="914400" lvl="1" indent="-457200">
              <a:buFont typeface="Wingdings" panose="05000000000000000000" pitchFamily="2" charset="2"/>
              <a:buChar char="Ø"/>
            </a:pPr>
            <a:r>
              <a:rPr lang="en-US" sz="1200" b="1" i="1" dirty="0" smtClean="0"/>
              <a:t>Near-Term Projections/Forecast: through 2019 and 2020, each;</a:t>
            </a:r>
          </a:p>
          <a:p>
            <a:pPr marL="914400" lvl="1" indent="-457200">
              <a:spcAft>
                <a:spcPts val="600"/>
              </a:spcAft>
              <a:buFont typeface="Wingdings" panose="05000000000000000000" pitchFamily="2" charset="2"/>
              <a:buChar char="Ø"/>
            </a:pPr>
            <a:r>
              <a:rPr lang="en-US" sz="1200" b="1" i="1" dirty="0" smtClean="0"/>
              <a:t>Long-Term Projections/Forecast: Aggregate through 2024.</a:t>
            </a:r>
          </a:p>
          <a:p>
            <a:pPr marL="389620" indent="-389620">
              <a:buFont typeface="Arial" panose="020B0604020202020204" pitchFamily="34" charset="0"/>
              <a:buChar char="•"/>
            </a:pPr>
            <a:r>
              <a:rPr lang="en-US" sz="1600" b="1" dirty="0" smtClean="0"/>
              <a:t>Types of Load</a:t>
            </a:r>
          </a:p>
          <a:p>
            <a:pPr marL="914400" lvl="1" indent="-457200">
              <a:buFont typeface="Wingdings" panose="05000000000000000000" pitchFamily="2" charset="2"/>
              <a:buChar char="Ø"/>
            </a:pPr>
            <a:r>
              <a:rPr lang="en-US" sz="1200" b="1" i="1" dirty="0" smtClean="0"/>
              <a:t>“Greenfield” Load: Planned or Projected New Load;</a:t>
            </a:r>
          </a:p>
          <a:p>
            <a:pPr marL="914400" lvl="1" indent="-457200">
              <a:buFont typeface="Wingdings" panose="05000000000000000000" pitchFamily="2" charset="2"/>
              <a:buChar char="Ø"/>
            </a:pPr>
            <a:r>
              <a:rPr lang="en-US" sz="1200" b="1" i="1" dirty="0" smtClean="0"/>
              <a:t>Technology Change: Conversion of Gas Gen to Electric, Other Atypical Industry Schemes or Equipment;</a:t>
            </a:r>
          </a:p>
          <a:p>
            <a:pPr marL="914400" lvl="1" indent="-457200">
              <a:spcAft>
                <a:spcPts val="600"/>
              </a:spcAft>
              <a:buFont typeface="Wingdings" panose="05000000000000000000" pitchFamily="2" charset="2"/>
              <a:buChar char="Ø"/>
            </a:pPr>
            <a:r>
              <a:rPr lang="en-US" sz="1200" b="1" i="1" dirty="0" smtClean="0"/>
              <a:t>O&amp;G Infrastructure In-Place: Drilled Uncompleted (DUCs), Quick-Turnaround when Takeaway Underway Finishes.</a:t>
            </a:r>
          </a:p>
          <a:p>
            <a:pPr marL="389620" indent="-389620">
              <a:buFont typeface="Arial" panose="020B0604020202020204" pitchFamily="34" charset="0"/>
              <a:buChar char="•"/>
            </a:pPr>
            <a:r>
              <a:rPr lang="en-US" sz="1600" b="1" dirty="0" smtClean="0"/>
              <a:t>Location for Load</a:t>
            </a:r>
          </a:p>
          <a:p>
            <a:pPr marL="914400" lvl="1" indent="-457200">
              <a:buFont typeface="Wingdings" panose="05000000000000000000" pitchFamily="2" charset="2"/>
              <a:buChar char="Ø"/>
            </a:pPr>
            <a:r>
              <a:rPr lang="en-US" sz="1200" b="1" dirty="0" smtClean="0"/>
              <a:t>The location for potential load growth is critical to ensuring that:</a:t>
            </a:r>
          </a:p>
          <a:p>
            <a:pPr marL="1371600" lvl="2" indent="-457200">
              <a:buFont typeface="Courier New" panose="02070309020205020404" pitchFamily="49" charset="0"/>
              <a:buChar char="o"/>
            </a:pPr>
            <a:r>
              <a:rPr lang="en-US" sz="1200" b="1" dirty="0" smtClean="0"/>
              <a:t>Electric system Areas of Limitation (existing facilities in place) are strengthened; and,</a:t>
            </a:r>
          </a:p>
          <a:p>
            <a:pPr marL="1371600" lvl="2" indent="-457200">
              <a:buFont typeface="Courier New" panose="02070309020205020404" pitchFamily="49" charset="0"/>
              <a:buChar char="o"/>
            </a:pPr>
            <a:r>
              <a:rPr lang="en-US" sz="1200" b="1" dirty="0" smtClean="0"/>
              <a:t>The siting of new electric infrastructure in areas can be supported where there currently is none.</a:t>
            </a:r>
          </a:p>
        </p:txBody>
      </p:sp>
      <p:sp>
        <p:nvSpPr>
          <p:cNvPr id="4" name="Rectangle 36"/>
          <p:cNvSpPr txBox="1">
            <a:spLocks noChangeArrowheads="1"/>
          </p:cNvSpPr>
          <p:nvPr/>
        </p:nvSpPr>
        <p:spPr bwMode="auto">
          <a:xfrm>
            <a:off x="234727" y="401724"/>
            <a:ext cx="8427455" cy="836233"/>
          </a:xfrm>
          <a:prstGeom prst="rect">
            <a:avLst/>
          </a:prstGeom>
          <a:solidFill>
            <a:schemeClr val="bg1">
              <a:lumMod val="95000"/>
            </a:schemeClr>
          </a:solidFill>
          <a:ln>
            <a:noFill/>
          </a:ln>
        </p:spPr>
        <p:txBody>
          <a:bodyPr lIns="0" tIns="0" rIns="159592" bIns="0" anchor="ctr"/>
          <a:lstStyle>
            <a:lvl1pPr algn="ctr" defTabSz="1462088" rtl="0" fontAlgn="base">
              <a:spcBef>
                <a:spcPct val="0"/>
              </a:spcBef>
              <a:spcAft>
                <a:spcPct val="0"/>
              </a:spcAft>
              <a:defRPr sz="7000" kern="1200">
                <a:solidFill>
                  <a:schemeClr val="tx1"/>
                </a:solidFill>
                <a:latin typeface="+mj-lt"/>
                <a:ea typeface="+mj-ea"/>
                <a:cs typeface="+mj-cs"/>
              </a:defRPr>
            </a:lvl1pPr>
            <a:lvl2pPr algn="ctr" defTabSz="1462088" rtl="0" fontAlgn="base">
              <a:spcBef>
                <a:spcPct val="0"/>
              </a:spcBef>
              <a:spcAft>
                <a:spcPct val="0"/>
              </a:spcAft>
              <a:defRPr sz="7000">
                <a:solidFill>
                  <a:schemeClr val="tx1"/>
                </a:solidFill>
                <a:latin typeface="Calibri" pitchFamily="34" charset="0"/>
              </a:defRPr>
            </a:lvl2pPr>
            <a:lvl3pPr algn="ctr" defTabSz="1462088" rtl="0" fontAlgn="base">
              <a:spcBef>
                <a:spcPct val="0"/>
              </a:spcBef>
              <a:spcAft>
                <a:spcPct val="0"/>
              </a:spcAft>
              <a:defRPr sz="7000">
                <a:solidFill>
                  <a:schemeClr val="tx1"/>
                </a:solidFill>
                <a:latin typeface="Calibri" pitchFamily="34" charset="0"/>
              </a:defRPr>
            </a:lvl3pPr>
            <a:lvl4pPr algn="ctr" defTabSz="1462088" rtl="0" fontAlgn="base">
              <a:spcBef>
                <a:spcPct val="0"/>
              </a:spcBef>
              <a:spcAft>
                <a:spcPct val="0"/>
              </a:spcAft>
              <a:defRPr sz="7000">
                <a:solidFill>
                  <a:schemeClr val="tx1"/>
                </a:solidFill>
                <a:latin typeface="Calibri" pitchFamily="34" charset="0"/>
              </a:defRPr>
            </a:lvl4pPr>
            <a:lvl5pPr algn="ctr" defTabSz="1462088" rtl="0" fontAlgn="base">
              <a:spcBef>
                <a:spcPct val="0"/>
              </a:spcBef>
              <a:spcAft>
                <a:spcPct val="0"/>
              </a:spcAft>
              <a:defRPr sz="7000">
                <a:solidFill>
                  <a:schemeClr val="tx1"/>
                </a:solidFill>
                <a:latin typeface="Calibri" pitchFamily="34" charset="0"/>
              </a:defRPr>
            </a:lvl5pPr>
            <a:lvl6pPr marL="457200" algn="ctr" defTabSz="1462088" rtl="0" fontAlgn="base">
              <a:spcBef>
                <a:spcPct val="0"/>
              </a:spcBef>
              <a:spcAft>
                <a:spcPct val="0"/>
              </a:spcAft>
              <a:defRPr sz="7000">
                <a:solidFill>
                  <a:schemeClr val="tx1"/>
                </a:solidFill>
                <a:latin typeface="Calibri" pitchFamily="34" charset="0"/>
              </a:defRPr>
            </a:lvl6pPr>
            <a:lvl7pPr marL="914400" algn="ctr" defTabSz="1462088" rtl="0" fontAlgn="base">
              <a:spcBef>
                <a:spcPct val="0"/>
              </a:spcBef>
              <a:spcAft>
                <a:spcPct val="0"/>
              </a:spcAft>
              <a:defRPr sz="7000">
                <a:solidFill>
                  <a:schemeClr val="tx1"/>
                </a:solidFill>
                <a:latin typeface="Calibri" pitchFamily="34" charset="0"/>
              </a:defRPr>
            </a:lvl7pPr>
            <a:lvl8pPr marL="1371600" algn="ctr" defTabSz="1462088" rtl="0" fontAlgn="base">
              <a:spcBef>
                <a:spcPct val="0"/>
              </a:spcBef>
              <a:spcAft>
                <a:spcPct val="0"/>
              </a:spcAft>
              <a:defRPr sz="7000">
                <a:solidFill>
                  <a:schemeClr val="tx1"/>
                </a:solidFill>
                <a:latin typeface="Calibri" pitchFamily="34" charset="0"/>
              </a:defRPr>
            </a:lvl8pPr>
            <a:lvl9pPr marL="1828800" algn="ctr" defTabSz="1462088" rtl="0" fontAlgn="base">
              <a:spcBef>
                <a:spcPct val="0"/>
              </a:spcBef>
              <a:spcAft>
                <a:spcPct val="0"/>
              </a:spcAft>
              <a:defRPr sz="7000">
                <a:solidFill>
                  <a:schemeClr val="tx1"/>
                </a:solidFill>
                <a:latin typeface="Calibri" pitchFamily="34" charset="0"/>
              </a:defRPr>
            </a:lvl9pPr>
          </a:lstStyle>
          <a:p>
            <a:pPr algn="l"/>
            <a:r>
              <a:rPr lang="en-US" sz="2400" b="1" dirty="0" smtClean="0"/>
              <a:t>Request for Information;</a:t>
            </a:r>
          </a:p>
          <a:p>
            <a:pPr algn="l"/>
            <a:r>
              <a:rPr lang="en-US" sz="2400" b="1" dirty="0" smtClean="0"/>
              <a:t>West/Far </a:t>
            </a:r>
            <a:r>
              <a:rPr lang="en-US" sz="2400" b="1" dirty="0" smtClean="0"/>
              <a:t>West Weather Zone </a:t>
            </a:r>
            <a:r>
              <a:rPr lang="en-US" sz="2400" b="1" dirty="0" smtClean="0"/>
              <a:t>Electric Service Customer Base</a:t>
            </a:r>
            <a:endParaRPr lang="en-US" sz="2400" b="1" baseline="30000" dirty="0"/>
          </a:p>
        </p:txBody>
      </p:sp>
    </p:spTree>
    <p:extLst>
      <p:ext uri="{BB962C8B-B14F-4D97-AF65-F5344CB8AC3E}">
        <p14:creationId xmlns:p14="http://schemas.microsoft.com/office/powerpoint/2010/main" val="60561159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uw3l\Desktop\Pictu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430" y="597497"/>
            <a:ext cx="7662477" cy="577497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0" y="-1"/>
            <a:ext cx="9144000" cy="558659"/>
          </a:xfrm>
        </p:spPr>
        <p:txBody>
          <a:bodyPr lIns="365760" tIns="91440" rIns="91440"/>
          <a:lstStyle/>
          <a:p>
            <a:r>
              <a:rPr lang="en-US" dirty="0" smtClean="0"/>
              <a:t>POTENTIAL LOAD </a:t>
            </a:r>
            <a:r>
              <a:rPr lang="en-US" dirty="0" smtClean="0"/>
              <a:t>AREAS</a:t>
            </a:r>
            <a:endParaRPr lang="en-US" dirty="0"/>
          </a:p>
        </p:txBody>
      </p:sp>
      <p:sp>
        <p:nvSpPr>
          <p:cNvPr id="6" name="Slide Number Placeholder 5"/>
          <p:cNvSpPr>
            <a:spLocks noGrp="1"/>
          </p:cNvSpPr>
          <p:nvPr>
            <p:ph type="sldNum" sz="quarter" idx="12"/>
          </p:nvPr>
        </p:nvSpPr>
        <p:spPr/>
        <p:txBody>
          <a:bodyPr/>
          <a:lstStyle/>
          <a:p>
            <a:fld id="{666D27A2-659E-8546-933E-F4C0977B1FC0}" type="slidenum">
              <a:rPr lang="en-US" smtClean="0"/>
              <a:pPr/>
              <a:t>3</a:t>
            </a:fld>
            <a:endParaRPr lang="en-US" dirty="0"/>
          </a:p>
        </p:txBody>
      </p:sp>
      <p:grpSp>
        <p:nvGrpSpPr>
          <p:cNvPr id="21" name="Group 7"/>
          <p:cNvGrpSpPr/>
          <p:nvPr/>
        </p:nvGrpSpPr>
        <p:grpSpPr>
          <a:xfrm>
            <a:off x="5257800" y="2394825"/>
            <a:ext cx="2612443" cy="1344330"/>
            <a:chOff x="4250310" y="318199"/>
            <a:chExt cx="2473947" cy="1482367"/>
          </a:xfrm>
        </p:grpSpPr>
        <p:sp>
          <p:nvSpPr>
            <p:cNvPr id="22" name="Rectangle 21"/>
            <p:cNvSpPr/>
            <p:nvPr/>
          </p:nvSpPr>
          <p:spPr>
            <a:xfrm>
              <a:off x="4250310" y="318199"/>
              <a:ext cx="2473947" cy="148236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TextBox 22"/>
            <p:cNvSpPr txBox="1">
              <a:spLocks noChangeArrowheads="1"/>
            </p:cNvSpPr>
            <p:nvPr/>
          </p:nvSpPr>
          <p:spPr bwMode="auto">
            <a:xfrm>
              <a:off x="4376681" y="599397"/>
              <a:ext cx="1423211" cy="916325"/>
            </a:xfrm>
            <a:prstGeom prst="rect">
              <a:avLst/>
            </a:prstGeom>
            <a:noFill/>
            <a:ln w="9525">
              <a:noFill/>
              <a:miter lim="800000"/>
              <a:headEnd/>
              <a:tailEnd/>
            </a:ln>
          </p:spPr>
          <p:txBody>
            <a:bodyPr wrap="square">
              <a:spAutoFit/>
            </a:bodyPr>
            <a:lstStyle/>
            <a:p>
              <a:r>
                <a:rPr lang="en-US" sz="2400" b="1" dirty="0" smtClean="0">
                  <a:latin typeface="Calibri" pitchFamily="34" charset="0"/>
                </a:rPr>
                <a:t>Potential</a:t>
              </a:r>
            </a:p>
            <a:p>
              <a:r>
                <a:rPr lang="en-US" sz="2400" b="1" dirty="0" smtClean="0">
                  <a:latin typeface="Calibri" pitchFamily="34" charset="0"/>
                </a:rPr>
                <a:t>Load </a:t>
              </a:r>
              <a:r>
                <a:rPr lang="en-US" sz="2400" b="1" dirty="0" smtClean="0">
                  <a:latin typeface="Calibri" pitchFamily="34" charset="0"/>
                </a:rPr>
                <a:t>Area</a:t>
              </a:r>
              <a:endParaRPr lang="en-US" sz="2400" b="1" dirty="0" smtClean="0">
                <a:latin typeface="Calibri" pitchFamily="34" charset="0"/>
              </a:endParaRPr>
            </a:p>
          </p:txBody>
        </p:sp>
      </p:grpSp>
      <p:grpSp>
        <p:nvGrpSpPr>
          <p:cNvPr id="25" name="Group 24"/>
          <p:cNvGrpSpPr/>
          <p:nvPr/>
        </p:nvGrpSpPr>
        <p:grpSpPr>
          <a:xfrm>
            <a:off x="2399859" y="3483164"/>
            <a:ext cx="449944" cy="511983"/>
            <a:chOff x="-715273" y="3620547"/>
            <a:chExt cx="449944" cy="511983"/>
          </a:xfrm>
        </p:grpSpPr>
        <p:sp>
          <p:nvSpPr>
            <p:cNvPr id="26" name="Oval 25"/>
            <p:cNvSpPr/>
            <p:nvPr/>
          </p:nvSpPr>
          <p:spPr>
            <a:xfrm>
              <a:off x="-715273" y="3620547"/>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Box 26"/>
            <p:cNvSpPr txBox="1"/>
            <p:nvPr/>
          </p:nvSpPr>
          <p:spPr>
            <a:xfrm>
              <a:off x="-642929" y="3697328"/>
              <a:ext cx="301686" cy="369332"/>
            </a:xfrm>
            <a:prstGeom prst="rect">
              <a:avLst/>
            </a:prstGeom>
            <a:noFill/>
          </p:spPr>
          <p:txBody>
            <a:bodyPr wrap="none" rtlCol="0">
              <a:spAutoFit/>
            </a:bodyPr>
            <a:lstStyle/>
            <a:p>
              <a:pPr algn="ctr"/>
              <a:r>
                <a:rPr lang="en-US" b="1" i="1" dirty="0" smtClean="0">
                  <a:solidFill>
                    <a:srgbClr val="000000"/>
                  </a:solidFill>
                </a:rPr>
                <a:t>1</a:t>
              </a:r>
              <a:endParaRPr lang="en-US" b="1" i="1" dirty="0">
                <a:solidFill>
                  <a:srgbClr val="000000"/>
                </a:solidFill>
              </a:endParaRPr>
            </a:p>
          </p:txBody>
        </p:sp>
      </p:grpSp>
      <p:grpSp>
        <p:nvGrpSpPr>
          <p:cNvPr id="28" name="Group 27"/>
          <p:cNvGrpSpPr/>
          <p:nvPr/>
        </p:nvGrpSpPr>
        <p:grpSpPr>
          <a:xfrm>
            <a:off x="860344" y="3483177"/>
            <a:ext cx="449944" cy="511983"/>
            <a:chOff x="216157" y="3759706"/>
            <a:chExt cx="449944" cy="511983"/>
          </a:xfrm>
        </p:grpSpPr>
        <p:sp>
          <p:nvSpPr>
            <p:cNvPr id="29" name="Oval 28"/>
            <p:cNvSpPr/>
            <p:nvPr/>
          </p:nvSpPr>
          <p:spPr>
            <a:xfrm>
              <a:off x="216157" y="3759706"/>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290286" y="3831019"/>
              <a:ext cx="301686" cy="369332"/>
            </a:xfrm>
            <a:prstGeom prst="rect">
              <a:avLst/>
            </a:prstGeom>
            <a:noFill/>
          </p:spPr>
          <p:txBody>
            <a:bodyPr wrap="none" rtlCol="0">
              <a:spAutoFit/>
            </a:bodyPr>
            <a:lstStyle/>
            <a:p>
              <a:pPr algn="ctr"/>
              <a:r>
                <a:rPr lang="en-US" b="1" i="1" dirty="0">
                  <a:solidFill>
                    <a:srgbClr val="000000"/>
                  </a:solidFill>
                </a:rPr>
                <a:t>2</a:t>
              </a:r>
            </a:p>
          </p:txBody>
        </p:sp>
      </p:grpSp>
      <p:grpSp>
        <p:nvGrpSpPr>
          <p:cNvPr id="31" name="Group 30"/>
          <p:cNvGrpSpPr/>
          <p:nvPr/>
        </p:nvGrpSpPr>
        <p:grpSpPr>
          <a:xfrm>
            <a:off x="1372753" y="4008397"/>
            <a:ext cx="449944" cy="511983"/>
            <a:chOff x="82680" y="3043954"/>
            <a:chExt cx="449944" cy="511983"/>
          </a:xfrm>
        </p:grpSpPr>
        <p:sp>
          <p:nvSpPr>
            <p:cNvPr id="32" name="Oval 31"/>
            <p:cNvSpPr/>
            <p:nvPr/>
          </p:nvSpPr>
          <p:spPr>
            <a:xfrm>
              <a:off x="82680" y="3043954"/>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extBox 32"/>
            <p:cNvSpPr txBox="1"/>
            <p:nvPr/>
          </p:nvSpPr>
          <p:spPr>
            <a:xfrm>
              <a:off x="156809" y="3115279"/>
              <a:ext cx="301686" cy="369332"/>
            </a:xfrm>
            <a:prstGeom prst="rect">
              <a:avLst/>
            </a:prstGeom>
            <a:noFill/>
          </p:spPr>
          <p:txBody>
            <a:bodyPr wrap="none" rtlCol="0">
              <a:spAutoFit/>
            </a:bodyPr>
            <a:lstStyle/>
            <a:p>
              <a:pPr algn="ctr"/>
              <a:r>
                <a:rPr lang="en-US" b="1" i="1" dirty="0" smtClean="0">
                  <a:solidFill>
                    <a:srgbClr val="000000"/>
                  </a:solidFill>
                </a:rPr>
                <a:t>3</a:t>
              </a:r>
              <a:endParaRPr lang="en-US" b="1" i="1" dirty="0">
                <a:solidFill>
                  <a:srgbClr val="000000"/>
                </a:solidFill>
              </a:endParaRPr>
            </a:p>
          </p:txBody>
        </p:sp>
      </p:grpSp>
      <p:grpSp>
        <p:nvGrpSpPr>
          <p:cNvPr id="34" name="Group 33"/>
          <p:cNvGrpSpPr/>
          <p:nvPr/>
        </p:nvGrpSpPr>
        <p:grpSpPr>
          <a:xfrm>
            <a:off x="2369074" y="4128985"/>
            <a:ext cx="449944" cy="511983"/>
            <a:chOff x="-1496640" y="2933233"/>
            <a:chExt cx="449944" cy="511983"/>
          </a:xfrm>
        </p:grpSpPr>
        <p:sp>
          <p:nvSpPr>
            <p:cNvPr id="35" name="Oval 34"/>
            <p:cNvSpPr/>
            <p:nvPr/>
          </p:nvSpPr>
          <p:spPr>
            <a:xfrm>
              <a:off x="-1496640" y="2933233"/>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TextBox 35"/>
            <p:cNvSpPr txBox="1"/>
            <p:nvPr/>
          </p:nvSpPr>
          <p:spPr>
            <a:xfrm>
              <a:off x="-1422511" y="2986492"/>
              <a:ext cx="301686" cy="369332"/>
            </a:xfrm>
            <a:prstGeom prst="rect">
              <a:avLst/>
            </a:prstGeom>
            <a:noFill/>
          </p:spPr>
          <p:txBody>
            <a:bodyPr wrap="none" rtlCol="0">
              <a:spAutoFit/>
            </a:bodyPr>
            <a:lstStyle/>
            <a:p>
              <a:pPr algn="ctr"/>
              <a:r>
                <a:rPr lang="en-US" b="1" i="1" dirty="0" smtClean="0">
                  <a:solidFill>
                    <a:srgbClr val="000000"/>
                  </a:solidFill>
                </a:rPr>
                <a:t>4</a:t>
              </a:r>
              <a:endParaRPr lang="en-US" b="1" i="1" dirty="0">
                <a:solidFill>
                  <a:srgbClr val="000000"/>
                </a:solidFill>
              </a:endParaRPr>
            </a:p>
          </p:txBody>
        </p:sp>
      </p:grpSp>
      <p:grpSp>
        <p:nvGrpSpPr>
          <p:cNvPr id="37" name="Group 36"/>
          <p:cNvGrpSpPr/>
          <p:nvPr/>
        </p:nvGrpSpPr>
        <p:grpSpPr>
          <a:xfrm>
            <a:off x="1330152" y="4611854"/>
            <a:ext cx="449944" cy="511983"/>
            <a:chOff x="469037" y="2475301"/>
            <a:chExt cx="449944" cy="511983"/>
          </a:xfrm>
        </p:grpSpPr>
        <p:sp>
          <p:nvSpPr>
            <p:cNvPr id="38" name="Oval 37"/>
            <p:cNvSpPr/>
            <p:nvPr/>
          </p:nvSpPr>
          <p:spPr>
            <a:xfrm>
              <a:off x="469037" y="2475301"/>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TextBox 38"/>
            <p:cNvSpPr txBox="1"/>
            <p:nvPr/>
          </p:nvSpPr>
          <p:spPr>
            <a:xfrm>
              <a:off x="543166" y="2543262"/>
              <a:ext cx="301686" cy="369332"/>
            </a:xfrm>
            <a:prstGeom prst="rect">
              <a:avLst/>
            </a:prstGeom>
            <a:noFill/>
          </p:spPr>
          <p:txBody>
            <a:bodyPr wrap="none" rtlCol="0">
              <a:spAutoFit/>
            </a:bodyPr>
            <a:lstStyle/>
            <a:p>
              <a:pPr algn="ctr"/>
              <a:r>
                <a:rPr lang="en-US" b="1" i="1" dirty="0" smtClean="0">
                  <a:solidFill>
                    <a:srgbClr val="000000"/>
                  </a:solidFill>
                </a:rPr>
                <a:t>5</a:t>
              </a:r>
              <a:endParaRPr lang="en-US" b="1" i="1" dirty="0">
                <a:solidFill>
                  <a:srgbClr val="000000"/>
                </a:solidFill>
              </a:endParaRPr>
            </a:p>
          </p:txBody>
        </p:sp>
      </p:grpSp>
      <p:grpSp>
        <p:nvGrpSpPr>
          <p:cNvPr id="40" name="Group 39"/>
          <p:cNvGrpSpPr/>
          <p:nvPr/>
        </p:nvGrpSpPr>
        <p:grpSpPr>
          <a:xfrm>
            <a:off x="1992685" y="4837396"/>
            <a:ext cx="449944" cy="511983"/>
            <a:chOff x="-374570" y="1831184"/>
            <a:chExt cx="449944" cy="511983"/>
          </a:xfrm>
        </p:grpSpPr>
        <p:sp>
          <p:nvSpPr>
            <p:cNvPr id="41" name="Oval 40"/>
            <p:cNvSpPr/>
            <p:nvPr/>
          </p:nvSpPr>
          <p:spPr>
            <a:xfrm>
              <a:off x="-374570" y="1831184"/>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TextBox 41"/>
            <p:cNvSpPr txBox="1"/>
            <p:nvPr/>
          </p:nvSpPr>
          <p:spPr>
            <a:xfrm>
              <a:off x="-300441" y="1907966"/>
              <a:ext cx="301686" cy="369332"/>
            </a:xfrm>
            <a:prstGeom prst="rect">
              <a:avLst/>
            </a:prstGeom>
            <a:noFill/>
          </p:spPr>
          <p:txBody>
            <a:bodyPr wrap="none" rtlCol="0">
              <a:spAutoFit/>
            </a:bodyPr>
            <a:lstStyle/>
            <a:p>
              <a:pPr algn="ctr"/>
              <a:r>
                <a:rPr lang="en-US" b="1" i="1" dirty="0" smtClean="0">
                  <a:solidFill>
                    <a:srgbClr val="000000"/>
                  </a:solidFill>
                </a:rPr>
                <a:t>6</a:t>
              </a:r>
              <a:endParaRPr lang="en-US" b="1" i="1" dirty="0">
                <a:solidFill>
                  <a:srgbClr val="000000"/>
                </a:solidFill>
              </a:endParaRPr>
            </a:p>
          </p:txBody>
        </p:sp>
      </p:grpSp>
      <p:grpSp>
        <p:nvGrpSpPr>
          <p:cNvPr id="43" name="Group 42"/>
          <p:cNvGrpSpPr/>
          <p:nvPr/>
        </p:nvGrpSpPr>
        <p:grpSpPr>
          <a:xfrm>
            <a:off x="2696190" y="4862390"/>
            <a:ext cx="449944" cy="511983"/>
            <a:chOff x="-1407504" y="2587894"/>
            <a:chExt cx="449944" cy="511983"/>
          </a:xfrm>
        </p:grpSpPr>
        <p:sp>
          <p:nvSpPr>
            <p:cNvPr id="44" name="Oval 43"/>
            <p:cNvSpPr/>
            <p:nvPr/>
          </p:nvSpPr>
          <p:spPr>
            <a:xfrm>
              <a:off x="-1407504" y="2587894"/>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5" name="TextBox 44"/>
            <p:cNvSpPr txBox="1"/>
            <p:nvPr/>
          </p:nvSpPr>
          <p:spPr>
            <a:xfrm>
              <a:off x="-1335160" y="2664675"/>
              <a:ext cx="301686" cy="369332"/>
            </a:xfrm>
            <a:prstGeom prst="rect">
              <a:avLst/>
            </a:prstGeom>
            <a:noFill/>
          </p:spPr>
          <p:txBody>
            <a:bodyPr wrap="none" rtlCol="0">
              <a:spAutoFit/>
            </a:bodyPr>
            <a:lstStyle/>
            <a:p>
              <a:pPr algn="ctr"/>
              <a:r>
                <a:rPr lang="en-US" b="1" i="1" dirty="0" smtClean="0">
                  <a:solidFill>
                    <a:srgbClr val="000000"/>
                  </a:solidFill>
                </a:rPr>
                <a:t>7</a:t>
              </a:r>
              <a:endParaRPr lang="en-US" b="1" i="1" dirty="0">
                <a:solidFill>
                  <a:srgbClr val="000000"/>
                </a:solidFill>
              </a:endParaRPr>
            </a:p>
          </p:txBody>
        </p:sp>
      </p:grpSp>
      <p:grpSp>
        <p:nvGrpSpPr>
          <p:cNvPr id="46" name="Group 45"/>
          <p:cNvGrpSpPr/>
          <p:nvPr/>
        </p:nvGrpSpPr>
        <p:grpSpPr>
          <a:xfrm>
            <a:off x="3168553" y="5175623"/>
            <a:ext cx="449944" cy="511983"/>
            <a:chOff x="-1780844" y="2911497"/>
            <a:chExt cx="449944" cy="511983"/>
          </a:xfrm>
        </p:grpSpPr>
        <p:sp>
          <p:nvSpPr>
            <p:cNvPr id="47" name="Oval 46"/>
            <p:cNvSpPr/>
            <p:nvPr/>
          </p:nvSpPr>
          <p:spPr>
            <a:xfrm>
              <a:off x="-1780844" y="2911497"/>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TextBox 47"/>
            <p:cNvSpPr txBox="1"/>
            <p:nvPr/>
          </p:nvSpPr>
          <p:spPr>
            <a:xfrm>
              <a:off x="-1708500" y="2988278"/>
              <a:ext cx="301686" cy="369332"/>
            </a:xfrm>
            <a:prstGeom prst="rect">
              <a:avLst/>
            </a:prstGeom>
            <a:noFill/>
          </p:spPr>
          <p:txBody>
            <a:bodyPr wrap="none" rtlCol="0">
              <a:spAutoFit/>
            </a:bodyPr>
            <a:lstStyle/>
            <a:p>
              <a:pPr algn="ctr"/>
              <a:r>
                <a:rPr lang="en-US" b="1" i="1" dirty="0" smtClean="0">
                  <a:solidFill>
                    <a:srgbClr val="000000"/>
                  </a:solidFill>
                </a:rPr>
                <a:t>8</a:t>
              </a:r>
              <a:endParaRPr lang="en-US" b="1" i="1" dirty="0">
                <a:solidFill>
                  <a:srgbClr val="000000"/>
                </a:solidFill>
              </a:endParaRPr>
            </a:p>
          </p:txBody>
        </p:sp>
      </p:grpSp>
      <p:sp>
        <p:nvSpPr>
          <p:cNvPr id="52" name="Oval 51"/>
          <p:cNvSpPr/>
          <p:nvPr/>
        </p:nvSpPr>
        <p:spPr>
          <a:xfrm>
            <a:off x="1761248" y="5509490"/>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630973" y="4516435"/>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TextBox 56"/>
          <p:cNvSpPr txBox="1"/>
          <p:nvPr/>
        </p:nvSpPr>
        <p:spPr>
          <a:xfrm>
            <a:off x="635372" y="4587760"/>
            <a:ext cx="441147" cy="369332"/>
          </a:xfrm>
          <a:prstGeom prst="rect">
            <a:avLst/>
          </a:prstGeom>
          <a:noFill/>
        </p:spPr>
        <p:txBody>
          <a:bodyPr wrap="none" rtlCol="0">
            <a:spAutoFit/>
          </a:bodyPr>
          <a:lstStyle/>
          <a:p>
            <a:pPr algn="ctr"/>
            <a:r>
              <a:rPr lang="en-US" b="1" i="1" dirty="0" smtClean="0">
                <a:solidFill>
                  <a:srgbClr val="000000"/>
                </a:solidFill>
              </a:rPr>
              <a:t>10</a:t>
            </a:r>
            <a:endParaRPr lang="en-US" b="1" i="1" dirty="0">
              <a:solidFill>
                <a:srgbClr val="000000"/>
              </a:solidFill>
            </a:endParaRPr>
          </a:p>
        </p:txBody>
      </p:sp>
      <p:sp>
        <p:nvSpPr>
          <p:cNvPr id="58" name="TextBox 57"/>
          <p:cNvSpPr txBox="1"/>
          <p:nvPr/>
        </p:nvSpPr>
        <p:spPr>
          <a:xfrm>
            <a:off x="1829766" y="5580816"/>
            <a:ext cx="312907" cy="369332"/>
          </a:xfrm>
          <a:prstGeom prst="rect">
            <a:avLst/>
          </a:prstGeom>
          <a:noFill/>
        </p:spPr>
        <p:txBody>
          <a:bodyPr wrap="none" rtlCol="0">
            <a:spAutoFit/>
          </a:bodyPr>
          <a:lstStyle/>
          <a:p>
            <a:pPr algn="ctr"/>
            <a:r>
              <a:rPr lang="en-US" b="1" i="1" dirty="0" smtClean="0">
                <a:solidFill>
                  <a:srgbClr val="000000"/>
                </a:solidFill>
              </a:rPr>
              <a:t>9</a:t>
            </a:r>
            <a:endParaRPr lang="en-US" b="1" i="1" dirty="0">
              <a:solidFill>
                <a:srgbClr val="000000"/>
              </a:solidFill>
            </a:endParaRPr>
          </a:p>
        </p:txBody>
      </p:sp>
      <p:sp>
        <p:nvSpPr>
          <p:cNvPr id="49" name="Oval 48"/>
          <p:cNvSpPr/>
          <p:nvPr/>
        </p:nvSpPr>
        <p:spPr>
          <a:xfrm>
            <a:off x="6894130" y="2747394"/>
            <a:ext cx="644590" cy="635886"/>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27708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1154" y="1365587"/>
            <a:ext cx="8461028" cy="1731934"/>
          </a:xfrm>
          <a:prstGeom prst="rect">
            <a:avLst/>
          </a:prstGeom>
        </p:spPr>
        <p:txBody>
          <a:bodyPr wrap="square" lIns="99745" tIns="49872" rIns="99745" bIns="49872">
            <a:spAutoFit/>
          </a:bodyPr>
          <a:lstStyle/>
          <a:p>
            <a:pPr algn="ctr"/>
            <a:r>
              <a:rPr lang="en-US" sz="1600" b="1" i="1" dirty="0" smtClean="0">
                <a:solidFill>
                  <a:srgbClr val="FF0000"/>
                </a:solidFill>
              </a:rPr>
              <a:t>“If there were no impediments to access for electric service in the identified Load Zones, either with capacity or schedule, please indicate projections for your Company’s load growth and electric needs for the near-term (2019/2020) and long-term horizons (2024).”</a:t>
            </a:r>
          </a:p>
          <a:p>
            <a:endParaRPr lang="en-US" sz="1400" b="1" i="1" dirty="0"/>
          </a:p>
          <a:p>
            <a:pPr marL="285750" indent="-285750">
              <a:buFont typeface="Arial" panose="020B0604020202020204" pitchFamily="34" charset="0"/>
              <a:buChar char="•"/>
            </a:pPr>
            <a:r>
              <a:rPr lang="en-US" sz="1400" b="1" i="1" dirty="0" err="1" smtClean="0"/>
              <a:t>Oncor</a:t>
            </a:r>
            <a:r>
              <a:rPr lang="en-US" sz="1400" b="1" i="1" dirty="0" smtClean="0"/>
              <a:t> provided an Excel Spreadsheet in the following general format to collect each Company’s information.</a:t>
            </a:r>
          </a:p>
        </p:txBody>
      </p:sp>
      <p:graphicFrame>
        <p:nvGraphicFramePr>
          <p:cNvPr id="23" name="Table 22"/>
          <p:cNvGraphicFramePr>
            <a:graphicFrameLocks noGrp="1"/>
          </p:cNvGraphicFramePr>
          <p:nvPr>
            <p:extLst>
              <p:ext uri="{D42A27DB-BD31-4B8C-83A1-F6EECF244321}">
                <p14:modId xmlns:p14="http://schemas.microsoft.com/office/powerpoint/2010/main" val="1494823552"/>
              </p:ext>
            </p:extLst>
          </p:nvPr>
        </p:nvGraphicFramePr>
        <p:xfrm>
          <a:off x="411481" y="3080823"/>
          <a:ext cx="7976382" cy="2079819"/>
        </p:xfrm>
        <a:graphic>
          <a:graphicData uri="http://schemas.openxmlformats.org/drawingml/2006/table">
            <a:tbl>
              <a:tblPr firstRow="1" firstCol="1" bandRow="1">
                <a:tableStyleId>{5C22544A-7EE6-4342-B048-85BDC9FD1C3A}</a:tableStyleId>
              </a:tblPr>
              <a:tblGrid>
                <a:gridCol w="1335201"/>
                <a:gridCol w="737909"/>
                <a:gridCol w="737909"/>
                <a:gridCol w="737909"/>
                <a:gridCol w="737909"/>
                <a:gridCol w="737909"/>
                <a:gridCol w="737909"/>
                <a:gridCol w="737909"/>
                <a:gridCol w="737909"/>
                <a:gridCol w="737909"/>
              </a:tblGrid>
              <a:tr h="437046">
                <a:tc>
                  <a:txBody>
                    <a:bodyPr/>
                    <a:lstStyle/>
                    <a:p>
                      <a:pPr marL="0" marR="0" algn="ctr">
                        <a:spcBef>
                          <a:spcPts val="0"/>
                        </a:spcBef>
                        <a:spcAft>
                          <a:spcPts val="0"/>
                        </a:spcAft>
                      </a:pPr>
                      <a:endParaRPr lang="en-US" sz="1600" dirty="0">
                        <a:effectLst/>
                        <a:latin typeface="+mn-lt"/>
                        <a:ea typeface="Calibri"/>
                      </a:endParaRPr>
                    </a:p>
                  </a:txBody>
                  <a:tcPr marL="7144" marR="7144" marT="9525" marB="0" anchor="ctr">
                    <a:solidFill>
                      <a:schemeClr val="bg1">
                        <a:lumMod val="65000"/>
                      </a:schemeClr>
                    </a:solidFill>
                  </a:tcPr>
                </a:tc>
                <a:tc gridSpan="3">
                  <a:txBody>
                    <a:bodyPr/>
                    <a:lstStyle/>
                    <a:p>
                      <a:pPr marL="0" marR="0" algn="ctr">
                        <a:spcBef>
                          <a:spcPts val="0"/>
                        </a:spcBef>
                        <a:spcAft>
                          <a:spcPts val="0"/>
                        </a:spcAft>
                      </a:pPr>
                      <a:r>
                        <a:rPr lang="en-US" sz="1600" dirty="0" smtClean="0">
                          <a:solidFill>
                            <a:srgbClr val="000000"/>
                          </a:solidFill>
                          <a:effectLst/>
                          <a:latin typeface="+mn-lt"/>
                          <a:ea typeface="Calibri"/>
                        </a:rPr>
                        <a:t>2019 (MW)</a:t>
                      </a:r>
                    </a:p>
                    <a:p>
                      <a:pPr marL="0" marR="0" algn="ctr">
                        <a:spcBef>
                          <a:spcPts val="0"/>
                        </a:spcBef>
                        <a:spcAft>
                          <a:spcPts val="0"/>
                        </a:spcAft>
                      </a:pPr>
                      <a:r>
                        <a:rPr lang="en-US" sz="1600" dirty="0" smtClean="0">
                          <a:solidFill>
                            <a:srgbClr val="000000"/>
                          </a:solidFill>
                          <a:effectLst/>
                          <a:latin typeface="+mn-lt"/>
                          <a:ea typeface="Calibri"/>
                        </a:rPr>
                        <a:t>[Quarterly]</a:t>
                      </a:r>
                      <a:endParaRPr lang="en-US" sz="1600" dirty="0">
                        <a:solidFill>
                          <a:srgbClr val="000000"/>
                        </a:solidFill>
                        <a:effectLst/>
                        <a:latin typeface="+mn-lt"/>
                        <a:ea typeface="Calibri"/>
                      </a:endParaRPr>
                    </a:p>
                  </a:txBody>
                  <a:tcPr marL="7144" marR="7144" marT="9525" marB="0" anchor="ctr">
                    <a:solidFill>
                      <a:schemeClr val="bg1">
                        <a:lumMod val="65000"/>
                      </a:schemeClr>
                    </a:solidFill>
                  </a:tcPr>
                </a:tc>
                <a:tc hMerge="1">
                  <a:txBody>
                    <a:bodyPr/>
                    <a:lstStyle/>
                    <a:p>
                      <a:pPr marL="0" marR="0" algn="ctr">
                        <a:spcBef>
                          <a:spcPts val="0"/>
                        </a:spcBef>
                        <a:spcAft>
                          <a:spcPts val="0"/>
                        </a:spcAft>
                      </a:pPr>
                      <a:endParaRPr lang="en-US" sz="1200" dirty="0">
                        <a:effectLst/>
                        <a:latin typeface="Times New Roman"/>
                        <a:ea typeface="Calibri"/>
                      </a:endParaRPr>
                    </a:p>
                  </a:txBody>
                  <a:tcPr marL="9525" marR="9525" marT="9525" marB="0" anchor="ctr">
                    <a:solidFill>
                      <a:schemeClr val="bg1">
                        <a:lumMod val="65000"/>
                      </a:schemeClr>
                    </a:solidFill>
                  </a:tcPr>
                </a:tc>
                <a:tc hMerge="1">
                  <a:txBody>
                    <a:bodyPr/>
                    <a:lstStyle/>
                    <a:p>
                      <a:pPr marL="0" marR="0" algn="ctr">
                        <a:spcBef>
                          <a:spcPts val="0"/>
                        </a:spcBef>
                        <a:spcAft>
                          <a:spcPts val="0"/>
                        </a:spcAft>
                      </a:pPr>
                      <a:endParaRPr lang="en-US" sz="1200" dirty="0">
                        <a:effectLst/>
                        <a:latin typeface="Times New Roman"/>
                        <a:ea typeface="Calibri"/>
                      </a:endParaRPr>
                    </a:p>
                  </a:txBody>
                  <a:tcPr marL="9525" marR="9525" marT="9525" marB="0" anchor="ctr">
                    <a:solidFill>
                      <a:schemeClr val="bg1">
                        <a:lumMod val="65000"/>
                      </a:schemeClr>
                    </a:solidFill>
                  </a:tcPr>
                </a:tc>
                <a:tc gridSpan="3">
                  <a:txBody>
                    <a:bodyPr/>
                    <a:lstStyle/>
                    <a:p>
                      <a:pPr marL="0" marR="0" algn="ctr">
                        <a:spcBef>
                          <a:spcPts val="0"/>
                        </a:spcBef>
                        <a:spcAft>
                          <a:spcPts val="0"/>
                        </a:spcAft>
                      </a:pPr>
                      <a:r>
                        <a:rPr lang="en-US" sz="1600" dirty="0" smtClean="0">
                          <a:solidFill>
                            <a:srgbClr val="000000"/>
                          </a:solidFill>
                          <a:effectLst/>
                          <a:latin typeface="+mn-lt"/>
                          <a:ea typeface="Calibri"/>
                        </a:rPr>
                        <a:t>2020 (MW)</a:t>
                      </a:r>
                    </a:p>
                    <a:p>
                      <a:pPr marL="0" marR="0" indent="0" algn="ctr" defTabSz="498713" rtl="0" eaLnBrk="1" fontAlgn="auto" latinLnBrk="0" hangingPunct="1">
                        <a:lnSpc>
                          <a:spcPct val="100000"/>
                        </a:lnSpc>
                        <a:spcBef>
                          <a:spcPts val="0"/>
                        </a:spcBef>
                        <a:spcAft>
                          <a:spcPts val="0"/>
                        </a:spcAft>
                        <a:buClrTx/>
                        <a:buSzTx/>
                        <a:buFontTx/>
                        <a:buNone/>
                        <a:tabLst/>
                        <a:defRPr/>
                      </a:pPr>
                      <a:r>
                        <a:rPr lang="en-US" sz="1600" dirty="0" smtClean="0">
                          <a:solidFill>
                            <a:srgbClr val="000000"/>
                          </a:solidFill>
                          <a:effectLst/>
                          <a:latin typeface="+mn-lt"/>
                          <a:ea typeface="Calibri"/>
                        </a:rPr>
                        <a:t>[Quarterly]</a:t>
                      </a:r>
                    </a:p>
                  </a:txBody>
                  <a:tcPr marL="7144" marR="7144" marT="9525" marB="0" anchor="ctr">
                    <a:solidFill>
                      <a:schemeClr val="bg1">
                        <a:lumMod val="65000"/>
                      </a:schemeClr>
                    </a:solidFill>
                  </a:tcPr>
                </a:tc>
                <a:tc hMerge="1">
                  <a:txBody>
                    <a:bodyPr/>
                    <a:lstStyle/>
                    <a:p>
                      <a:pPr marL="0" marR="0" algn="ctr">
                        <a:spcBef>
                          <a:spcPts val="0"/>
                        </a:spcBef>
                        <a:spcAft>
                          <a:spcPts val="0"/>
                        </a:spcAft>
                      </a:pPr>
                      <a:endParaRPr lang="en-US" sz="1200" dirty="0">
                        <a:effectLst/>
                        <a:latin typeface="Times New Roman"/>
                        <a:ea typeface="Calibri"/>
                      </a:endParaRPr>
                    </a:p>
                  </a:txBody>
                  <a:tcPr marL="9525" marR="9525" marT="9525" marB="0" anchor="ctr">
                    <a:solidFill>
                      <a:schemeClr val="bg1">
                        <a:lumMod val="65000"/>
                      </a:schemeClr>
                    </a:solidFill>
                  </a:tcPr>
                </a:tc>
                <a:tc hMerge="1">
                  <a:txBody>
                    <a:bodyPr/>
                    <a:lstStyle/>
                    <a:p>
                      <a:pPr marL="0" marR="0" algn="ctr">
                        <a:spcBef>
                          <a:spcPts val="0"/>
                        </a:spcBef>
                        <a:spcAft>
                          <a:spcPts val="0"/>
                        </a:spcAft>
                      </a:pPr>
                      <a:endParaRPr lang="en-US" sz="1200" dirty="0">
                        <a:effectLst/>
                        <a:latin typeface="Times New Roman"/>
                        <a:ea typeface="Calibri"/>
                      </a:endParaRPr>
                    </a:p>
                  </a:txBody>
                  <a:tcPr marL="9525" marR="9525" marT="9525" marB="0" anchor="ctr">
                    <a:solidFill>
                      <a:schemeClr val="bg1">
                        <a:lumMod val="65000"/>
                      </a:schemeClr>
                    </a:solidFill>
                  </a:tcPr>
                </a:tc>
                <a:tc gridSpan="3">
                  <a:txBody>
                    <a:bodyPr/>
                    <a:lstStyle/>
                    <a:p>
                      <a:pPr marL="0" marR="0" algn="ctr">
                        <a:spcBef>
                          <a:spcPts val="0"/>
                        </a:spcBef>
                        <a:spcAft>
                          <a:spcPts val="0"/>
                        </a:spcAft>
                      </a:pPr>
                      <a:r>
                        <a:rPr lang="en-US" sz="1600" dirty="0" smtClean="0">
                          <a:solidFill>
                            <a:srgbClr val="000000"/>
                          </a:solidFill>
                          <a:effectLst/>
                          <a:latin typeface="+mn-lt"/>
                          <a:ea typeface="Calibri"/>
                        </a:rPr>
                        <a:t>2024 (MW)</a:t>
                      </a:r>
                    </a:p>
                    <a:p>
                      <a:pPr marL="0" marR="0" indent="0" algn="ctr" defTabSz="498713" rtl="0" eaLnBrk="1" fontAlgn="auto" latinLnBrk="0" hangingPunct="1">
                        <a:lnSpc>
                          <a:spcPct val="100000"/>
                        </a:lnSpc>
                        <a:spcBef>
                          <a:spcPts val="0"/>
                        </a:spcBef>
                        <a:spcAft>
                          <a:spcPts val="0"/>
                        </a:spcAft>
                        <a:buClrTx/>
                        <a:buSzTx/>
                        <a:buFontTx/>
                        <a:buNone/>
                        <a:tabLst/>
                        <a:defRPr/>
                      </a:pPr>
                      <a:r>
                        <a:rPr lang="en-US" sz="1600" dirty="0" smtClean="0">
                          <a:solidFill>
                            <a:srgbClr val="000000"/>
                          </a:solidFill>
                          <a:effectLst/>
                          <a:latin typeface="+mn-lt"/>
                          <a:ea typeface="Calibri"/>
                        </a:rPr>
                        <a:t>[Quarterly]</a:t>
                      </a:r>
                    </a:p>
                  </a:txBody>
                  <a:tcPr marL="7144" marR="7144" marT="9525" marB="0" anchor="ctr">
                    <a:solidFill>
                      <a:schemeClr val="bg1">
                        <a:lumMod val="65000"/>
                      </a:schemeClr>
                    </a:solidFill>
                  </a:tcPr>
                </a:tc>
                <a:tc hMerge="1">
                  <a:txBody>
                    <a:bodyPr/>
                    <a:lstStyle/>
                    <a:p>
                      <a:pPr marL="0" marR="0" algn="ctr">
                        <a:spcBef>
                          <a:spcPts val="0"/>
                        </a:spcBef>
                        <a:spcAft>
                          <a:spcPts val="0"/>
                        </a:spcAft>
                      </a:pPr>
                      <a:endParaRPr lang="en-US" sz="1200" dirty="0">
                        <a:effectLst/>
                        <a:latin typeface="Times New Roman"/>
                        <a:ea typeface="Calibri"/>
                      </a:endParaRPr>
                    </a:p>
                  </a:txBody>
                  <a:tcPr marL="9525" marR="9525" marT="9525" marB="0" anchor="ctr">
                    <a:solidFill>
                      <a:schemeClr val="bg1">
                        <a:lumMod val="65000"/>
                      </a:schemeClr>
                    </a:solidFill>
                  </a:tcPr>
                </a:tc>
                <a:tc hMerge="1">
                  <a:txBody>
                    <a:bodyPr/>
                    <a:lstStyle/>
                    <a:p>
                      <a:pPr marL="0" marR="0" algn="ctr">
                        <a:spcBef>
                          <a:spcPts val="0"/>
                        </a:spcBef>
                        <a:spcAft>
                          <a:spcPts val="0"/>
                        </a:spcAft>
                      </a:pPr>
                      <a:endParaRPr lang="en-US" sz="1200" dirty="0">
                        <a:effectLst/>
                        <a:latin typeface="Times New Roman"/>
                        <a:ea typeface="Calibri"/>
                      </a:endParaRPr>
                    </a:p>
                  </a:txBody>
                  <a:tcPr marL="9525" marR="9525" marT="9525" marB="0" anchor="ctr">
                    <a:solidFill>
                      <a:schemeClr val="bg1">
                        <a:lumMod val="65000"/>
                      </a:schemeClr>
                    </a:solidFill>
                  </a:tcPr>
                </a:tc>
              </a:tr>
              <a:tr h="437046">
                <a:tc>
                  <a:txBody>
                    <a:bodyPr/>
                    <a:lstStyle/>
                    <a:p>
                      <a:pPr marL="0" marR="0" indent="0" algn="ctr" defTabSz="498713" rtl="0" eaLnBrk="1" fontAlgn="auto" latinLnBrk="0" hangingPunct="1">
                        <a:lnSpc>
                          <a:spcPct val="100000"/>
                        </a:lnSpc>
                        <a:spcBef>
                          <a:spcPts val="0"/>
                        </a:spcBef>
                        <a:spcAft>
                          <a:spcPts val="0"/>
                        </a:spcAft>
                        <a:buClrTx/>
                        <a:buSzTx/>
                        <a:buFontTx/>
                        <a:buNone/>
                        <a:tabLst/>
                        <a:defRPr/>
                      </a:pPr>
                      <a:r>
                        <a:rPr lang="en-US" sz="1600" b="1" i="1" dirty="0" smtClean="0">
                          <a:solidFill>
                            <a:srgbClr val="000000"/>
                          </a:solidFill>
                          <a:effectLst/>
                          <a:latin typeface="+mn-lt"/>
                          <a:ea typeface="Calibri"/>
                        </a:rPr>
                        <a:t>Load</a:t>
                      </a:r>
                      <a:r>
                        <a:rPr lang="en-US" sz="1600" b="1" i="1" baseline="0" dirty="0" smtClean="0">
                          <a:solidFill>
                            <a:srgbClr val="000000"/>
                          </a:solidFill>
                          <a:effectLst/>
                          <a:latin typeface="+mn-lt"/>
                          <a:ea typeface="Calibri"/>
                        </a:rPr>
                        <a:t> Area</a:t>
                      </a:r>
                      <a:endParaRPr lang="en-US" sz="1600" b="1" i="1" dirty="0" smtClean="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r>
                        <a:rPr lang="en-US" sz="1400" b="1" dirty="0" smtClean="0">
                          <a:solidFill>
                            <a:srgbClr val="000000"/>
                          </a:solidFill>
                          <a:effectLst/>
                          <a:latin typeface="+mn-lt"/>
                          <a:ea typeface="Calibri"/>
                        </a:rPr>
                        <a:t>New Load</a:t>
                      </a:r>
                      <a:endParaRPr lang="en-US" sz="1400" b="1" dirty="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r>
                        <a:rPr lang="en-US" sz="1400" b="1" dirty="0" smtClean="0">
                          <a:solidFill>
                            <a:srgbClr val="000000"/>
                          </a:solidFill>
                          <a:effectLst/>
                          <a:latin typeface="+mn-lt"/>
                          <a:ea typeface="Calibri"/>
                        </a:rPr>
                        <a:t>Conversion</a:t>
                      </a:r>
                      <a:endParaRPr lang="en-US" sz="1400" b="1" dirty="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r>
                        <a:rPr lang="en-US" sz="1400" b="1" dirty="0" smtClean="0">
                          <a:solidFill>
                            <a:srgbClr val="000000"/>
                          </a:solidFill>
                          <a:effectLst/>
                          <a:latin typeface="+mn-lt"/>
                          <a:ea typeface="Calibri"/>
                        </a:rPr>
                        <a:t>Exist Infra</a:t>
                      </a:r>
                      <a:endParaRPr lang="en-US" sz="1400" b="1" dirty="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r>
                        <a:rPr lang="en-US" sz="1400" b="1" dirty="0" smtClean="0">
                          <a:solidFill>
                            <a:srgbClr val="000000"/>
                          </a:solidFill>
                          <a:effectLst/>
                          <a:latin typeface="+mn-lt"/>
                          <a:ea typeface="Calibri"/>
                        </a:rPr>
                        <a:t>New Load</a:t>
                      </a:r>
                      <a:endParaRPr lang="en-US" sz="1400" b="1" dirty="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r>
                        <a:rPr lang="en-US" sz="1400" b="1" dirty="0" smtClean="0">
                          <a:solidFill>
                            <a:srgbClr val="000000"/>
                          </a:solidFill>
                          <a:effectLst/>
                          <a:latin typeface="+mn-lt"/>
                          <a:ea typeface="Calibri"/>
                        </a:rPr>
                        <a:t>Conversion</a:t>
                      </a:r>
                      <a:endParaRPr lang="en-US" sz="1400" b="1" dirty="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r>
                        <a:rPr lang="en-US" sz="1400" b="1" dirty="0" smtClean="0">
                          <a:solidFill>
                            <a:srgbClr val="000000"/>
                          </a:solidFill>
                          <a:effectLst/>
                          <a:latin typeface="+mn-lt"/>
                          <a:ea typeface="Calibri"/>
                        </a:rPr>
                        <a:t>Exist Infra</a:t>
                      </a:r>
                      <a:endParaRPr lang="en-US" sz="1400" b="1" dirty="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r>
                        <a:rPr lang="en-US" sz="1400" b="1" dirty="0" smtClean="0">
                          <a:solidFill>
                            <a:srgbClr val="000000"/>
                          </a:solidFill>
                          <a:effectLst/>
                          <a:latin typeface="+mn-lt"/>
                          <a:ea typeface="Calibri"/>
                        </a:rPr>
                        <a:t>New Load</a:t>
                      </a:r>
                      <a:endParaRPr lang="en-US" sz="1400" b="1" dirty="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r>
                        <a:rPr lang="en-US" sz="1400" b="1" dirty="0" smtClean="0">
                          <a:solidFill>
                            <a:srgbClr val="000000"/>
                          </a:solidFill>
                          <a:effectLst/>
                          <a:latin typeface="+mn-lt"/>
                          <a:ea typeface="Calibri"/>
                        </a:rPr>
                        <a:t>Conversion</a:t>
                      </a:r>
                      <a:endParaRPr lang="en-US" sz="1400" b="1" dirty="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r>
                        <a:rPr lang="en-US" sz="1400" b="1" dirty="0" smtClean="0">
                          <a:solidFill>
                            <a:srgbClr val="000000"/>
                          </a:solidFill>
                          <a:effectLst/>
                          <a:latin typeface="+mn-lt"/>
                          <a:ea typeface="Calibri"/>
                        </a:rPr>
                        <a:t>Exist Infra</a:t>
                      </a:r>
                      <a:endParaRPr lang="en-US" sz="1400" b="1" dirty="0">
                        <a:solidFill>
                          <a:srgbClr val="000000"/>
                        </a:solidFill>
                        <a:effectLst/>
                        <a:latin typeface="+mn-lt"/>
                        <a:ea typeface="Calibri"/>
                      </a:endParaRPr>
                    </a:p>
                  </a:txBody>
                  <a:tcPr marL="7144" marR="7144" marT="9525" marB="0" anchor="ctr">
                    <a:solidFill>
                      <a:schemeClr val="bg1">
                        <a:lumMod val="65000"/>
                      </a:schemeClr>
                    </a:solidFill>
                  </a:tcPr>
                </a:tc>
              </a:tr>
              <a:tr h="286392">
                <a:tc>
                  <a:txBody>
                    <a:bodyPr/>
                    <a:lstStyle/>
                    <a:p>
                      <a:pPr marL="0" marR="0" algn="ctr">
                        <a:spcBef>
                          <a:spcPts val="0"/>
                        </a:spcBef>
                        <a:spcAft>
                          <a:spcPts val="0"/>
                        </a:spcAft>
                      </a:pPr>
                      <a:r>
                        <a:rPr lang="en-US" sz="1600" b="0" dirty="0" smtClean="0">
                          <a:solidFill>
                            <a:srgbClr val="000000"/>
                          </a:solidFill>
                          <a:effectLst/>
                          <a:latin typeface="+mn-lt"/>
                          <a:ea typeface="Calibri"/>
                        </a:rPr>
                        <a:t>Area </a:t>
                      </a:r>
                      <a:r>
                        <a:rPr lang="en-US" sz="1600" b="0" dirty="0" smtClean="0">
                          <a:solidFill>
                            <a:srgbClr val="000000"/>
                          </a:solidFill>
                          <a:effectLst/>
                          <a:latin typeface="+mn-lt"/>
                          <a:ea typeface="Calibri"/>
                        </a:rPr>
                        <a:t>1</a:t>
                      </a:r>
                      <a:endParaRPr lang="en-US" sz="1600" b="0" dirty="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a:solidFill>
                          <a:srgbClr val="000000"/>
                        </a:solidFill>
                        <a:effectLst/>
                        <a:latin typeface="+mn-lt"/>
                        <a:ea typeface="Calibri"/>
                      </a:endParaRPr>
                    </a:p>
                  </a:txBody>
                  <a:tcPr marL="7144" marR="7144" marT="9525" marB="0" anchor="ctr"/>
                </a:tc>
              </a:tr>
              <a:tr h="286392">
                <a:tc>
                  <a:txBody>
                    <a:bodyPr/>
                    <a:lstStyle/>
                    <a:p>
                      <a:pPr marL="0" marR="0" indent="0" algn="ctr" defTabSz="498713" rtl="0" eaLnBrk="1" fontAlgn="auto" latinLnBrk="0" hangingPunct="1">
                        <a:lnSpc>
                          <a:spcPct val="100000"/>
                        </a:lnSpc>
                        <a:spcBef>
                          <a:spcPts val="0"/>
                        </a:spcBef>
                        <a:spcAft>
                          <a:spcPts val="0"/>
                        </a:spcAft>
                        <a:buClrTx/>
                        <a:buSzTx/>
                        <a:buFontTx/>
                        <a:buNone/>
                        <a:tabLst/>
                        <a:defRPr/>
                      </a:pPr>
                      <a:r>
                        <a:rPr lang="en-US" sz="1600" b="0" dirty="0" smtClean="0">
                          <a:solidFill>
                            <a:srgbClr val="000000"/>
                          </a:solidFill>
                          <a:effectLst/>
                          <a:latin typeface="+mn-lt"/>
                          <a:ea typeface="Calibri"/>
                        </a:rPr>
                        <a:t>---</a:t>
                      </a:r>
                      <a:endParaRPr lang="en-US" sz="1600" b="0" dirty="0">
                        <a:solidFill>
                          <a:srgbClr val="000000"/>
                        </a:solidFill>
                        <a:effectLst/>
                        <a:latin typeface="+mn-lt"/>
                        <a:ea typeface="Calibri"/>
                      </a:endParaRPr>
                    </a:p>
                  </a:txBody>
                  <a:tcPr marL="7144" marR="7144" marT="9525" marB="0" anchor="ctr">
                    <a:solidFill>
                      <a:schemeClr val="bg1">
                        <a:lumMod val="65000"/>
                      </a:schemeClr>
                    </a:solidFill>
                  </a:tcP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c>
                  <a:txBody>
                    <a:bodyPr/>
                    <a:lstStyle/>
                    <a:p>
                      <a:pPr marL="0" marR="0" algn="ctr">
                        <a:spcBef>
                          <a:spcPts val="0"/>
                        </a:spcBef>
                        <a:spcAft>
                          <a:spcPts val="0"/>
                        </a:spcAft>
                      </a:pPr>
                      <a:endParaRPr lang="en-US" sz="1100" b="1" dirty="0">
                        <a:solidFill>
                          <a:srgbClr val="000000"/>
                        </a:solidFill>
                        <a:effectLst/>
                        <a:latin typeface="+mn-lt"/>
                        <a:ea typeface="Calibri"/>
                      </a:endParaRPr>
                    </a:p>
                  </a:txBody>
                  <a:tcPr marL="7144" marR="7144" marT="9525" marB="0" anchor="ctr"/>
                </a:tc>
              </a:tr>
              <a:tr h="286392">
                <a:tc>
                  <a:txBody>
                    <a:bodyPr/>
                    <a:lstStyle/>
                    <a:p>
                      <a:pPr marL="0" marR="0" indent="0" algn="ctr" defTabSz="498713" rtl="0" eaLnBrk="1" fontAlgn="auto" latinLnBrk="0" hangingPunct="1">
                        <a:lnSpc>
                          <a:spcPct val="100000"/>
                        </a:lnSpc>
                        <a:spcBef>
                          <a:spcPts val="0"/>
                        </a:spcBef>
                        <a:spcAft>
                          <a:spcPts val="0"/>
                        </a:spcAft>
                        <a:buClrTx/>
                        <a:buSzTx/>
                        <a:buFontTx/>
                        <a:buNone/>
                        <a:tabLst/>
                        <a:defRPr/>
                      </a:pPr>
                      <a:r>
                        <a:rPr lang="en-US" sz="1600" b="0" dirty="0" smtClean="0">
                          <a:solidFill>
                            <a:srgbClr val="000000"/>
                          </a:solidFill>
                          <a:effectLst/>
                          <a:latin typeface="+mn-lt"/>
                          <a:ea typeface="Calibri"/>
                        </a:rPr>
                        <a:t>---</a:t>
                      </a:r>
                      <a:endParaRPr lang="en-US" sz="1600" b="0" dirty="0">
                        <a:solidFill>
                          <a:srgbClr val="000000"/>
                        </a:solidFill>
                        <a:effectLst/>
                        <a:latin typeface="+mn-lt"/>
                      </a:endParaRPr>
                    </a:p>
                  </a:txBody>
                  <a:tcPr marL="0" marR="0" marT="0" marB="0" anchor="ctr">
                    <a:solidFill>
                      <a:schemeClr val="bg1">
                        <a:lumMod val="65000"/>
                      </a:schemeClr>
                    </a:solidFill>
                  </a:tcP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r>
              <a:tr h="286392">
                <a:tc>
                  <a:txBody>
                    <a:bodyPr/>
                    <a:lstStyle/>
                    <a:p>
                      <a:pPr marL="0" marR="0" indent="0" algn="ctr" defTabSz="498713" rtl="0" eaLnBrk="1" fontAlgn="auto" latinLnBrk="0" hangingPunct="1">
                        <a:lnSpc>
                          <a:spcPct val="100000"/>
                        </a:lnSpc>
                        <a:spcBef>
                          <a:spcPts val="0"/>
                        </a:spcBef>
                        <a:spcAft>
                          <a:spcPts val="0"/>
                        </a:spcAft>
                        <a:buClrTx/>
                        <a:buSzTx/>
                        <a:buFontTx/>
                        <a:buNone/>
                        <a:tabLst/>
                        <a:defRPr/>
                      </a:pPr>
                      <a:r>
                        <a:rPr lang="en-US" sz="1600" b="0" dirty="0" smtClean="0">
                          <a:solidFill>
                            <a:srgbClr val="000000"/>
                          </a:solidFill>
                          <a:effectLst/>
                          <a:latin typeface="+mn-lt"/>
                          <a:ea typeface="Calibri"/>
                        </a:rPr>
                        <a:t>Area </a:t>
                      </a:r>
                      <a:r>
                        <a:rPr lang="en-US" sz="1600" b="0" dirty="0" smtClean="0">
                          <a:solidFill>
                            <a:srgbClr val="000000"/>
                          </a:solidFill>
                          <a:effectLst/>
                          <a:latin typeface="+mn-lt"/>
                          <a:ea typeface="Calibri"/>
                        </a:rPr>
                        <a:t>8</a:t>
                      </a:r>
                      <a:endParaRPr lang="en-US" sz="1600" b="0" dirty="0">
                        <a:solidFill>
                          <a:srgbClr val="000000"/>
                        </a:solidFill>
                        <a:effectLst/>
                        <a:latin typeface="+mn-lt"/>
                      </a:endParaRPr>
                    </a:p>
                  </a:txBody>
                  <a:tcPr marL="0" marR="0" marT="0" marB="0" anchor="ctr">
                    <a:solidFill>
                      <a:schemeClr val="bg1">
                        <a:lumMod val="65000"/>
                      </a:schemeClr>
                    </a:solidFill>
                  </a:tcP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c>
                  <a:txBody>
                    <a:bodyPr/>
                    <a:lstStyle/>
                    <a:p>
                      <a:endParaRPr lang="en-US" sz="900" dirty="0">
                        <a:effectLst/>
                        <a:latin typeface="+mn-lt"/>
                      </a:endParaRPr>
                    </a:p>
                  </a:txBody>
                  <a:tcPr marL="0" marR="0" marT="0" marB="0" anchor="ctr"/>
                </a:tc>
              </a:tr>
            </a:tbl>
          </a:graphicData>
        </a:graphic>
      </p:graphicFrame>
      <p:sp>
        <p:nvSpPr>
          <p:cNvPr id="24" name="Rectangle 36"/>
          <p:cNvSpPr txBox="1">
            <a:spLocks noChangeArrowheads="1"/>
          </p:cNvSpPr>
          <p:nvPr/>
        </p:nvSpPr>
        <p:spPr bwMode="auto">
          <a:xfrm>
            <a:off x="234727" y="401724"/>
            <a:ext cx="8427455" cy="836233"/>
          </a:xfrm>
          <a:prstGeom prst="rect">
            <a:avLst/>
          </a:prstGeom>
          <a:solidFill>
            <a:schemeClr val="bg1">
              <a:lumMod val="95000"/>
            </a:schemeClr>
          </a:solidFill>
          <a:ln>
            <a:noFill/>
          </a:ln>
        </p:spPr>
        <p:txBody>
          <a:bodyPr lIns="0" tIns="0" rIns="159592" bIns="0" anchor="ctr"/>
          <a:lstStyle>
            <a:lvl1pPr algn="ctr" defTabSz="1462088" rtl="0" fontAlgn="base">
              <a:spcBef>
                <a:spcPct val="0"/>
              </a:spcBef>
              <a:spcAft>
                <a:spcPct val="0"/>
              </a:spcAft>
              <a:defRPr sz="7000" kern="1200">
                <a:solidFill>
                  <a:schemeClr val="tx1"/>
                </a:solidFill>
                <a:latin typeface="+mj-lt"/>
                <a:ea typeface="+mj-ea"/>
                <a:cs typeface="+mj-cs"/>
              </a:defRPr>
            </a:lvl1pPr>
            <a:lvl2pPr algn="ctr" defTabSz="1462088" rtl="0" fontAlgn="base">
              <a:spcBef>
                <a:spcPct val="0"/>
              </a:spcBef>
              <a:spcAft>
                <a:spcPct val="0"/>
              </a:spcAft>
              <a:defRPr sz="7000">
                <a:solidFill>
                  <a:schemeClr val="tx1"/>
                </a:solidFill>
                <a:latin typeface="Calibri" pitchFamily="34" charset="0"/>
              </a:defRPr>
            </a:lvl2pPr>
            <a:lvl3pPr algn="ctr" defTabSz="1462088" rtl="0" fontAlgn="base">
              <a:spcBef>
                <a:spcPct val="0"/>
              </a:spcBef>
              <a:spcAft>
                <a:spcPct val="0"/>
              </a:spcAft>
              <a:defRPr sz="7000">
                <a:solidFill>
                  <a:schemeClr val="tx1"/>
                </a:solidFill>
                <a:latin typeface="Calibri" pitchFamily="34" charset="0"/>
              </a:defRPr>
            </a:lvl3pPr>
            <a:lvl4pPr algn="ctr" defTabSz="1462088" rtl="0" fontAlgn="base">
              <a:spcBef>
                <a:spcPct val="0"/>
              </a:spcBef>
              <a:spcAft>
                <a:spcPct val="0"/>
              </a:spcAft>
              <a:defRPr sz="7000">
                <a:solidFill>
                  <a:schemeClr val="tx1"/>
                </a:solidFill>
                <a:latin typeface="Calibri" pitchFamily="34" charset="0"/>
              </a:defRPr>
            </a:lvl4pPr>
            <a:lvl5pPr algn="ctr" defTabSz="1462088" rtl="0" fontAlgn="base">
              <a:spcBef>
                <a:spcPct val="0"/>
              </a:spcBef>
              <a:spcAft>
                <a:spcPct val="0"/>
              </a:spcAft>
              <a:defRPr sz="7000">
                <a:solidFill>
                  <a:schemeClr val="tx1"/>
                </a:solidFill>
                <a:latin typeface="Calibri" pitchFamily="34" charset="0"/>
              </a:defRPr>
            </a:lvl5pPr>
            <a:lvl6pPr marL="457200" algn="ctr" defTabSz="1462088" rtl="0" fontAlgn="base">
              <a:spcBef>
                <a:spcPct val="0"/>
              </a:spcBef>
              <a:spcAft>
                <a:spcPct val="0"/>
              </a:spcAft>
              <a:defRPr sz="7000">
                <a:solidFill>
                  <a:schemeClr val="tx1"/>
                </a:solidFill>
                <a:latin typeface="Calibri" pitchFamily="34" charset="0"/>
              </a:defRPr>
            </a:lvl6pPr>
            <a:lvl7pPr marL="914400" algn="ctr" defTabSz="1462088" rtl="0" fontAlgn="base">
              <a:spcBef>
                <a:spcPct val="0"/>
              </a:spcBef>
              <a:spcAft>
                <a:spcPct val="0"/>
              </a:spcAft>
              <a:defRPr sz="7000">
                <a:solidFill>
                  <a:schemeClr val="tx1"/>
                </a:solidFill>
                <a:latin typeface="Calibri" pitchFamily="34" charset="0"/>
              </a:defRPr>
            </a:lvl7pPr>
            <a:lvl8pPr marL="1371600" algn="ctr" defTabSz="1462088" rtl="0" fontAlgn="base">
              <a:spcBef>
                <a:spcPct val="0"/>
              </a:spcBef>
              <a:spcAft>
                <a:spcPct val="0"/>
              </a:spcAft>
              <a:defRPr sz="7000">
                <a:solidFill>
                  <a:schemeClr val="tx1"/>
                </a:solidFill>
                <a:latin typeface="Calibri" pitchFamily="34" charset="0"/>
              </a:defRPr>
            </a:lvl8pPr>
            <a:lvl9pPr marL="1828800" algn="ctr" defTabSz="1462088" rtl="0" fontAlgn="base">
              <a:spcBef>
                <a:spcPct val="0"/>
              </a:spcBef>
              <a:spcAft>
                <a:spcPct val="0"/>
              </a:spcAft>
              <a:defRPr sz="7000">
                <a:solidFill>
                  <a:schemeClr val="tx1"/>
                </a:solidFill>
                <a:latin typeface="Calibri" pitchFamily="34" charset="0"/>
              </a:defRPr>
            </a:lvl9pPr>
          </a:lstStyle>
          <a:p>
            <a:pPr algn="l"/>
            <a:r>
              <a:rPr lang="en-US" sz="2400" b="1" dirty="0" smtClean="0"/>
              <a:t>Request for Information;</a:t>
            </a:r>
          </a:p>
          <a:p>
            <a:pPr algn="l"/>
            <a:r>
              <a:rPr lang="en-US" sz="2400" b="1" dirty="0" smtClean="0"/>
              <a:t>West/Far West </a:t>
            </a:r>
            <a:r>
              <a:rPr lang="en-US" sz="2400" b="1" dirty="0" smtClean="0"/>
              <a:t>Weather </a:t>
            </a:r>
            <a:r>
              <a:rPr lang="en-US" sz="2400" b="1" dirty="0" smtClean="0"/>
              <a:t>Zone Electric Service Customer Base</a:t>
            </a:r>
            <a:endParaRPr lang="en-US" sz="2400" b="1" baseline="30000" dirty="0"/>
          </a:p>
        </p:txBody>
      </p:sp>
      <p:sp>
        <p:nvSpPr>
          <p:cNvPr id="6" name="Rectangle 5"/>
          <p:cNvSpPr/>
          <p:nvPr/>
        </p:nvSpPr>
        <p:spPr>
          <a:xfrm>
            <a:off x="270803" y="5244125"/>
            <a:ext cx="8275321" cy="1400383"/>
          </a:xfrm>
          <a:prstGeom prst="rect">
            <a:avLst/>
          </a:prstGeom>
        </p:spPr>
        <p:txBody>
          <a:bodyPr wrap="square">
            <a:spAutoFit/>
          </a:bodyPr>
          <a:lstStyle/>
          <a:p>
            <a:pPr marL="285750" indent="-285750">
              <a:spcAft>
                <a:spcPts val="600"/>
              </a:spcAft>
              <a:buFont typeface="Arial" panose="020B0604020202020204" pitchFamily="34" charset="0"/>
              <a:buChar char="•"/>
            </a:pPr>
            <a:r>
              <a:rPr lang="en-US" sz="1600" b="1" i="1" dirty="0" smtClean="0"/>
              <a:t>Load projections were requested on a Quarterly basis for/through 2019/2020 each, and an aggregate (current through) for 2024, in each of the Essential Data Point categories for load type.</a:t>
            </a:r>
          </a:p>
          <a:p>
            <a:pPr marL="285750" indent="-285750">
              <a:buFont typeface="Arial" panose="020B0604020202020204" pitchFamily="34" charset="0"/>
              <a:buChar char="•"/>
            </a:pPr>
            <a:r>
              <a:rPr lang="en-US" sz="1600" b="1" i="1" dirty="0" smtClean="0"/>
              <a:t>There was additional narrative fields for any additional information or details the customer may have wanted to include. </a:t>
            </a:r>
            <a:endParaRPr lang="en-US" sz="1600" b="1" i="1" dirty="0"/>
          </a:p>
        </p:txBody>
      </p:sp>
    </p:spTree>
    <p:extLst>
      <p:ext uri="{BB962C8B-B14F-4D97-AF65-F5344CB8AC3E}">
        <p14:creationId xmlns:p14="http://schemas.microsoft.com/office/powerpoint/2010/main" val="91246687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36"/>
          <p:cNvSpPr txBox="1">
            <a:spLocks noChangeArrowheads="1"/>
          </p:cNvSpPr>
          <p:nvPr/>
        </p:nvSpPr>
        <p:spPr bwMode="auto">
          <a:xfrm>
            <a:off x="234727" y="401724"/>
            <a:ext cx="8427455" cy="836233"/>
          </a:xfrm>
          <a:prstGeom prst="rect">
            <a:avLst/>
          </a:prstGeom>
          <a:solidFill>
            <a:schemeClr val="bg1">
              <a:lumMod val="95000"/>
            </a:schemeClr>
          </a:solidFill>
          <a:ln>
            <a:noFill/>
          </a:ln>
        </p:spPr>
        <p:txBody>
          <a:bodyPr lIns="0" tIns="0" rIns="159592" bIns="0" anchor="ctr"/>
          <a:lstStyle>
            <a:lvl1pPr algn="ctr" defTabSz="1462088" rtl="0" fontAlgn="base">
              <a:spcBef>
                <a:spcPct val="0"/>
              </a:spcBef>
              <a:spcAft>
                <a:spcPct val="0"/>
              </a:spcAft>
              <a:defRPr sz="7000" kern="1200">
                <a:solidFill>
                  <a:schemeClr val="tx1"/>
                </a:solidFill>
                <a:latin typeface="+mj-lt"/>
                <a:ea typeface="+mj-ea"/>
                <a:cs typeface="+mj-cs"/>
              </a:defRPr>
            </a:lvl1pPr>
            <a:lvl2pPr algn="ctr" defTabSz="1462088" rtl="0" fontAlgn="base">
              <a:spcBef>
                <a:spcPct val="0"/>
              </a:spcBef>
              <a:spcAft>
                <a:spcPct val="0"/>
              </a:spcAft>
              <a:defRPr sz="7000">
                <a:solidFill>
                  <a:schemeClr val="tx1"/>
                </a:solidFill>
                <a:latin typeface="Calibri" pitchFamily="34" charset="0"/>
              </a:defRPr>
            </a:lvl2pPr>
            <a:lvl3pPr algn="ctr" defTabSz="1462088" rtl="0" fontAlgn="base">
              <a:spcBef>
                <a:spcPct val="0"/>
              </a:spcBef>
              <a:spcAft>
                <a:spcPct val="0"/>
              </a:spcAft>
              <a:defRPr sz="7000">
                <a:solidFill>
                  <a:schemeClr val="tx1"/>
                </a:solidFill>
                <a:latin typeface="Calibri" pitchFamily="34" charset="0"/>
              </a:defRPr>
            </a:lvl3pPr>
            <a:lvl4pPr algn="ctr" defTabSz="1462088" rtl="0" fontAlgn="base">
              <a:spcBef>
                <a:spcPct val="0"/>
              </a:spcBef>
              <a:spcAft>
                <a:spcPct val="0"/>
              </a:spcAft>
              <a:defRPr sz="7000">
                <a:solidFill>
                  <a:schemeClr val="tx1"/>
                </a:solidFill>
                <a:latin typeface="Calibri" pitchFamily="34" charset="0"/>
              </a:defRPr>
            </a:lvl4pPr>
            <a:lvl5pPr algn="ctr" defTabSz="1462088" rtl="0" fontAlgn="base">
              <a:spcBef>
                <a:spcPct val="0"/>
              </a:spcBef>
              <a:spcAft>
                <a:spcPct val="0"/>
              </a:spcAft>
              <a:defRPr sz="7000">
                <a:solidFill>
                  <a:schemeClr val="tx1"/>
                </a:solidFill>
                <a:latin typeface="Calibri" pitchFamily="34" charset="0"/>
              </a:defRPr>
            </a:lvl5pPr>
            <a:lvl6pPr marL="457200" algn="ctr" defTabSz="1462088" rtl="0" fontAlgn="base">
              <a:spcBef>
                <a:spcPct val="0"/>
              </a:spcBef>
              <a:spcAft>
                <a:spcPct val="0"/>
              </a:spcAft>
              <a:defRPr sz="7000">
                <a:solidFill>
                  <a:schemeClr val="tx1"/>
                </a:solidFill>
                <a:latin typeface="Calibri" pitchFamily="34" charset="0"/>
              </a:defRPr>
            </a:lvl6pPr>
            <a:lvl7pPr marL="914400" algn="ctr" defTabSz="1462088" rtl="0" fontAlgn="base">
              <a:spcBef>
                <a:spcPct val="0"/>
              </a:spcBef>
              <a:spcAft>
                <a:spcPct val="0"/>
              </a:spcAft>
              <a:defRPr sz="7000">
                <a:solidFill>
                  <a:schemeClr val="tx1"/>
                </a:solidFill>
                <a:latin typeface="Calibri" pitchFamily="34" charset="0"/>
              </a:defRPr>
            </a:lvl7pPr>
            <a:lvl8pPr marL="1371600" algn="ctr" defTabSz="1462088" rtl="0" fontAlgn="base">
              <a:spcBef>
                <a:spcPct val="0"/>
              </a:spcBef>
              <a:spcAft>
                <a:spcPct val="0"/>
              </a:spcAft>
              <a:defRPr sz="7000">
                <a:solidFill>
                  <a:schemeClr val="tx1"/>
                </a:solidFill>
                <a:latin typeface="Calibri" pitchFamily="34" charset="0"/>
              </a:defRPr>
            </a:lvl8pPr>
            <a:lvl9pPr marL="1828800" algn="ctr" defTabSz="1462088" rtl="0" fontAlgn="base">
              <a:spcBef>
                <a:spcPct val="0"/>
              </a:spcBef>
              <a:spcAft>
                <a:spcPct val="0"/>
              </a:spcAft>
              <a:defRPr sz="7000">
                <a:solidFill>
                  <a:schemeClr val="tx1"/>
                </a:solidFill>
                <a:latin typeface="Calibri" pitchFamily="34" charset="0"/>
              </a:defRPr>
            </a:lvl9pPr>
          </a:lstStyle>
          <a:p>
            <a:pPr algn="l"/>
            <a:r>
              <a:rPr lang="en-US" sz="2400" b="1" dirty="0" smtClean="0"/>
              <a:t>Request for Information;</a:t>
            </a:r>
          </a:p>
          <a:p>
            <a:pPr algn="l"/>
            <a:r>
              <a:rPr lang="en-US" sz="2400" b="1" dirty="0" smtClean="0"/>
              <a:t>West/Far West </a:t>
            </a:r>
            <a:r>
              <a:rPr lang="en-US" sz="2400" b="1" dirty="0" smtClean="0"/>
              <a:t>Weather </a:t>
            </a:r>
            <a:r>
              <a:rPr lang="en-US" sz="2400" b="1" dirty="0" smtClean="0"/>
              <a:t>Zone Electric Service Customer Base</a:t>
            </a:r>
            <a:endParaRPr lang="en-US" sz="2400" b="1" baseline="30000" dirty="0"/>
          </a:p>
        </p:txBody>
      </p:sp>
      <p:sp>
        <p:nvSpPr>
          <p:cNvPr id="2" name="Rectangle 1"/>
          <p:cNvSpPr/>
          <p:nvPr/>
        </p:nvSpPr>
        <p:spPr>
          <a:xfrm>
            <a:off x="311575" y="1471806"/>
            <a:ext cx="8329505" cy="4170372"/>
          </a:xfrm>
          <a:prstGeom prst="rect">
            <a:avLst/>
          </a:prstGeom>
        </p:spPr>
        <p:txBody>
          <a:bodyPr wrap="square">
            <a:spAutoFit/>
          </a:bodyPr>
          <a:lstStyle/>
          <a:p>
            <a:pPr>
              <a:spcAft>
                <a:spcPts val="600"/>
              </a:spcAft>
            </a:pPr>
            <a:r>
              <a:rPr lang="en-US" sz="2000" b="1" dirty="0" err="1" smtClean="0"/>
              <a:t>Oncor</a:t>
            </a:r>
            <a:r>
              <a:rPr lang="en-US" sz="2000" b="1" dirty="0" smtClean="0"/>
              <a:t> made </a:t>
            </a:r>
            <a:r>
              <a:rPr lang="en-US" sz="2000" b="1" dirty="0"/>
              <a:t>data requests and held calls with 10 key customers</a:t>
            </a:r>
          </a:p>
          <a:p>
            <a:pPr>
              <a:spcAft>
                <a:spcPts val="600"/>
              </a:spcAft>
            </a:pPr>
            <a:endParaRPr lang="en-US" sz="2000" b="1" dirty="0" smtClean="0"/>
          </a:p>
          <a:p>
            <a:pPr>
              <a:spcAft>
                <a:spcPts val="600"/>
              </a:spcAft>
            </a:pPr>
            <a:r>
              <a:rPr lang="en-US" sz="2000" b="1" dirty="0" smtClean="0"/>
              <a:t>Within </a:t>
            </a:r>
            <a:r>
              <a:rPr lang="en-US" sz="2000" b="1" dirty="0" err="1" smtClean="0"/>
              <a:t>Oncor’s</a:t>
            </a:r>
            <a:r>
              <a:rPr lang="en-US" sz="2000" b="1" dirty="0" smtClean="0"/>
              <a:t> Culberson Loop:</a:t>
            </a:r>
          </a:p>
          <a:p>
            <a:pPr marL="342900" indent="-342900">
              <a:spcAft>
                <a:spcPts val="600"/>
              </a:spcAft>
              <a:buFont typeface="Arial" pitchFamily="34" charset="0"/>
              <a:buChar char="•"/>
            </a:pPr>
            <a:r>
              <a:rPr lang="en-US" sz="2000" b="1" dirty="0"/>
              <a:t>~ 50% of total projected </a:t>
            </a:r>
            <a:r>
              <a:rPr lang="en-US" sz="2000" b="1" dirty="0" smtClean="0"/>
              <a:t>load (T&amp;D level)</a:t>
            </a:r>
          </a:p>
          <a:p>
            <a:pPr marL="342900" indent="-342900">
              <a:spcAft>
                <a:spcPts val="600"/>
              </a:spcAft>
              <a:buFont typeface="Arial" pitchFamily="34" charset="0"/>
              <a:buChar char="•"/>
            </a:pPr>
            <a:r>
              <a:rPr lang="en-US" sz="2000" b="1" dirty="0" smtClean="0"/>
              <a:t>~ 75% of total HV POD load (in-service and in-progress)</a:t>
            </a:r>
          </a:p>
          <a:p>
            <a:pPr marL="800100" lvl="1" indent="-342900">
              <a:spcAft>
                <a:spcPts val="600"/>
              </a:spcAft>
              <a:buFont typeface="Arial" pitchFamily="34" charset="0"/>
              <a:buChar char="•"/>
            </a:pPr>
            <a:endParaRPr lang="en-US" sz="2000" b="1" dirty="0"/>
          </a:p>
          <a:p>
            <a:pPr>
              <a:spcAft>
                <a:spcPts val="600"/>
              </a:spcAft>
            </a:pPr>
            <a:r>
              <a:rPr lang="en-US" sz="2000" b="1" dirty="0"/>
              <a:t>These customers </a:t>
            </a:r>
            <a:r>
              <a:rPr lang="en-US" sz="2000" b="1" dirty="0" smtClean="0"/>
              <a:t>represent </a:t>
            </a:r>
            <a:r>
              <a:rPr lang="en-US" sz="2000" b="1" dirty="0" smtClean="0"/>
              <a:t>29% of </a:t>
            </a:r>
            <a:r>
              <a:rPr lang="en-US" sz="2000" b="1" dirty="0"/>
              <a:t>total load in </a:t>
            </a:r>
            <a:r>
              <a:rPr lang="en-US" sz="2000" b="1" dirty="0" smtClean="0"/>
              <a:t>the study area counties </a:t>
            </a:r>
            <a:r>
              <a:rPr lang="en-US" sz="2000" b="1" dirty="0" smtClean="0"/>
              <a:t>today (</a:t>
            </a:r>
            <a:r>
              <a:rPr lang="en-US" sz="2000" b="1" dirty="0"/>
              <a:t>based on kW billing</a:t>
            </a:r>
            <a:r>
              <a:rPr lang="en-US" sz="2000" b="1" dirty="0" smtClean="0"/>
              <a:t>)</a:t>
            </a:r>
            <a:endParaRPr lang="en-US" sz="2000" b="1" dirty="0"/>
          </a:p>
          <a:p>
            <a:pPr>
              <a:spcAft>
                <a:spcPts val="600"/>
              </a:spcAft>
            </a:pPr>
            <a:endParaRPr lang="en-US" sz="2000" b="1" dirty="0" smtClean="0"/>
          </a:p>
          <a:p>
            <a:pPr>
              <a:spcAft>
                <a:spcPts val="600"/>
              </a:spcAft>
            </a:pPr>
            <a:r>
              <a:rPr lang="en-US" sz="2000" b="1" dirty="0"/>
              <a:t>No extrapolation </a:t>
            </a:r>
            <a:r>
              <a:rPr lang="en-US" sz="2000" b="1" dirty="0" smtClean="0"/>
              <a:t>made in data submission</a:t>
            </a:r>
            <a:endParaRPr lang="en-US" sz="2000" b="1" dirty="0"/>
          </a:p>
          <a:p>
            <a:pPr>
              <a:spcAft>
                <a:spcPts val="600"/>
              </a:spcAft>
            </a:pPr>
            <a:endParaRPr lang="en-US" sz="2000" b="1" dirty="0"/>
          </a:p>
        </p:txBody>
      </p:sp>
    </p:spTree>
    <p:extLst>
      <p:ext uri="{BB962C8B-B14F-4D97-AF65-F5344CB8AC3E}">
        <p14:creationId xmlns:p14="http://schemas.microsoft.com/office/powerpoint/2010/main" val="177064570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 descr="C:\Users\uw3l\Desktop\Pictu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430" y="597497"/>
            <a:ext cx="7662477" cy="5774971"/>
          </a:xfrm>
          <a:prstGeom prst="rect">
            <a:avLst/>
          </a:prstGeom>
          <a:noFill/>
          <a:extLst>
            <a:ext uri="{909E8E84-426E-40DD-AFC4-6F175D3DCCD1}">
              <a14:hiddenFill xmlns:a14="http://schemas.microsoft.com/office/drawing/2010/main">
                <a:solidFill>
                  <a:srgbClr val="FFFFFF"/>
                </a:solidFill>
              </a14:hiddenFill>
            </a:ext>
          </a:extLst>
        </p:spPr>
      </p:pic>
      <p:grpSp>
        <p:nvGrpSpPr>
          <p:cNvPr id="32" name="Group 7"/>
          <p:cNvGrpSpPr/>
          <p:nvPr/>
        </p:nvGrpSpPr>
        <p:grpSpPr>
          <a:xfrm>
            <a:off x="4988559" y="1067880"/>
            <a:ext cx="2612443" cy="1344330"/>
            <a:chOff x="4250310" y="318199"/>
            <a:chExt cx="2473947" cy="1482367"/>
          </a:xfrm>
        </p:grpSpPr>
        <p:sp>
          <p:nvSpPr>
            <p:cNvPr id="33" name="Rectangle 32"/>
            <p:cNvSpPr/>
            <p:nvPr/>
          </p:nvSpPr>
          <p:spPr>
            <a:xfrm>
              <a:off x="4250310" y="318199"/>
              <a:ext cx="2473947" cy="148236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4" name="TextBox 33"/>
            <p:cNvSpPr txBox="1">
              <a:spLocks noChangeArrowheads="1"/>
            </p:cNvSpPr>
            <p:nvPr/>
          </p:nvSpPr>
          <p:spPr bwMode="auto">
            <a:xfrm>
              <a:off x="4376681" y="599397"/>
              <a:ext cx="1423211" cy="916325"/>
            </a:xfrm>
            <a:prstGeom prst="rect">
              <a:avLst/>
            </a:prstGeom>
            <a:noFill/>
            <a:ln w="9525">
              <a:noFill/>
              <a:miter lim="800000"/>
              <a:headEnd/>
              <a:tailEnd/>
            </a:ln>
          </p:spPr>
          <p:txBody>
            <a:bodyPr wrap="square">
              <a:spAutoFit/>
            </a:bodyPr>
            <a:lstStyle/>
            <a:p>
              <a:r>
                <a:rPr lang="en-US" sz="2400" b="1" dirty="0" smtClean="0">
                  <a:latin typeface="Calibri" pitchFamily="34" charset="0"/>
                </a:rPr>
                <a:t>Potential</a:t>
              </a:r>
            </a:p>
            <a:p>
              <a:r>
                <a:rPr lang="en-US" sz="2400" b="1" dirty="0" smtClean="0">
                  <a:latin typeface="Calibri" pitchFamily="34" charset="0"/>
                </a:rPr>
                <a:t>Load </a:t>
              </a:r>
              <a:r>
                <a:rPr lang="en-US" sz="2400" b="1" dirty="0" smtClean="0">
                  <a:latin typeface="Calibri" pitchFamily="34" charset="0"/>
                </a:rPr>
                <a:t>Area</a:t>
              </a:r>
              <a:endParaRPr lang="en-US" sz="2400" b="1" dirty="0" smtClean="0">
                <a:latin typeface="Calibri" pitchFamily="34" charset="0"/>
              </a:endParaRPr>
            </a:p>
          </p:txBody>
        </p:sp>
      </p:grpSp>
      <p:grpSp>
        <p:nvGrpSpPr>
          <p:cNvPr id="35" name="Group 34"/>
          <p:cNvGrpSpPr/>
          <p:nvPr/>
        </p:nvGrpSpPr>
        <p:grpSpPr>
          <a:xfrm>
            <a:off x="2399859" y="3483164"/>
            <a:ext cx="449944" cy="511983"/>
            <a:chOff x="-715273" y="3620547"/>
            <a:chExt cx="449944" cy="511983"/>
          </a:xfrm>
        </p:grpSpPr>
        <p:sp>
          <p:nvSpPr>
            <p:cNvPr id="36" name="Oval 35"/>
            <p:cNvSpPr/>
            <p:nvPr/>
          </p:nvSpPr>
          <p:spPr>
            <a:xfrm>
              <a:off x="-715273" y="3620547"/>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642929" y="3697328"/>
              <a:ext cx="301686" cy="369332"/>
            </a:xfrm>
            <a:prstGeom prst="rect">
              <a:avLst/>
            </a:prstGeom>
            <a:noFill/>
          </p:spPr>
          <p:txBody>
            <a:bodyPr wrap="none" rtlCol="0">
              <a:spAutoFit/>
            </a:bodyPr>
            <a:lstStyle/>
            <a:p>
              <a:pPr algn="ctr"/>
              <a:r>
                <a:rPr lang="en-US" b="1" i="1" dirty="0" smtClean="0">
                  <a:solidFill>
                    <a:srgbClr val="000000"/>
                  </a:solidFill>
                </a:rPr>
                <a:t>1</a:t>
              </a:r>
              <a:endParaRPr lang="en-US" b="1" i="1" dirty="0">
                <a:solidFill>
                  <a:srgbClr val="000000"/>
                </a:solidFill>
              </a:endParaRPr>
            </a:p>
          </p:txBody>
        </p:sp>
      </p:grpSp>
      <p:grpSp>
        <p:nvGrpSpPr>
          <p:cNvPr id="38" name="Group 37"/>
          <p:cNvGrpSpPr/>
          <p:nvPr/>
        </p:nvGrpSpPr>
        <p:grpSpPr>
          <a:xfrm>
            <a:off x="860344" y="3483177"/>
            <a:ext cx="449944" cy="511983"/>
            <a:chOff x="216157" y="3759706"/>
            <a:chExt cx="449944" cy="511983"/>
          </a:xfrm>
        </p:grpSpPr>
        <p:sp>
          <p:nvSpPr>
            <p:cNvPr id="39" name="Oval 38"/>
            <p:cNvSpPr/>
            <p:nvPr/>
          </p:nvSpPr>
          <p:spPr>
            <a:xfrm>
              <a:off x="216157" y="3759706"/>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Box 39"/>
            <p:cNvSpPr txBox="1"/>
            <p:nvPr/>
          </p:nvSpPr>
          <p:spPr>
            <a:xfrm>
              <a:off x="290286" y="3831019"/>
              <a:ext cx="301686" cy="369332"/>
            </a:xfrm>
            <a:prstGeom prst="rect">
              <a:avLst/>
            </a:prstGeom>
            <a:noFill/>
          </p:spPr>
          <p:txBody>
            <a:bodyPr wrap="none" rtlCol="0">
              <a:spAutoFit/>
            </a:bodyPr>
            <a:lstStyle/>
            <a:p>
              <a:pPr algn="ctr"/>
              <a:r>
                <a:rPr lang="en-US" b="1" i="1" dirty="0">
                  <a:solidFill>
                    <a:srgbClr val="000000"/>
                  </a:solidFill>
                </a:rPr>
                <a:t>2</a:t>
              </a:r>
            </a:p>
          </p:txBody>
        </p:sp>
      </p:grpSp>
      <p:grpSp>
        <p:nvGrpSpPr>
          <p:cNvPr id="41" name="Group 40"/>
          <p:cNvGrpSpPr/>
          <p:nvPr/>
        </p:nvGrpSpPr>
        <p:grpSpPr>
          <a:xfrm>
            <a:off x="1372753" y="4008397"/>
            <a:ext cx="449944" cy="511983"/>
            <a:chOff x="82680" y="3043954"/>
            <a:chExt cx="449944" cy="511983"/>
          </a:xfrm>
        </p:grpSpPr>
        <p:sp>
          <p:nvSpPr>
            <p:cNvPr id="42" name="Oval 41"/>
            <p:cNvSpPr/>
            <p:nvPr/>
          </p:nvSpPr>
          <p:spPr>
            <a:xfrm>
              <a:off x="82680" y="3043954"/>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TextBox 42"/>
            <p:cNvSpPr txBox="1"/>
            <p:nvPr/>
          </p:nvSpPr>
          <p:spPr>
            <a:xfrm>
              <a:off x="156809" y="3115279"/>
              <a:ext cx="301686" cy="369332"/>
            </a:xfrm>
            <a:prstGeom prst="rect">
              <a:avLst/>
            </a:prstGeom>
            <a:noFill/>
          </p:spPr>
          <p:txBody>
            <a:bodyPr wrap="none" rtlCol="0">
              <a:spAutoFit/>
            </a:bodyPr>
            <a:lstStyle/>
            <a:p>
              <a:pPr algn="ctr"/>
              <a:r>
                <a:rPr lang="en-US" b="1" i="1" dirty="0" smtClean="0">
                  <a:solidFill>
                    <a:srgbClr val="000000"/>
                  </a:solidFill>
                </a:rPr>
                <a:t>3</a:t>
              </a:r>
              <a:endParaRPr lang="en-US" b="1" i="1" dirty="0">
                <a:solidFill>
                  <a:srgbClr val="000000"/>
                </a:solidFill>
              </a:endParaRPr>
            </a:p>
          </p:txBody>
        </p:sp>
      </p:grpSp>
      <p:grpSp>
        <p:nvGrpSpPr>
          <p:cNvPr id="44" name="Group 43"/>
          <p:cNvGrpSpPr/>
          <p:nvPr/>
        </p:nvGrpSpPr>
        <p:grpSpPr>
          <a:xfrm>
            <a:off x="2369074" y="4128985"/>
            <a:ext cx="449944" cy="511983"/>
            <a:chOff x="-1496640" y="2933233"/>
            <a:chExt cx="449944" cy="511983"/>
          </a:xfrm>
        </p:grpSpPr>
        <p:sp>
          <p:nvSpPr>
            <p:cNvPr id="45" name="Oval 44"/>
            <p:cNvSpPr/>
            <p:nvPr/>
          </p:nvSpPr>
          <p:spPr>
            <a:xfrm>
              <a:off x="-1496640" y="2933233"/>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TextBox 45"/>
            <p:cNvSpPr txBox="1"/>
            <p:nvPr/>
          </p:nvSpPr>
          <p:spPr>
            <a:xfrm>
              <a:off x="-1422511" y="2986492"/>
              <a:ext cx="301686" cy="369332"/>
            </a:xfrm>
            <a:prstGeom prst="rect">
              <a:avLst/>
            </a:prstGeom>
            <a:noFill/>
          </p:spPr>
          <p:txBody>
            <a:bodyPr wrap="none" rtlCol="0">
              <a:spAutoFit/>
            </a:bodyPr>
            <a:lstStyle/>
            <a:p>
              <a:pPr algn="ctr"/>
              <a:r>
                <a:rPr lang="en-US" b="1" i="1" dirty="0" smtClean="0">
                  <a:solidFill>
                    <a:srgbClr val="000000"/>
                  </a:solidFill>
                </a:rPr>
                <a:t>4</a:t>
              </a:r>
              <a:endParaRPr lang="en-US" b="1" i="1" dirty="0">
                <a:solidFill>
                  <a:srgbClr val="000000"/>
                </a:solidFill>
              </a:endParaRPr>
            </a:p>
          </p:txBody>
        </p:sp>
      </p:grpSp>
      <p:grpSp>
        <p:nvGrpSpPr>
          <p:cNvPr id="47" name="Group 46"/>
          <p:cNvGrpSpPr/>
          <p:nvPr/>
        </p:nvGrpSpPr>
        <p:grpSpPr>
          <a:xfrm>
            <a:off x="1330152" y="4611854"/>
            <a:ext cx="449944" cy="511983"/>
            <a:chOff x="469037" y="2475301"/>
            <a:chExt cx="449944" cy="511983"/>
          </a:xfrm>
        </p:grpSpPr>
        <p:sp>
          <p:nvSpPr>
            <p:cNvPr id="48" name="Oval 47"/>
            <p:cNvSpPr/>
            <p:nvPr/>
          </p:nvSpPr>
          <p:spPr>
            <a:xfrm>
              <a:off x="469037" y="2475301"/>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TextBox 56"/>
            <p:cNvSpPr txBox="1"/>
            <p:nvPr/>
          </p:nvSpPr>
          <p:spPr>
            <a:xfrm>
              <a:off x="543166" y="2543262"/>
              <a:ext cx="301686" cy="369332"/>
            </a:xfrm>
            <a:prstGeom prst="rect">
              <a:avLst/>
            </a:prstGeom>
            <a:noFill/>
          </p:spPr>
          <p:txBody>
            <a:bodyPr wrap="none" rtlCol="0">
              <a:spAutoFit/>
            </a:bodyPr>
            <a:lstStyle/>
            <a:p>
              <a:pPr algn="ctr"/>
              <a:r>
                <a:rPr lang="en-US" b="1" i="1" dirty="0" smtClean="0">
                  <a:solidFill>
                    <a:srgbClr val="000000"/>
                  </a:solidFill>
                </a:rPr>
                <a:t>5</a:t>
              </a:r>
              <a:endParaRPr lang="en-US" b="1" i="1" dirty="0">
                <a:solidFill>
                  <a:srgbClr val="000000"/>
                </a:solidFill>
              </a:endParaRPr>
            </a:p>
          </p:txBody>
        </p:sp>
      </p:grpSp>
      <p:grpSp>
        <p:nvGrpSpPr>
          <p:cNvPr id="58" name="Group 57"/>
          <p:cNvGrpSpPr/>
          <p:nvPr/>
        </p:nvGrpSpPr>
        <p:grpSpPr>
          <a:xfrm>
            <a:off x="1992685" y="4837396"/>
            <a:ext cx="449944" cy="511983"/>
            <a:chOff x="-374570" y="1831184"/>
            <a:chExt cx="449944" cy="511983"/>
          </a:xfrm>
        </p:grpSpPr>
        <p:sp>
          <p:nvSpPr>
            <p:cNvPr id="59" name="Oval 58"/>
            <p:cNvSpPr/>
            <p:nvPr/>
          </p:nvSpPr>
          <p:spPr>
            <a:xfrm>
              <a:off x="-374570" y="1831184"/>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TextBox 59"/>
            <p:cNvSpPr txBox="1"/>
            <p:nvPr/>
          </p:nvSpPr>
          <p:spPr>
            <a:xfrm>
              <a:off x="-300441" y="1907966"/>
              <a:ext cx="301686" cy="369332"/>
            </a:xfrm>
            <a:prstGeom prst="rect">
              <a:avLst/>
            </a:prstGeom>
            <a:noFill/>
          </p:spPr>
          <p:txBody>
            <a:bodyPr wrap="none" rtlCol="0">
              <a:spAutoFit/>
            </a:bodyPr>
            <a:lstStyle/>
            <a:p>
              <a:pPr algn="ctr"/>
              <a:r>
                <a:rPr lang="en-US" b="1" i="1" dirty="0" smtClean="0">
                  <a:solidFill>
                    <a:srgbClr val="000000"/>
                  </a:solidFill>
                </a:rPr>
                <a:t>6</a:t>
              </a:r>
              <a:endParaRPr lang="en-US" b="1" i="1" dirty="0">
                <a:solidFill>
                  <a:srgbClr val="000000"/>
                </a:solidFill>
              </a:endParaRPr>
            </a:p>
          </p:txBody>
        </p:sp>
      </p:grpSp>
      <p:grpSp>
        <p:nvGrpSpPr>
          <p:cNvPr id="61" name="Group 60"/>
          <p:cNvGrpSpPr/>
          <p:nvPr/>
        </p:nvGrpSpPr>
        <p:grpSpPr>
          <a:xfrm>
            <a:off x="2696190" y="4862390"/>
            <a:ext cx="449944" cy="511983"/>
            <a:chOff x="-1407504" y="2587894"/>
            <a:chExt cx="449944" cy="511983"/>
          </a:xfrm>
        </p:grpSpPr>
        <p:sp>
          <p:nvSpPr>
            <p:cNvPr id="62" name="Oval 61"/>
            <p:cNvSpPr/>
            <p:nvPr/>
          </p:nvSpPr>
          <p:spPr>
            <a:xfrm>
              <a:off x="-1407504" y="2587894"/>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TextBox 62"/>
            <p:cNvSpPr txBox="1"/>
            <p:nvPr/>
          </p:nvSpPr>
          <p:spPr>
            <a:xfrm>
              <a:off x="-1335160" y="2664675"/>
              <a:ext cx="301686" cy="369332"/>
            </a:xfrm>
            <a:prstGeom prst="rect">
              <a:avLst/>
            </a:prstGeom>
            <a:noFill/>
          </p:spPr>
          <p:txBody>
            <a:bodyPr wrap="none" rtlCol="0">
              <a:spAutoFit/>
            </a:bodyPr>
            <a:lstStyle/>
            <a:p>
              <a:pPr algn="ctr"/>
              <a:r>
                <a:rPr lang="en-US" b="1" i="1" dirty="0" smtClean="0">
                  <a:solidFill>
                    <a:srgbClr val="000000"/>
                  </a:solidFill>
                </a:rPr>
                <a:t>7</a:t>
              </a:r>
              <a:endParaRPr lang="en-US" b="1" i="1" dirty="0">
                <a:solidFill>
                  <a:srgbClr val="000000"/>
                </a:solidFill>
              </a:endParaRPr>
            </a:p>
          </p:txBody>
        </p:sp>
      </p:grpSp>
      <p:grpSp>
        <p:nvGrpSpPr>
          <p:cNvPr id="64" name="Group 63"/>
          <p:cNvGrpSpPr/>
          <p:nvPr/>
        </p:nvGrpSpPr>
        <p:grpSpPr>
          <a:xfrm>
            <a:off x="3168553" y="5175623"/>
            <a:ext cx="449944" cy="511983"/>
            <a:chOff x="-1780844" y="2911497"/>
            <a:chExt cx="449944" cy="511983"/>
          </a:xfrm>
        </p:grpSpPr>
        <p:sp>
          <p:nvSpPr>
            <p:cNvPr id="65" name="Oval 64"/>
            <p:cNvSpPr/>
            <p:nvPr/>
          </p:nvSpPr>
          <p:spPr>
            <a:xfrm>
              <a:off x="-1780844" y="2911497"/>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TextBox 65"/>
            <p:cNvSpPr txBox="1"/>
            <p:nvPr/>
          </p:nvSpPr>
          <p:spPr>
            <a:xfrm>
              <a:off x="-1708500" y="2988278"/>
              <a:ext cx="301686" cy="369332"/>
            </a:xfrm>
            <a:prstGeom prst="rect">
              <a:avLst/>
            </a:prstGeom>
            <a:noFill/>
          </p:spPr>
          <p:txBody>
            <a:bodyPr wrap="none" rtlCol="0">
              <a:spAutoFit/>
            </a:bodyPr>
            <a:lstStyle/>
            <a:p>
              <a:pPr algn="ctr"/>
              <a:r>
                <a:rPr lang="en-US" b="1" i="1" dirty="0" smtClean="0">
                  <a:solidFill>
                    <a:srgbClr val="000000"/>
                  </a:solidFill>
                </a:rPr>
                <a:t>8</a:t>
              </a:r>
              <a:endParaRPr lang="en-US" b="1" i="1" dirty="0">
                <a:solidFill>
                  <a:srgbClr val="000000"/>
                </a:solidFill>
              </a:endParaRPr>
            </a:p>
          </p:txBody>
        </p:sp>
      </p:grpSp>
      <p:sp>
        <p:nvSpPr>
          <p:cNvPr id="67" name="Oval 66"/>
          <p:cNvSpPr/>
          <p:nvPr/>
        </p:nvSpPr>
        <p:spPr>
          <a:xfrm>
            <a:off x="1761248" y="5509490"/>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630973" y="4516435"/>
            <a:ext cx="449944" cy="511983"/>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TextBox 68"/>
          <p:cNvSpPr txBox="1"/>
          <p:nvPr/>
        </p:nvSpPr>
        <p:spPr>
          <a:xfrm>
            <a:off x="635372" y="4587760"/>
            <a:ext cx="441147" cy="369332"/>
          </a:xfrm>
          <a:prstGeom prst="rect">
            <a:avLst/>
          </a:prstGeom>
          <a:noFill/>
        </p:spPr>
        <p:txBody>
          <a:bodyPr wrap="none" rtlCol="0">
            <a:spAutoFit/>
          </a:bodyPr>
          <a:lstStyle/>
          <a:p>
            <a:pPr algn="ctr"/>
            <a:r>
              <a:rPr lang="en-US" b="1" i="1" dirty="0" smtClean="0">
                <a:solidFill>
                  <a:srgbClr val="000000"/>
                </a:solidFill>
              </a:rPr>
              <a:t>10</a:t>
            </a:r>
            <a:endParaRPr lang="en-US" b="1" i="1" dirty="0">
              <a:solidFill>
                <a:srgbClr val="000000"/>
              </a:solidFill>
            </a:endParaRPr>
          </a:p>
        </p:txBody>
      </p:sp>
      <p:sp>
        <p:nvSpPr>
          <p:cNvPr id="70" name="TextBox 69"/>
          <p:cNvSpPr txBox="1"/>
          <p:nvPr/>
        </p:nvSpPr>
        <p:spPr>
          <a:xfrm>
            <a:off x="1829766" y="5580816"/>
            <a:ext cx="312907" cy="369332"/>
          </a:xfrm>
          <a:prstGeom prst="rect">
            <a:avLst/>
          </a:prstGeom>
          <a:noFill/>
        </p:spPr>
        <p:txBody>
          <a:bodyPr wrap="none" rtlCol="0">
            <a:spAutoFit/>
          </a:bodyPr>
          <a:lstStyle/>
          <a:p>
            <a:pPr algn="ctr"/>
            <a:r>
              <a:rPr lang="en-US" b="1" i="1" dirty="0" smtClean="0">
                <a:solidFill>
                  <a:srgbClr val="000000"/>
                </a:solidFill>
              </a:rPr>
              <a:t>9</a:t>
            </a:r>
            <a:endParaRPr lang="en-US" b="1" i="1" dirty="0">
              <a:solidFill>
                <a:srgbClr val="000000"/>
              </a:solidFill>
            </a:endParaRPr>
          </a:p>
        </p:txBody>
      </p:sp>
      <p:sp>
        <p:nvSpPr>
          <p:cNvPr id="71" name="Oval 70"/>
          <p:cNvSpPr/>
          <p:nvPr/>
        </p:nvSpPr>
        <p:spPr>
          <a:xfrm>
            <a:off x="6624889" y="1420449"/>
            <a:ext cx="644590" cy="635886"/>
          </a:xfrm>
          <a:prstGeom prst="ellipse">
            <a:avLst/>
          </a:prstGeom>
          <a:solidFill>
            <a:schemeClr val="accent2">
              <a:lumMod val="60000"/>
              <a:lumOff val="40000"/>
              <a:alpha val="39000"/>
            </a:schemeClr>
          </a:solidFill>
          <a:ln w="31750">
            <a:solidFill>
              <a:srgbClr val="066EA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
            <a:ext cx="9144000" cy="558659"/>
          </a:xfrm>
        </p:spPr>
        <p:txBody>
          <a:bodyPr lIns="365760" tIns="91440" rIns="91440"/>
          <a:lstStyle/>
          <a:p>
            <a:r>
              <a:rPr lang="en-US" dirty="0" smtClean="0"/>
              <a:t>RESULTING REQUESTS</a:t>
            </a:r>
            <a:endParaRPr lang="en-US" dirty="0"/>
          </a:p>
        </p:txBody>
      </p:sp>
      <p:sp>
        <p:nvSpPr>
          <p:cNvPr id="6" name="Slide Number Placeholder 5"/>
          <p:cNvSpPr>
            <a:spLocks noGrp="1"/>
          </p:cNvSpPr>
          <p:nvPr>
            <p:ph type="sldNum" sz="quarter" idx="12"/>
          </p:nvPr>
        </p:nvSpPr>
        <p:spPr/>
        <p:txBody>
          <a:bodyPr/>
          <a:lstStyle/>
          <a:p>
            <a:fld id="{666D27A2-659E-8546-933E-F4C0977B1FC0}" type="slidenum">
              <a:rPr lang="en-US" smtClean="0"/>
              <a:pPr/>
              <a:t>6</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340401197"/>
              </p:ext>
            </p:extLst>
          </p:nvPr>
        </p:nvGraphicFramePr>
        <p:xfrm>
          <a:off x="5265638" y="2625771"/>
          <a:ext cx="1681546" cy="3436620"/>
        </p:xfrm>
        <a:graphic>
          <a:graphicData uri="http://schemas.openxmlformats.org/drawingml/2006/table">
            <a:tbl>
              <a:tblPr>
                <a:tableStyleId>{5C22544A-7EE6-4342-B048-85BDC9FD1C3A}</a:tableStyleId>
              </a:tblPr>
              <a:tblGrid>
                <a:gridCol w="643954"/>
                <a:gridCol w="1037592"/>
              </a:tblGrid>
              <a:tr h="292439">
                <a:tc>
                  <a:txBody>
                    <a:bodyPr/>
                    <a:lstStyle/>
                    <a:p>
                      <a:pPr algn="ctr" fontAlgn="b"/>
                      <a:r>
                        <a:rPr lang="en-US" sz="2000" b="1" u="none" strike="noStrike" dirty="0">
                          <a:effectLst/>
                        </a:rPr>
                        <a:t>AREA</a:t>
                      </a:r>
                      <a:endParaRPr lang="en-US" sz="2000" b="1" i="0" u="none" strike="noStrike" dirty="0">
                        <a:solidFill>
                          <a:srgbClr val="000000"/>
                        </a:solidFill>
                        <a:effectLst/>
                        <a:latin typeface="Calibri"/>
                      </a:endParaRPr>
                    </a:p>
                  </a:txBody>
                  <a:tcPr marL="7620" marR="7620" marT="7620" marB="0" anchor="b"/>
                </a:tc>
                <a:tc>
                  <a:txBody>
                    <a:bodyPr/>
                    <a:lstStyle/>
                    <a:p>
                      <a:pPr algn="ctr" fontAlgn="b"/>
                      <a:r>
                        <a:rPr lang="en-US" sz="2000" b="1" u="none" strike="noStrike" dirty="0">
                          <a:effectLst/>
                        </a:rPr>
                        <a:t>MW</a:t>
                      </a:r>
                      <a:endParaRPr lang="en-US" sz="2000" b="1" i="0" u="none" strike="noStrike" dirty="0">
                        <a:solidFill>
                          <a:srgbClr val="000000"/>
                        </a:solidFill>
                        <a:effectLst/>
                        <a:latin typeface="Calibri"/>
                      </a:endParaRPr>
                    </a:p>
                  </a:txBody>
                  <a:tcPr marL="7620" marR="7620" marT="7620" marB="0" anchor="b"/>
                </a:tc>
              </a:tr>
              <a:tr h="292439">
                <a:tc>
                  <a:txBody>
                    <a:bodyPr/>
                    <a:lstStyle/>
                    <a:p>
                      <a:pPr algn="ctr" fontAlgn="b"/>
                      <a:r>
                        <a:rPr lang="en-US" sz="2000" b="1" u="none" strike="noStrike" dirty="0">
                          <a:effectLst/>
                        </a:rPr>
                        <a:t>1</a:t>
                      </a:r>
                      <a:endParaRPr lang="en-US" sz="2000" b="1" i="0" u="none" strike="noStrike" dirty="0">
                        <a:solidFill>
                          <a:srgbClr val="000000"/>
                        </a:solidFill>
                        <a:effectLst/>
                        <a:latin typeface="Calibri"/>
                      </a:endParaRPr>
                    </a:p>
                  </a:txBody>
                  <a:tcPr marL="7620" marR="7620" marT="7620" marB="0" anchor="b"/>
                </a:tc>
                <a:tc>
                  <a:txBody>
                    <a:bodyPr/>
                    <a:lstStyle/>
                    <a:p>
                      <a:pPr algn="ctr" fontAlgn="b"/>
                      <a:r>
                        <a:rPr lang="en-US" sz="2000" b="1" u="none" strike="noStrike" dirty="0">
                          <a:effectLst/>
                        </a:rPr>
                        <a:t>422</a:t>
                      </a:r>
                      <a:endParaRPr lang="en-US" sz="2000" b="1" i="0" u="none" strike="noStrike" dirty="0">
                        <a:solidFill>
                          <a:srgbClr val="000000"/>
                        </a:solidFill>
                        <a:effectLst/>
                        <a:latin typeface="Calibri"/>
                      </a:endParaRPr>
                    </a:p>
                  </a:txBody>
                  <a:tcPr marL="7620" marR="7620" marT="7620" marB="0" anchor="b"/>
                </a:tc>
              </a:tr>
              <a:tr h="292439">
                <a:tc>
                  <a:txBody>
                    <a:bodyPr/>
                    <a:lstStyle/>
                    <a:p>
                      <a:pPr algn="ctr" fontAlgn="b"/>
                      <a:r>
                        <a:rPr lang="en-US" sz="2000" b="1" u="none" strike="noStrike" dirty="0">
                          <a:effectLst/>
                        </a:rPr>
                        <a:t>2</a:t>
                      </a:r>
                      <a:endParaRPr lang="en-US" sz="2000" b="1" i="0" u="none" strike="noStrike" dirty="0">
                        <a:solidFill>
                          <a:srgbClr val="000000"/>
                        </a:solidFill>
                        <a:effectLst/>
                        <a:latin typeface="Calibri"/>
                      </a:endParaRPr>
                    </a:p>
                  </a:txBody>
                  <a:tcPr marL="7620" marR="7620" marT="7620" marB="0" anchor="b"/>
                </a:tc>
                <a:tc>
                  <a:txBody>
                    <a:bodyPr/>
                    <a:lstStyle/>
                    <a:p>
                      <a:pPr algn="ctr" fontAlgn="b"/>
                      <a:r>
                        <a:rPr lang="en-US" sz="2000" b="1" u="none" strike="noStrike" dirty="0">
                          <a:effectLst/>
                        </a:rPr>
                        <a:t>278</a:t>
                      </a:r>
                      <a:endParaRPr lang="en-US" sz="2000" b="1" i="0" u="none" strike="noStrike" dirty="0">
                        <a:solidFill>
                          <a:srgbClr val="000000"/>
                        </a:solidFill>
                        <a:effectLst/>
                        <a:latin typeface="Calibri"/>
                      </a:endParaRPr>
                    </a:p>
                  </a:txBody>
                  <a:tcPr marL="7620" marR="7620" marT="7620" marB="0" anchor="b"/>
                </a:tc>
              </a:tr>
              <a:tr h="292439">
                <a:tc>
                  <a:txBody>
                    <a:bodyPr/>
                    <a:lstStyle/>
                    <a:p>
                      <a:pPr algn="ctr" fontAlgn="b"/>
                      <a:r>
                        <a:rPr lang="en-US" sz="2000" b="1" u="none" strike="noStrike" dirty="0">
                          <a:effectLst/>
                        </a:rPr>
                        <a:t>3</a:t>
                      </a:r>
                      <a:endParaRPr lang="en-US" sz="2000" b="1" i="0" u="none" strike="noStrike" dirty="0">
                        <a:solidFill>
                          <a:srgbClr val="000000"/>
                        </a:solidFill>
                        <a:effectLst/>
                        <a:latin typeface="Calibri"/>
                      </a:endParaRPr>
                    </a:p>
                  </a:txBody>
                  <a:tcPr marL="7620" marR="7620" marT="7620" marB="0" anchor="b"/>
                </a:tc>
                <a:tc>
                  <a:txBody>
                    <a:bodyPr/>
                    <a:lstStyle/>
                    <a:p>
                      <a:pPr algn="ctr" fontAlgn="b"/>
                      <a:r>
                        <a:rPr lang="en-US" sz="2000" b="1" u="none" strike="noStrike" dirty="0">
                          <a:effectLst/>
                        </a:rPr>
                        <a:t>160</a:t>
                      </a:r>
                      <a:endParaRPr lang="en-US" sz="2000" b="1" i="0" u="none" strike="noStrike" dirty="0">
                        <a:solidFill>
                          <a:srgbClr val="000000"/>
                        </a:solidFill>
                        <a:effectLst/>
                        <a:latin typeface="Calibri"/>
                      </a:endParaRPr>
                    </a:p>
                  </a:txBody>
                  <a:tcPr marL="7620" marR="7620" marT="7620" marB="0" anchor="b"/>
                </a:tc>
              </a:tr>
              <a:tr h="292439">
                <a:tc>
                  <a:txBody>
                    <a:bodyPr/>
                    <a:lstStyle/>
                    <a:p>
                      <a:pPr algn="ctr" fontAlgn="b"/>
                      <a:r>
                        <a:rPr lang="en-US" sz="2000" b="1" u="none" strike="noStrike" dirty="0">
                          <a:effectLst/>
                        </a:rPr>
                        <a:t>4</a:t>
                      </a:r>
                      <a:endParaRPr lang="en-US" sz="2000" b="1" i="0" u="none" strike="noStrike" dirty="0">
                        <a:solidFill>
                          <a:srgbClr val="000000"/>
                        </a:solidFill>
                        <a:effectLst/>
                        <a:latin typeface="Calibri"/>
                      </a:endParaRPr>
                    </a:p>
                  </a:txBody>
                  <a:tcPr marL="7620" marR="7620" marT="7620" marB="0" anchor="b"/>
                </a:tc>
                <a:tc>
                  <a:txBody>
                    <a:bodyPr/>
                    <a:lstStyle/>
                    <a:p>
                      <a:pPr algn="ctr" fontAlgn="b"/>
                      <a:r>
                        <a:rPr lang="en-US" sz="2000" b="1" u="none" strike="noStrike" dirty="0">
                          <a:effectLst/>
                        </a:rPr>
                        <a:t>87</a:t>
                      </a:r>
                      <a:endParaRPr lang="en-US" sz="2000" b="1" i="0" u="none" strike="noStrike" dirty="0">
                        <a:solidFill>
                          <a:srgbClr val="000000"/>
                        </a:solidFill>
                        <a:effectLst/>
                        <a:latin typeface="Calibri"/>
                      </a:endParaRPr>
                    </a:p>
                  </a:txBody>
                  <a:tcPr marL="7620" marR="7620" marT="7620" marB="0" anchor="b"/>
                </a:tc>
              </a:tr>
              <a:tr h="292439">
                <a:tc>
                  <a:txBody>
                    <a:bodyPr/>
                    <a:lstStyle/>
                    <a:p>
                      <a:pPr algn="ctr" fontAlgn="b"/>
                      <a:r>
                        <a:rPr lang="en-US" sz="2000" b="1" u="none" strike="noStrike" dirty="0">
                          <a:effectLst/>
                        </a:rPr>
                        <a:t>5</a:t>
                      </a:r>
                      <a:endParaRPr lang="en-US" sz="2000" b="1" i="0" u="none" strike="noStrike" dirty="0">
                        <a:solidFill>
                          <a:srgbClr val="000000"/>
                        </a:solidFill>
                        <a:effectLst/>
                        <a:latin typeface="Calibri"/>
                      </a:endParaRPr>
                    </a:p>
                  </a:txBody>
                  <a:tcPr marL="7620" marR="7620" marT="7620" marB="0" anchor="b"/>
                </a:tc>
                <a:tc>
                  <a:txBody>
                    <a:bodyPr/>
                    <a:lstStyle/>
                    <a:p>
                      <a:pPr algn="ctr" fontAlgn="b"/>
                      <a:r>
                        <a:rPr lang="en-US" sz="2000" b="1" u="none" strike="noStrike" dirty="0">
                          <a:effectLst/>
                        </a:rPr>
                        <a:t>77</a:t>
                      </a:r>
                      <a:endParaRPr lang="en-US" sz="2000" b="1" i="0" u="none" strike="noStrike" dirty="0">
                        <a:solidFill>
                          <a:srgbClr val="000000"/>
                        </a:solidFill>
                        <a:effectLst/>
                        <a:latin typeface="Calibri"/>
                      </a:endParaRPr>
                    </a:p>
                  </a:txBody>
                  <a:tcPr marL="7620" marR="7620" marT="7620" marB="0" anchor="b"/>
                </a:tc>
              </a:tr>
              <a:tr h="292439">
                <a:tc>
                  <a:txBody>
                    <a:bodyPr/>
                    <a:lstStyle/>
                    <a:p>
                      <a:pPr algn="ctr" fontAlgn="b"/>
                      <a:r>
                        <a:rPr lang="en-US" sz="2000" b="1" u="none" strike="noStrike">
                          <a:effectLst/>
                        </a:rPr>
                        <a:t>6</a:t>
                      </a:r>
                      <a:endParaRPr lang="en-US" sz="2000" b="1" i="0" u="none" strike="noStrike">
                        <a:solidFill>
                          <a:srgbClr val="000000"/>
                        </a:solidFill>
                        <a:effectLst/>
                        <a:latin typeface="Calibri"/>
                      </a:endParaRPr>
                    </a:p>
                  </a:txBody>
                  <a:tcPr marL="7620" marR="7620" marT="7620" marB="0" anchor="b"/>
                </a:tc>
                <a:tc>
                  <a:txBody>
                    <a:bodyPr/>
                    <a:lstStyle/>
                    <a:p>
                      <a:pPr algn="ctr" fontAlgn="b"/>
                      <a:r>
                        <a:rPr lang="en-US" sz="2000" b="1" u="none" strike="noStrike" dirty="0">
                          <a:effectLst/>
                        </a:rPr>
                        <a:t>273</a:t>
                      </a:r>
                      <a:endParaRPr lang="en-US" sz="2000" b="1" i="0" u="none" strike="noStrike" dirty="0">
                        <a:solidFill>
                          <a:srgbClr val="000000"/>
                        </a:solidFill>
                        <a:effectLst/>
                        <a:latin typeface="Calibri"/>
                      </a:endParaRPr>
                    </a:p>
                  </a:txBody>
                  <a:tcPr marL="7620" marR="7620" marT="7620" marB="0" anchor="b"/>
                </a:tc>
              </a:tr>
              <a:tr h="292439">
                <a:tc>
                  <a:txBody>
                    <a:bodyPr/>
                    <a:lstStyle/>
                    <a:p>
                      <a:pPr algn="ctr" fontAlgn="b"/>
                      <a:r>
                        <a:rPr lang="en-US" sz="2000" b="1" u="none" strike="noStrike">
                          <a:effectLst/>
                        </a:rPr>
                        <a:t>7</a:t>
                      </a:r>
                      <a:endParaRPr lang="en-US" sz="2000" b="1" i="0" u="none" strike="noStrike">
                        <a:solidFill>
                          <a:srgbClr val="000000"/>
                        </a:solidFill>
                        <a:effectLst/>
                        <a:latin typeface="Calibri"/>
                      </a:endParaRPr>
                    </a:p>
                  </a:txBody>
                  <a:tcPr marL="7620" marR="7620" marT="7620" marB="0" anchor="b"/>
                </a:tc>
                <a:tc>
                  <a:txBody>
                    <a:bodyPr/>
                    <a:lstStyle/>
                    <a:p>
                      <a:pPr algn="ctr" fontAlgn="b"/>
                      <a:r>
                        <a:rPr lang="en-US" sz="2000" b="1" u="none" strike="noStrike" dirty="0">
                          <a:effectLst/>
                        </a:rPr>
                        <a:t>191</a:t>
                      </a:r>
                      <a:endParaRPr lang="en-US" sz="2000" b="1" i="0" u="none" strike="noStrike" dirty="0">
                        <a:solidFill>
                          <a:srgbClr val="000000"/>
                        </a:solidFill>
                        <a:effectLst/>
                        <a:latin typeface="Calibri"/>
                      </a:endParaRPr>
                    </a:p>
                  </a:txBody>
                  <a:tcPr marL="7620" marR="7620" marT="7620" marB="0" anchor="b"/>
                </a:tc>
              </a:tr>
              <a:tr h="292439">
                <a:tc>
                  <a:txBody>
                    <a:bodyPr/>
                    <a:lstStyle/>
                    <a:p>
                      <a:pPr algn="ctr" fontAlgn="b"/>
                      <a:r>
                        <a:rPr lang="en-US" sz="2000" b="1" u="none" strike="noStrike">
                          <a:effectLst/>
                        </a:rPr>
                        <a:t>8</a:t>
                      </a:r>
                      <a:endParaRPr lang="en-US" sz="2000" b="1" i="0" u="none" strike="noStrike">
                        <a:solidFill>
                          <a:srgbClr val="000000"/>
                        </a:solidFill>
                        <a:effectLst/>
                        <a:latin typeface="Calibri"/>
                      </a:endParaRPr>
                    </a:p>
                  </a:txBody>
                  <a:tcPr marL="7620" marR="7620" marT="7620" marB="0" anchor="b"/>
                </a:tc>
                <a:tc>
                  <a:txBody>
                    <a:bodyPr/>
                    <a:lstStyle/>
                    <a:p>
                      <a:pPr algn="ctr" fontAlgn="b"/>
                      <a:r>
                        <a:rPr lang="en-US" sz="2000" b="1" u="none" strike="noStrike" dirty="0">
                          <a:effectLst/>
                        </a:rPr>
                        <a:t>83</a:t>
                      </a:r>
                      <a:endParaRPr lang="en-US" sz="2000" b="1" i="0" u="none" strike="noStrike" dirty="0">
                        <a:solidFill>
                          <a:srgbClr val="000000"/>
                        </a:solidFill>
                        <a:effectLst/>
                        <a:latin typeface="Calibri"/>
                      </a:endParaRPr>
                    </a:p>
                  </a:txBody>
                  <a:tcPr marL="7620" marR="7620" marT="7620" marB="0" anchor="b"/>
                </a:tc>
              </a:tr>
              <a:tr h="292439">
                <a:tc>
                  <a:txBody>
                    <a:bodyPr/>
                    <a:lstStyle/>
                    <a:p>
                      <a:pPr algn="ctr" fontAlgn="b"/>
                      <a:r>
                        <a:rPr lang="en-US" sz="2000" b="1" u="none" strike="noStrike">
                          <a:effectLst/>
                        </a:rPr>
                        <a:t>9</a:t>
                      </a:r>
                      <a:endParaRPr lang="en-US" sz="2000" b="1" i="0" u="none" strike="noStrike">
                        <a:solidFill>
                          <a:srgbClr val="000000"/>
                        </a:solidFill>
                        <a:effectLst/>
                        <a:latin typeface="Calibri"/>
                      </a:endParaRPr>
                    </a:p>
                  </a:txBody>
                  <a:tcPr marL="7620" marR="7620" marT="7620" marB="0" anchor="b"/>
                </a:tc>
                <a:tc>
                  <a:txBody>
                    <a:bodyPr/>
                    <a:lstStyle/>
                    <a:p>
                      <a:pPr algn="ctr" fontAlgn="b"/>
                      <a:r>
                        <a:rPr lang="en-US" sz="2000" b="1" u="none" strike="noStrike" dirty="0">
                          <a:effectLst/>
                        </a:rPr>
                        <a:t>119</a:t>
                      </a:r>
                      <a:endParaRPr lang="en-US" sz="2000" b="1" i="0" u="none" strike="noStrike" dirty="0">
                        <a:solidFill>
                          <a:srgbClr val="000000"/>
                        </a:solidFill>
                        <a:effectLst/>
                        <a:latin typeface="Calibri"/>
                      </a:endParaRPr>
                    </a:p>
                  </a:txBody>
                  <a:tcPr marL="7620" marR="7620" marT="7620" marB="0" anchor="b"/>
                </a:tc>
              </a:tr>
              <a:tr h="292439">
                <a:tc>
                  <a:txBody>
                    <a:bodyPr/>
                    <a:lstStyle/>
                    <a:p>
                      <a:pPr algn="ctr" fontAlgn="b"/>
                      <a:r>
                        <a:rPr lang="en-US" sz="2000" b="1" u="none" strike="noStrike">
                          <a:effectLst/>
                        </a:rPr>
                        <a:t>10</a:t>
                      </a:r>
                      <a:endParaRPr lang="en-US" sz="2000" b="1" i="0" u="none" strike="noStrike">
                        <a:solidFill>
                          <a:srgbClr val="000000"/>
                        </a:solidFill>
                        <a:effectLst/>
                        <a:latin typeface="Calibri"/>
                      </a:endParaRPr>
                    </a:p>
                  </a:txBody>
                  <a:tcPr marL="7620" marR="7620" marT="7620" marB="0" anchor="b"/>
                </a:tc>
                <a:tc>
                  <a:txBody>
                    <a:bodyPr/>
                    <a:lstStyle/>
                    <a:p>
                      <a:pPr algn="ctr" fontAlgn="b"/>
                      <a:r>
                        <a:rPr lang="en-US" sz="2000" b="1" u="none" strike="noStrike" dirty="0">
                          <a:effectLst/>
                        </a:rPr>
                        <a:t>25</a:t>
                      </a:r>
                      <a:endParaRPr lang="en-US" sz="2000" b="1"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270131081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82563" y="0"/>
            <a:ext cx="8567737" cy="825500"/>
          </a:xfrm>
        </p:spPr>
        <p:txBody>
          <a:bodyPr/>
          <a:lstStyle/>
          <a:p>
            <a:pPr algn="ctr"/>
            <a:r>
              <a:rPr lang="en-US" altLang="en-US" sz="3600" smtClean="0">
                <a:latin typeface="Helvetica" pitchFamily="34" charset="0"/>
                <a:cs typeface="Helvetica" pitchFamily="34" charset="0"/>
              </a:rPr>
              <a:t>QUESTIONS/DISCUSSION</a:t>
            </a:r>
          </a:p>
        </p:txBody>
      </p:sp>
      <p:pic>
        <p:nvPicPr>
          <p:cNvPr id="22531" name="Picture 3" descr="man_leaning_on_big_red_question_mar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32100" y="916623"/>
            <a:ext cx="3506788"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586236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Custom 17">
      <a:dk1>
        <a:srgbClr val="860038"/>
      </a:dk1>
      <a:lt1>
        <a:sysClr val="window" lastClr="FFFFFF"/>
      </a:lt1>
      <a:dk2>
        <a:srgbClr val="EF3E42"/>
      </a:dk2>
      <a:lt2>
        <a:srgbClr val="EEECE1"/>
      </a:lt2>
      <a:accent1>
        <a:srgbClr val="007698"/>
      </a:accent1>
      <a:accent2>
        <a:srgbClr val="003D83"/>
      </a:accent2>
      <a:accent3>
        <a:srgbClr val="717073"/>
      </a:accent3>
      <a:accent4>
        <a:srgbClr val="49A942"/>
      </a:accent4>
      <a:accent5>
        <a:srgbClr val="F58025"/>
      </a:accent5>
      <a:accent6>
        <a:srgbClr val="FDB924"/>
      </a:accent6>
      <a:hlink>
        <a:srgbClr val="0000FF"/>
      </a:hlink>
      <a:folHlink>
        <a:srgbClr val="372C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0</TotalTime>
  <Words>545</Words>
  <Application>Microsoft Office PowerPoint</Application>
  <PresentationFormat>On-screen Show (4:3)</PresentationFormat>
  <Paragraphs>116</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Template</vt:lpstr>
      <vt:lpstr>ERCOT DELAWARE BASIN STUDY LOAD UPDATE METHOLOGY</vt:lpstr>
      <vt:lpstr>PowerPoint Presentation</vt:lpstr>
      <vt:lpstr>POTENTIAL LOAD AREAS</vt:lpstr>
      <vt:lpstr>PowerPoint Presentation</vt:lpstr>
      <vt:lpstr>PowerPoint Presentation</vt:lpstr>
      <vt:lpstr>RESULTING REQUESTS</vt:lpstr>
      <vt:lpstr>QUESTIONS/DISCUSSION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2018-06-29T18:02:45Z</dcterms:created>
  <dcterms:modified xsi:type="dcterms:W3CDTF">2019-05-13T18:54:42Z</dcterms:modified>
</cp:coreProperties>
</file>