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4"/>
  </p:notesMasterIdLst>
  <p:handoutMasterIdLst>
    <p:handoutMasterId r:id="rId25"/>
  </p:handoutMasterIdLst>
  <p:sldIdLst>
    <p:sldId id="260" r:id="rId7"/>
    <p:sldId id="288" r:id="rId8"/>
    <p:sldId id="298" r:id="rId9"/>
    <p:sldId id="305" r:id="rId10"/>
    <p:sldId id="314" r:id="rId11"/>
    <p:sldId id="295" r:id="rId12"/>
    <p:sldId id="320" r:id="rId13"/>
    <p:sldId id="321" r:id="rId14"/>
    <p:sldId id="303" r:id="rId15"/>
    <p:sldId id="311" r:id="rId16"/>
    <p:sldId id="327" r:id="rId17"/>
    <p:sldId id="261" r:id="rId18"/>
    <p:sldId id="323" r:id="rId19"/>
    <p:sldId id="324" r:id="rId20"/>
    <p:sldId id="325" r:id="rId21"/>
    <p:sldId id="326" r:id="rId22"/>
    <p:sldId id="322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2" d="100"/>
          <a:sy n="132" d="100"/>
        </p:scale>
        <p:origin x="78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146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83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21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01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68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April 18, 2019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Forward Adjustment Factors Feb 2019- Mar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3400" y="91440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TPE moved in conjunction with forward adjustment factors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656539" y="51054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Real-Time (RFAF) and Day-Ahead (DFAF) forward adjustment factors capture the ratio of forward ERCOT North prices to actual prices.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375796"/>
            <a:ext cx="6705600" cy="3501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59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CRR Obligation Volume/Exposure - 4/1/19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632" y="990600"/>
            <a:ext cx="8016935" cy="4078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32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143000"/>
            <a:ext cx="8534400" cy="3011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923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</a:t>
            </a:r>
            <a:r>
              <a:rPr lang="en-US" sz="1800" dirty="0" smtClean="0"/>
              <a:t>Excess Collateral </a:t>
            </a:r>
            <a:r>
              <a:rPr lang="en-US" sz="1800" dirty="0"/>
              <a:t>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364911"/>
            <a:ext cx="8534400" cy="3264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Quintile </a:t>
            </a:r>
            <a:r>
              <a:rPr lang="en-US" sz="1800" dirty="0"/>
              <a:t>Distribution of Excess Collateral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066800"/>
            <a:ext cx="8534400" cy="4012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32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</a:t>
            </a:r>
            <a:r>
              <a:rPr lang="en-US" sz="1800" dirty="0"/>
              <a:t>Quintile Distribution of Average TPE by Rating and Category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3829" y="1066800"/>
            <a:ext cx="8534400" cy="4012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88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Feb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 2019- Mar 2019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increased from $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263.8 million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$298.5 million 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increase in TPE is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due to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higher prices in early March 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Collateral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is defined as Secured Collateral in excess of TPE,CRR Locked ACL and DAM Exposure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.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decreased from $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1,034.8 million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$926.7 million </a:t>
            </a: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decrease in Discretionary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ollateral is largely due to decrease in Secured Collateral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Number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of active Counter-Parties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increased from 233 to 237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Settlement Invoice Charges/TPE Feb 2019- Mar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19200"/>
            <a:ext cx="73914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Available Credit by Type Compared to Total Potential Exposure (TPE)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81025" y="59436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*Numbers are as of month end except for Max TPE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386682"/>
            <a:ext cx="8534400" cy="321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Feb </a:t>
            </a:r>
            <a:r>
              <a:rPr lang="en-US" sz="1800" dirty="0">
                <a:cs typeface="Times New Roman" panose="02020603050405020304" pitchFamily="18" charset="0"/>
              </a:rPr>
              <a:t>2019- </a:t>
            </a:r>
            <a:r>
              <a:rPr lang="en-US" sz="1800" dirty="0" smtClean="0">
                <a:cs typeface="Times New Roman" panose="02020603050405020304" pitchFamily="18" charset="0"/>
              </a:rPr>
              <a:t>Mar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6486" y="806105"/>
            <a:ext cx="800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Posted collateral covered the DAM Exposure spike caused by higher prices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5715000"/>
            <a:ext cx="792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Discretionary </a:t>
            </a:r>
            <a:r>
              <a:rPr lang="en-US" sz="1400" dirty="0"/>
              <a:t>c</a:t>
            </a:r>
            <a:r>
              <a:rPr lang="en-US" sz="1400" dirty="0" smtClean="0"/>
              <a:t>ollateral doesn’t include Unsecured Credit Limit or parent guarantees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295400"/>
            <a:ext cx="73914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Discretionary Collateral by Market Segment- Mar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9144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Load and Generation entities accounted for the largest portion of </a:t>
            </a:r>
            <a:r>
              <a:rPr lang="en-US" sz="1400" dirty="0"/>
              <a:t>d</a:t>
            </a:r>
            <a:r>
              <a:rPr lang="en-US" sz="1400" dirty="0" smtClean="0"/>
              <a:t>iscretionary collateral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704" y="1328746"/>
            <a:ext cx="7742591" cy="420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Secured collateral distribution/ TPE- </a:t>
            </a:r>
            <a:r>
              <a:rPr lang="en-US" sz="1800" dirty="0" smtClean="0">
                <a:cs typeface="Times New Roman" panose="02020603050405020304" pitchFamily="18" charset="0"/>
              </a:rPr>
              <a:t>Mar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818811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Posting of discretionary collateral is relatively concentrated</a:t>
            </a:r>
            <a:r>
              <a:rPr lang="en-US" sz="1400" dirty="0" smtClean="0"/>
              <a:t>. 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1" y="1465918"/>
            <a:ext cx="7620000" cy="3926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6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Secured collateral and Unsecured Credit Limit (UCL) distribution</a:t>
            </a:r>
            <a:r>
              <a:rPr lang="en-US" sz="1800" dirty="0">
                <a:cs typeface="Times New Roman" panose="02020603050405020304" pitchFamily="18" charset="0"/>
              </a:rPr>
              <a:t>/ TPE- </a:t>
            </a:r>
            <a:r>
              <a:rPr lang="en-US" sz="1800" dirty="0" smtClean="0">
                <a:cs typeface="Times New Roman" panose="02020603050405020304" pitchFamily="18" charset="0"/>
              </a:rPr>
              <a:t>Mar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91440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TPE in the last bucket is covered by Guarantees and UCL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" y="1432387"/>
            <a:ext cx="7315200" cy="3993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31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ICE Daily Average Prices April-August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5562600"/>
            <a:ext cx="716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*Daily Average Price = (Peak price*16 +Off-Peak price*8)/24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012453"/>
            <a:ext cx="8229600" cy="3925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86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57532</TotalTime>
  <Words>352</Words>
  <Application>Microsoft Office PowerPoint</Application>
  <PresentationFormat>On-screen Show (4:3)</PresentationFormat>
  <Paragraphs>71</Paragraphs>
  <Slides>17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 Feb 2019- Mar 2019</vt:lpstr>
      <vt:lpstr>Settlement Invoice Charges/TPE Feb 2019- Mar 2019</vt:lpstr>
      <vt:lpstr>Available Credit by Type Compared to Total Potential Exposure (TPE)</vt:lpstr>
      <vt:lpstr>Discretionary Collateral Feb 2019- Mar 2019</vt:lpstr>
      <vt:lpstr>TPE and Discretionary Collateral by Market Segment- Mar 2019</vt:lpstr>
      <vt:lpstr>Secured collateral distribution/ TPE- Mar 2019</vt:lpstr>
      <vt:lpstr>Secured collateral and Unsecured Credit Limit (UCL) distribution/ TPE- Mar 2019</vt:lpstr>
      <vt:lpstr>ICE Daily Average Prices April-August 2019</vt:lpstr>
      <vt:lpstr>TPE and Forward Adjustment Factors Feb 2019- Mar 2019</vt:lpstr>
      <vt:lpstr>CRR Obligation Volume/Exposure - 4/1/19</vt:lpstr>
      <vt:lpstr>PowerPoint Presentation</vt:lpstr>
      <vt:lpstr>Distribution of TPE by Rating and Category</vt:lpstr>
      <vt:lpstr>Distribution of Excess Collateral by Rating and Category</vt:lpstr>
      <vt:lpstr>Bottom Quintile Distribution of Excess Collateral by Rating and Category</vt:lpstr>
      <vt:lpstr>Bottom Quintile Distribution of Average TPE by Rating and Category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368</cp:revision>
  <cp:lastPrinted>2019-02-15T17:32:39Z</cp:lastPrinted>
  <dcterms:created xsi:type="dcterms:W3CDTF">2016-01-21T15:20:31Z</dcterms:created>
  <dcterms:modified xsi:type="dcterms:W3CDTF">2019-05-14T16:19:01Z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