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288" r:id="rId8"/>
    <p:sldId id="298" r:id="rId9"/>
    <p:sldId id="305" r:id="rId10"/>
    <p:sldId id="314" r:id="rId11"/>
    <p:sldId id="295" r:id="rId12"/>
    <p:sldId id="320" r:id="rId13"/>
    <p:sldId id="321" r:id="rId14"/>
    <p:sldId id="303" r:id="rId15"/>
    <p:sldId id="311" r:id="rId16"/>
    <p:sldId id="327" r:id="rId17"/>
    <p:sldId id="261" r:id="rId18"/>
    <p:sldId id="323" r:id="rId19"/>
    <p:sldId id="324" r:id="rId20"/>
    <p:sldId id="325" r:id="rId21"/>
    <p:sldId id="326" r:id="rId22"/>
    <p:sldId id="32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3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April 18,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Feb 2019- Mar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75796"/>
            <a:ext cx="6705600" cy="35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CRR Obligation Volume/Exposure - 4/1/19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32" y="990600"/>
            <a:ext cx="8016935" cy="40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143000"/>
            <a:ext cx="8534400" cy="301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2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364911"/>
            <a:ext cx="8534400" cy="326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066800"/>
            <a:ext cx="8534400" cy="401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29" y="1066800"/>
            <a:ext cx="8534400" cy="401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Feb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Mar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263.8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$298.5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higher prices in early March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is defined as Secured Collateral in excess of TPE,CRR Locked ACL and DAM Exposure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1,034.8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$926.7 million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increased from 233 to 237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Feb 2019- Mar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391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86682"/>
            <a:ext cx="8534400" cy="32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Feb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Mar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Posted collateral covered the DAM Exposure spike caused by higher prices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95400"/>
            <a:ext cx="7391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Mar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04" y="1328746"/>
            <a:ext cx="7742591" cy="42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collateral distribution/ TPE- </a:t>
            </a:r>
            <a:r>
              <a:rPr lang="en-US" sz="1800" dirty="0" smtClean="0">
                <a:cs typeface="Times New Roman" panose="02020603050405020304" pitchFamily="18" charset="0"/>
              </a:rPr>
              <a:t>Mar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Posting of discretionary collateral is relatively concentrated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1465918"/>
            <a:ext cx="7620000" cy="39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Mar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covered by Guarantees and UCL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1432387"/>
            <a:ext cx="7315200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Daily Average Prices April-August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*Daily Average Price = (Peak price*16 +Off-Peak price*8)/24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12453"/>
            <a:ext cx="8229600" cy="392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57532</TotalTime>
  <Words>352</Words>
  <Application>Microsoft Office PowerPoint</Application>
  <PresentationFormat>On-screen Show (4:3)</PresentationFormat>
  <Paragraphs>71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Feb 2019- Mar 2019</vt:lpstr>
      <vt:lpstr>Settlement Invoice Charges/TPE Feb 2019- Mar 2019</vt:lpstr>
      <vt:lpstr>Available Credit by Type Compared to Total Potential Exposure (TPE)</vt:lpstr>
      <vt:lpstr>Discretionary Collateral Feb 2019- Mar 2019</vt:lpstr>
      <vt:lpstr>TPE and Discretionary Collateral by Market Segment- Mar 2019</vt:lpstr>
      <vt:lpstr>Secured collateral distribution/ TPE- Mar 2019</vt:lpstr>
      <vt:lpstr>Secured collateral and Unsecured Credit Limit (UCL) distribution/ TPE- Mar 2019</vt:lpstr>
      <vt:lpstr>ICE Daily Average Prices April-August 2019</vt:lpstr>
      <vt:lpstr>TPE and Forward Adjustment Factors Feb 2019- Mar 2019</vt:lpstr>
      <vt:lpstr>CRR Obligation Volume/Exposure - 4/1/19</vt:lpstr>
      <vt:lpstr>PowerPoint Presentation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368</cp:revision>
  <cp:lastPrinted>2019-02-15T17:32:39Z</cp:lastPrinted>
  <dcterms:created xsi:type="dcterms:W3CDTF">2016-01-21T15:20:31Z</dcterms:created>
  <dcterms:modified xsi:type="dcterms:W3CDTF">2019-05-14T16:19:01Z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