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30"/>
  </p:notesMasterIdLst>
  <p:handoutMasterIdLst>
    <p:handoutMasterId r:id="rId31"/>
  </p:handoutMasterIdLst>
  <p:sldIdLst>
    <p:sldId id="260" r:id="rId7"/>
    <p:sldId id="257" r:id="rId8"/>
    <p:sldId id="345" r:id="rId9"/>
    <p:sldId id="348" r:id="rId10"/>
    <p:sldId id="346" r:id="rId11"/>
    <p:sldId id="312" r:id="rId12"/>
    <p:sldId id="349" r:id="rId13"/>
    <p:sldId id="332" r:id="rId14"/>
    <p:sldId id="325" r:id="rId15"/>
    <p:sldId id="329" r:id="rId16"/>
    <p:sldId id="330" r:id="rId17"/>
    <p:sldId id="303" r:id="rId18"/>
    <p:sldId id="305" r:id="rId19"/>
    <p:sldId id="300" r:id="rId20"/>
    <p:sldId id="307" r:id="rId21"/>
    <p:sldId id="327" r:id="rId22"/>
    <p:sldId id="328" r:id="rId23"/>
    <p:sldId id="337" r:id="rId24"/>
    <p:sldId id="347" r:id="rId25"/>
    <p:sldId id="340" r:id="rId26"/>
    <p:sldId id="338" r:id="rId27"/>
    <p:sldId id="341" r:id="rId28"/>
    <p:sldId id="343" r:id="rId2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3BC10"/>
    <a:srgbClr val="C4FB9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267" autoAdjust="0"/>
  </p:normalViewPr>
  <p:slideViewPr>
    <p:cSldViewPr showGuides="1">
      <p:cViewPr varScale="1">
        <p:scale>
          <a:sx n="69" d="100"/>
          <a:sy n="69" d="100"/>
        </p:scale>
        <p:origin x="1176" y="6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slide" Target="slides/slide20.xml"/><Relationship Id="rId3" Type="http://schemas.openxmlformats.org/officeDocument/2006/relationships/customXml" Target="../customXml/item3.xml"/><Relationship Id="rId21" Type="http://schemas.openxmlformats.org/officeDocument/2006/relationships/slide" Target="slides/slide15.xml"/><Relationship Id="rId34" Type="http://schemas.openxmlformats.org/officeDocument/2006/relationships/theme" Target="theme/theme1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33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slide" Target="slides/slide23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32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slide" Target="slides/slide22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31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slide" Target="slides/slide21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28E08C5-AE68-45D4-B4FD-A978D88A6FC2}" type="doc">
      <dgm:prSet loTypeId="urn:microsoft.com/office/officeart/2005/8/layout/bProcess4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5B557096-EA90-4D61-BA64-BD556A3F3A53}">
      <dgm:prSet phldrT="[Text]"/>
      <dgm:spPr/>
      <dgm:t>
        <a:bodyPr/>
        <a:lstStyle/>
        <a:p>
          <a:r>
            <a:rPr lang="en-US" dirty="0" smtClean="0"/>
            <a:t>Current Trends Preliminary Capacity Expansion</a:t>
          </a:r>
          <a:endParaRPr lang="en-US" dirty="0"/>
        </a:p>
      </dgm:t>
    </dgm:pt>
    <dgm:pt modelId="{FFBC033E-3813-4A8D-BD1C-0368B19DDB90}" type="parTrans" cxnId="{7D914273-0EFD-4E22-8055-ABEE8D218EAA}">
      <dgm:prSet/>
      <dgm:spPr/>
      <dgm:t>
        <a:bodyPr/>
        <a:lstStyle/>
        <a:p>
          <a:endParaRPr lang="en-US"/>
        </a:p>
      </dgm:t>
    </dgm:pt>
    <dgm:pt modelId="{C19855AB-0166-4712-AFA3-0DE71C633535}" type="sibTrans" cxnId="{7D914273-0EFD-4E22-8055-ABEE8D218EAA}">
      <dgm:prSet/>
      <dgm:spPr/>
      <dgm:t>
        <a:bodyPr/>
        <a:lstStyle/>
        <a:p>
          <a:endParaRPr lang="en-US"/>
        </a:p>
      </dgm:t>
    </dgm:pt>
    <dgm:pt modelId="{CA82889F-947A-40B4-833E-51B17765A202}">
      <dgm:prSet phldrT="[Text]"/>
      <dgm:spPr/>
      <dgm:t>
        <a:bodyPr/>
        <a:lstStyle/>
        <a:p>
          <a:r>
            <a:rPr lang="en-US" dirty="0" smtClean="0"/>
            <a:t>Gather Stakeholder Feedback</a:t>
          </a:r>
          <a:endParaRPr lang="en-US" dirty="0"/>
        </a:p>
      </dgm:t>
    </dgm:pt>
    <dgm:pt modelId="{03A5985F-261D-4A6A-9229-BEAA8AACE001}" type="parTrans" cxnId="{F171A3BA-AB28-4173-9BC4-CA6042807876}">
      <dgm:prSet/>
      <dgm:spPr/>
      <dgm:t>
        <a:bodyPr/>
        <a:lstStyle/>
        <a:p>
          <a:endParaRPr lang="en-US"/>
        </a:p>
      </dgm:t>
    </dgm:pt>
    <dgm:pt modelId="{BE710D5A-3802-4B28-976C-7E9B4AEF02C9}" type="sibTrans" cxnId="{F171A3BA-AB28-4173-9BC4-CA6042807876}">
      <dgm:prSet/>
      <dgm:spPr/>
      <dgm:t>
        <a:bodyPr/>
        <a:lstStyle/>
        <a:p>
          <a:endParaRPr lang="en-US"/>
        </a:p>
      </dgm:t>
    </dgm:pt>
    <dgm:pt modelId="{7B0E8C53-E163-42A8-A7EE-129A2615FB48}">
      <dgm:prSet phldrT="[Text]"/>
      <dgm:spPr/>
      <dgm:t>
        <a:bodyPr/>
        <a:lstStyle/>
        <a:p>
          <a:r>
            <a:rPr lang="en-US" dirty="0" smtClean="0"/>
            <a:t>Finalize Current Trends Capacity Expansion</a:t>
          </a:r>
          <a:endParaRPr lang="en-US" dirty="0"/>
        </a:p>
      </dgm:t>
    </dgm:pt>
    <dgm:pt modelId="{19F77ADC-75FE-4FD2-AE1F-987BCFF91B53}" type="parTrans" cxnId="{4FCCFBFA-B5A9-4CC4-BC9C-9160342F8F65}">
      <dgm:prSet/>
      <dgm:spPr/>
      <dgm:t>
        <a:bodyPr/>
        <a:lstStyle/>
        <a:p>
          <a:endParaRPr lang="en-US"/>
        </a:p>
      </dgm:t>
    </dgm:pt>
    <dgm:pt modelId="{C3D3B2A6-E6F7-4A65-9404-EB7C8FFAA55F}" type="sibTrans" cxnId="{4FCCFBFA-B5A9-4CC4-BC9C-9160342F8F65}">
      <dgm:prSet/>
      <dgm:spPr/>
      <dgm:t>
        <a:bodyPr/>
        <a:lstStyle/>
        <a:p>
          <a:endParaRPr lang="en-US"/>
        </a:p>
      </dgm:t>
    </dgm:pt>
    <dgm:pt modelId="{67FAF972-AE8F-43FA-B80B-918969854B3D}">
      <dgm:prSet phldrT="[Text]"/>
      <dgm:spPr/>
      <dgm:t>
        <a:bodyPr/>
        <a:lstStyle/>
        <a:p>
          <a:r>
            <a:rPr lang="en-US" dirty="0" smtClean="0"/>
            <a:t>Develop Current Trends Transmission Expansion</a:t>
          </a:r>
          <a:endParaRPr lang="en-US" dirty="0"/>
        </a:p>
      </dgm:t>
    </dgm:pt>
    <dgm:pt modelId="{18D670EB-6DAE-41A4-B3FB-7F9217ACD737}" type="parTrans" cxnId="{7E713F8C-1F78-47F0-9926-B3B3D38F6DC5}">
      <dgm:prSet/>
      <dgm:spPr/>
      <dgm:t>
        <a:bodyPr/>
        <a:lstStyle/>
        <a:p>
          <a:endParaRPr lang="en-US"/>
        </a:p>
      </dgm:t>
    </dgm:pt>
    <dgm:pt modelId="{8AB481AB-CBC3-4E87-9D40-3102F6E3FA18}" type="sibTrans" cxnId="{7E713F8C-1F78-47F0-9926-B3B3D38F6DC5}">
      <dgm:prSet/>
      <dgm:spPr/>
      <dgm:t>
        <a:bodyPr/>
        <a:lstStyle/>
        <a:p>
          <a:endParaRPr lang="en-US"/>
        </a:p>
      </dgm:t>
    </dgm:pt>
    <dgm:pt modelId="{4588D2F9-7535-4168-97CA-609D15DF907B}">
      <dgm:prSet phldrT="[Text]"/>
      <dgm:spPr/>
      <dgm:t>
        <a:bodyPr/>
        <a:lstStyle/>
        <a:p>
          <a:r>
            <a:rPr lang="en-US" dirty="0" smtClean="0"/>
            <a:t>Develop Load Forecast for Other Scenarios</a:t>
          </a:r>
          <a:endParaRPr lang="en-US" dirty="0"/>
        </a:p>
      </dgm:t>
    </dgm:pt>
    <dgm:pt modelId="{BCA70E75-875B-4D88-842F-9BE34311E2F2}" type="parTrans" cxnId="{0184B635-4342-4745-B8F5-B90359DD80AD}">
      <dgm:prSet/>
      <dgm:spPr/>
      <dgm:t>
        <a:bodyPr/>
        <a:lstStyle/>
        <a:p>
          <a:endParaRPr lang="en-US"/>
        </a:p>
      </dgm:t>
    </dgm:pt>
    <dgm:pt modelId="{E13C2F95-0DE5-4899-83F5-BD9DAC3CFDE4}" type="sibTrans" cxnId="{0184B635-4342-4745-B8F5-B90359DD80AD}">
      <dgm:prSet/>
      <dgm:spPr/>
      <dgm:t>
        <a:bodyPr/>
        <a:lstStyle/>
        <a:p>
          <a:endParaRPr lang="en-US"/>
        </a:p>
      </dgm:t>
    </dgm:pt>
    <dgm:pt modelId="{596A435D-1736-4084-AF36-811D88BC72C3}">
      <dgm:prSet phldrT="[Text]"/>
      <dgm:spPr/>
      <dgm:t>
        <a:bodyPr/>
        <a:lstStyle/>
        <a:p>
          <a:r>
            <a:rPr lang="en-US" dirty="0" smtClean="0"/>
            <a:t>Develop Capacity Expansion for Other Scenarios</a:t>
          </a:r>
          <a:endParaRPr lang="en-US" dirty="0"/>
        </a:p>
      </dgm:t>
    </dgm:pt>
    <dgm:pt modelId="{4A641B3A-6BCD-4B00-8514-9EB90DCD5B1E}" type="parTrans" cxnId="{075004C1-274E-43FE-BDC8-5AEA6C993EE8}">
      <dgm:prSet/>
      <dgm:spPr/>
      <dgm:t>
        <a:bodyPr/>
        <a:lstStyle/>
        <a:p>
          <a:endParaRPr lang="en-US"/>
        </a:p>
      </dgm:t>
    </dgm:pt>
    <dgm:pt modelId="{A959CF0F-996C-4E5D-9F9F-8E67AE9C5839}" type="sibTrans" cxnId="{075004C1-274E-43FE-BDC8-5AEA6C993EE8}">
      <dgm:prSet/>
      <dgm:spPr/>
      <dgm:t>
        <a:bodyPr/>
        <a:lstStyle/>
        <a:p>
          <a:endParaRPr lang="en-US"/>
        </a:p>
      </dgm:t>
    </dgm:pt>
    <dgm:pt modelId="{D7484465-0AE3-4A47-AB7A-A34A68C197F1}">
      <dgm:prSet phldrT="[Text]"/>
      <dgm:spPr/>
      <dgm:t>
        <a:bodyPr/>
        <a:lstStyle/>
        <a:p>
          <a:r>
            <a:rPr lang="en-US" dirty="0" smtClean="0"/>
            <a:t>Develop Transmission Expansion for Other Scenarios</a:t>
          </a:r>
          <a:endParaRPr lang="en-US" dirty="0"/>
        </a:p>
      </dgm:t>
    </dgm:pt>
    <dgm:pt modelId="{5AA82630-2A22-493A-9EF8-CB0C5235CC33}" type="parTrans" cxnId="{88C30A46-086B-4C36-8611-AA0724426DC4}">
      <dgm:prSet/>
      <dgm:spPr/>
      <dgm:t>
        <a:bodyPr/>
        <a:lstStyle/>
        <a:p>
          <a:endParaRPr lang="en-US"/>
        </a:p>
      </dgm:t>
    </dgm:pt>
    <dgm:pt modelId="{39831041-2082-4991-A0E5-56DAD8537487}" type="sibTrans" cxnId="{88C30A46-086B-4C36-8611-AA0724426DC4}">
      <dgm:prSet/>
      <dgm:spPr/>
      <dgm:t>
        <a:bodyPr/>
        <a:lstStyle/>
        <a:p>
          <a:endParaRPr lang="en-US"/>
        </a:p>
      </dgm:t>
    </dgm:pt>
    <dgm:pt modelId="{E816053C-304C-4CBE-8A9B-4EF0474E458E}">
      <dgm:prSet phldrT="[Text]"/>
      <dgm:spPr/>
      <dgm:t>
        <a:bodyPr/>
        <a:lstStyle/>
        <a:p>
          <a:r>
            <a:rPr lang="en-US" dirty="0" smtClean="0"/>
            <a:t>Report</a:t>
          </a:r>
          <a:endParaRPr lang="en-US" dirty="0"/>
        </a:p>
      </dgm:t>
    </dgm:pt>
    <dgm:pt modelId="{71F25381-B829-49DB-BA97-B536364AFA43}" type="parTrans" cxnId="{8894DF1B-86C6-46B3-BA42-4530EF37F1AC}">
      <dgm:prSet/>
      <dgm:spPr/>
      <dgm:t>
        <a:bodyPr/>
        <a:lstStyle/>
        <a:p>
          <a:endParaRPr lang="en-US"/>
        </a:p>
      </dgm:t>
    </dgm:pt>
    <dgm:pt modelId="{DFA318EB-0571-4CD4-8541-C0EA6D822F37}" type="sibTrans" cxnId="{8894DF1B-86C6-46B3-BA42-4530EF37F1AC}">
      <dgm:prSet/>
      <dgm:spPr/>
      <dgm:t>
        <a:bodyPr/>
        <a:lstStyle/>
        <a:p>
          <a:endParaRPr lang="en-US"/>
        </a:p>
      </dgm:t>
    </dgm:pt>
    <dgm:pt modelId="{736F9C25-9206-4D90-A541-0B04A3FC4E05}">
      <dgm:prSet phldrT="[Text]"/>
      <dgm:spPr/>
      <dgm:t>
        <a:bodyPr/>
        <a:lstStyle/>
        <a:p>
          <a:r>
            <a:rPr lang="en-US" dirty="0" smtClean="0"/>
            <a:t>Develop ~4 Other Scenarios</a:t>
          </a:r>
          <a:endParaRPr lang="en-US" dirty="0"/>
        </a:p>
      </dgm:t>
    </dgm:pt>
    <dgm:pt modelId="{626C3E8A-3270-4DF3-9BB1-D609070388C7}" type="parTrans" cxnId="{B7248E97-798D-48AF-9913-6BA2126849B6}">
      <dgm:prSet/>
      <dgm:spPr/>
      <dgm:t>
        <a:bodyPr/>
        <a:lstStyle/>
        <a:p>
          <a:endParaRPr lang="en-US"/>
        </a:p>
      </dgm:t>
    </dgm:pt>
    <dgm:pt modelId="{AC8B6C44-09D0-420D-ADFC-A564BDB7F712}" type="sibTrans" cxnId="{B7248E97-798D-48AF-9913-6BA2126849B6}">
      <dgm:prSet/>
      <dgm:spPr/>
      <dgm:t>
        <a:bodyPr/>
        <a:lstStyle/>
        <a:p>
          <a:endParaRPr lang="en-US"/>
        </a:p>
      </dgm:t>
    </dgm:pt>
    <dgm:pt modelId="{15819A11-5616-4D37-A6D5-E640C0EEA34D}" type="pres">
      <dgm:prSet presAssocID="{E28E08C5-AE68-45D4-B4FD-A978D88A6FC2}" presName="Name0" presStyleCnt="0">
        <dgm:presLayoutVars>
          <dgm:dir/>
          <dgm:resizeHandles/>
        </dgm:presLayoutVars>
      </dgm:prSet>
      <dgm:spPr/>
      <dgm:t>
        <a:bodyPr/>
        <a:lstStyle/>
        <a:p>
          <a:endParaRPr lang="en-US"/>
        </a:p>
      </dgm:t>
    </dgm:pt>
    <dgm:pt modelId="{A9CDB3E5-4541-4AA4-9F63-7F732A3E2D8B}" type="pres">
      <dgm:prSet presAssocID="{5B557096-EA90-4D61-BA64-BD556A3F3A53}" presName="compNode" presStyleCnt="0"/>
      <dgm:spPr/>
    </dgm:pt>
    <dgm:pt modelId="{C20D3688-2354-4CF4-96A2-7537CED508A8}" type="pres">
      <dgm:prSet presAssocID="{5B557096-EA90-4D61-BA64-BD556A3F3A53}" presName="dummyConnPt" presStyleCnt="0"/>
      <dgm:spPr/>
    </dgm:pt>
    <dgm:pt modelId="{B7618249-310A-457D-B011-28610A3DB370}" type="pres">
      <dgm:prSet presAssocID="{5B557096-EA90-4D61-BA64-BD556A3F3A53}" presName="node" presStyleLbl="node1" presStyleIdx="0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F0C4D9F-F0BF-4DAE-985D-1D2C5B7F43C0}" type="pres">
      <dgm:prSet presAssocID="{C19855AB-0166-4712-AFA3-0DE71C633535}" presName="sibTrans" presStyleLbl="bgSibTrans2D1" presStyleIdx="0" presStyleCnt="8"/>
      <dgm:spPr/>
      <dgm:t>
        <a:bodyPr/>
        <a:lstStyle/>
        <a:p>
          <a:endParaRPr lang="en-US"/>
        </a:p>
      </dgm:t>
    </dgm:pt>
    <dgm:pt modelId="{700962AD-0A12-47E2-9391-031471C7E301}" type="pres">
      <dgm:prSet presAssocID="{CA82889F-947A-40B4-833E-51B17765A202}" presName="compNode" presStyleCnt="0"/>
      <dgm:spPr/>
    </dgm:pt>
    <dgm:pt modelId="{3D185C9B-B774-4E28-BFA8-8D5B5E868817}" type="pres">
      <dgm:prSet presAssocID="{CA82889F-947A-40B4-833E-51B17765A202}" presName="dummyConnPt" presStyleCnt="0"/>
      <dgm:spPr/>
    </dgm:pt>
    <dgm:pt modelId="{5C630BEA-8265-4860-934D-FB8D007F6CBA}" type="pres">
      <dgm:prSet presAssocID="{CA82889F-947A-40B4-833E-51B17765A202}" presName="node" presStyleLbl="node1" presStyleIdx="1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933D950-D85A-4969-ABAA-CDE03A7756A2}" type="pres">
      <dgm:prSet presAssocID="{BE710D5A-3802-4B28-976C-7E9B4AEF02C9}" presName="sibTrans" presStyleLbl="bgSibTrans2D1" presStyleIdx="1" presStyleCnt="8"/>
      <dgm:spPr/>
      <dgm:t>
        <a:bodyPr/>
        <a:lstStyle/>
        <a:p>
          <a:endParaRPr lang="en-US"/>
        </a:p>
      </dgm:t>
    </dgm:pt>
    <dgm:pt modelId="{815579DE-1805-46CE-9757-35A49662EA43}" type="pres">
      <dgm:prSet presAssocID="{736F9C25-9206-4D90-A541-0B04A3FC4E05}" presName="compNode" presStyleCnt="0"/>
      <dgm:spPr/>
    </dgm:pt>
    <dgm:pt modelId="{37247CFA-BB80-42D9-8D2D-5170D28BDA0D}" type="pres">
      <dgm:prSet presAssocID="{736F9C25-9206-4D90-A541-0B04A3FC4E05}" presName="dummyConnPt" presStyleCnt="0"/>
      <dgm:spPr/>
    </dgm:pt>
    <dgm:pt modelId="{68CF46C3-2E19-4128-8255-D88650BD3752}" type="pres">
      <dgm:prSet presAssocID="{736F9C25-9206-4D90-A541-0B04A3FC4E05}" presName="node" presStyleLbl="node1" presStyleIdx="2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337C460-33B1-4AD9-9572-37BD6FB294AD}" type="pres">
      <dgm:prSet presAssocID="{AC8B6C44-09D0-420D-ADFC-A564BDB7F712}" presName="sibTrans" presStyleLbl="bgSibTrans2D1" presStyleIdx="2" presStyleCnt="8"/>
      <dgm:spPr/>
      <dgm:t>
        <a:bodyPr/>
        <a:lstStyle/>
        <a:p>
          <a:endParaRPr lang="en-US"/>
        </a:p>
      </dgm:t>
    </dgm:pt>
    <dgm:pt modelId="{75F6257E-614A-487C-B904-9B053FC1B6AF}" type="pres">
      <dgm:prSet presAssocID="{7B0E8C53-E163-42A8-A7EE-129A2615FB48}" presName="compNode" presStyleCnt="0"/>
      <dgm:spPr/>
    </dgm:pt>
    <dgm:pt modelId="{80F12424-3BDA-4AB8-808D-4EBD0359624B}" type="pres">
      <dgm:prSet presAssocID="{7B0E8C53-E163-42A8-A7EE-129A2615FB48}" presName="dummyConnPt" presStyleCnt="0"/>
      <dgm:spPr/>
    </dgm:pt>
    <dgm:pt modelId="{A2AB3FB7-D349-462C-8F59-9A0BD43FD676}" type="pres">
      <dgm:prSet presAssocID="{7B0E8C53-E163-42A8-A7EE-129A2615FB48}" presName="node" presStyleLbl="node1" presStyleIdx="3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C8A60BF-B399-49B4-83F8-D890FE1A7DC7}" type="pres">
      <dgm:prSet presAssocID="{C3D3B2A6-E6F7-4A65-9404-EB7C8FFAA55F}" presName="sibTrans" presStyleLbl="bgSibTrans2D1" presStyleIdx="3" presStyleCnt="8"/>
      <dgm:spPr/>
      <dgm:t>
        <a:bodyPr/>
        <a:lstStyle/>
        <a:p>
          <a:endParaRPr lang="en-US"/>
        </a:p>
      </dgm:t>
    </dgm:pt>
    <dgm:pt modelId="{1723AB98-10E5-4B76-959B-13E9F9E424EC}" type="pres">
      <dgm:prSet presAssocID="{67FAF972-AE8F-43FA-B80B-918969854B3D}" presName="compNode" presStyleCnt="0"/>
      <dgm:spPr/>
    </dgm:pt>
    <dgm:pt modelId="{A755CE59-3336-4433-9ED5-46B35EB61BE6}" type="pres">
      <dgm:prSet presAssocID="{67FAF972-AE8F-43FA-B80B-918969854B3D}" presName="dummyConnPt" presStyleCnt="0"/>
      <dgm:spPr/>
    </dgm:pt>
    <dgm:pt modelId="{93EBFEDE-963A-4C59-89E1-D30527222A5A}" type="pres">
      <dgm:prSet presAssocID="{67FAF972-AE8F-43FA-B80B-918969854B3D}" presName="node" presStyleLbl="node1" presStyleIdx="4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6C3B2B7-7C80-4BA9-8CB4-BB6EE8380EFF}" type="pres">
      <dgm:prSet presAssocID="{8AB481AB-CBC3-4E87-9D40-3102F6E3FA18}" presName="sibTrans" presStyleLbl="bgSibTrans2D1" presStyleIdx="4" presStyleCnt="8"/>
      <dgm:spPr/>
      <dgm:t>
        <a:bodyPr/>
        <a:lstStyle/>
        <a:p>
          <a:endParaRPr lang="en-US"/>
        </a:p>
      </dgm:t>
    </dgm:pt>
    <dgm:pt modelId="{5F0B9746-38D3-4D0C-A793-A967723C090A}" type="pres">
      <dgm:prSet presAssocID="{4588D2F9-7535-4168-97CA-609D15DF907B}" presName="compNode" presStyleCnt="0"/>
      <dgm:spPr/>
    </dgm:pt>
    <dgm:pt modelId="{12EB8C5E-D72C-43DC-8D0B-A0488E097106}" type="pres">
      <dgm:prSet presAssocID="{4588D2F9-7535-4168-97CA-609D15DF907B}" presName="dummyConnPt" presStyleCnt="0"/>
      <dgm:spPr/>
    </dgm:pt>
    <dgm:pt modelId="{C6BD4BB8-3A75-404E-AD88-2E8106FA8FC5}" type="pres">
      <dgm:prSet presAssocID="{4588D2F9-7535-4168-97CA-609D15DF907B}" presName="node" presStyleLbl="node1" presStyleIdx="5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97ED8BF-B50D-46CB-9F67-2B67E9D8012F}" type="pres">
      <dgm:prSet presAssocID="{E13C2F95-0DE5-4899-83F5-BD9DAC3CFDE4}" presName="sibTrans" presStyleLbl="bgSibTrans2D1" presStyleIdx="5" presStyleCnt="8"/>
      <dgm:spPr/>
      <dgm:t>
        <a:bodyPr/>
        <a:lstStyle/>
        <a:p>
          <a:endParaRPr lang="en-US"/>
        </a:p>
      </dgm:t>
    </dgm:pt>
    <dgm:pt modelId="{831013AD-94C9-4986-A076-A56BE3BD165C}" type="pres">
      <dgm:prSet presAssocID="{596A435D-1736-4084-AF36-811D88BC72C3}" presName="compNode" presStyleCnt="0"/>
      <dgm:spPr/>
    </dgm:pt>
    <dgm:pt modelId="{40097968-1FEF-471C-86BC-D1676047A8B3}" type="pres">
      <dgm:prSet presAssocID="{596A435D-1736-4084-AF36-811D88BC72C3}" presName="dummyConnPt" presStyleCnt="0"/>
      <dgm:spPr/>
    </dgm:pt>
    <dgm:pt modelId="{4BB0C335-1D0C-4C5D-8CD6-941992774894}" type="pres">
      <dgm:prSet presAssocID="{596A435D-1736-4084-AF36-811D88BC72C3}" presName="node" presStyleLbl="node1" presStyleIdx="6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0BE3D7B-31C4-40A9-98C6-2BD6CA6132B4}" type="pres">
      <dgm:prSet presAssocID="{A959CF0F-996C-4E5D-9F9F-8E67AE9C5839}" presName="sibTrans" presStyleLbl="bgSibTrans2D1" presStyleIdx="6" presStyleCnt="8"/>
      <dgm:spPr/>
      <dgm:t>
        <a:bodyPr/>
        <a:lstStyle/>
        <a:p>
          <a:endParaRPr lang="en-US"/>
        </a:p>
      </dgm:t>
    </dgm:pt>
    <dgm:pt modelId="{DC392FA4-B912-4F67-8024-D71BB14F2FC1}" type="pres">
      <dgm:prSet presAssocID="{D7484465-0AE3-4A47-AB7A-A34A68C197F1}" presName="compNode" presStyleCnt="0"/>
      <dgm:spPr/>
    </dgm:pt>
    <dgm:pt modelId="{C092406B-9589-45C1-A338-83A6B5853BD5}" type="pres">
      <dgm:prSet presAssocID="{D7484465-0AE3-4A47-AB7A-A34A68C197F1}" presName="dummyConnPt" presStyleCnt="0"/>
      <dgm:spPr/>
    </dgm:pt>
    <dgm:pt modelId="{F9A68F67-A217-4585-BF5C-34FBB3069718}" type="pres">
      <dgm:prSet presAssocID="{D7484465-0AE3-4A47-AB7A-A34A68C197F1}" presName="node" presStyleLbl="node1" presStyleIdx="7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EA8EE3D-3AFE-41B8-8A9A-A97D7FD1A448}" type="pres">
      <dgm:prSet presAssocID="{39831041-2082-4991-A0E5-56DAD8537487}" presName="sibTrans" presStyleLbl="bgSibTrans2D1" presStyleIdx="7" presStyleCnt="8"/>
      <dgm:spPr/>
      <dgm:t>
        <a:bodyPr/>
        <a:lstStyle/>
        <a:p>
          <a:endParaRPr lang="en-US"/>
        </a:p>
      </dgm:t>
    </dgm:pt>
    <dgm:pt modelId="{43755EBC-250E-42CB-BF1D-5EA6999FFCFB}" type="pres">
      <dgm:prSet presAssocID="{E816053C-304C-4CBE-8A9B-4EF0474E458E}" presName="compNode" presStyleCnt="0"/>
      <dgm:spPr/>
    </dgm:pt>
    <dgm:pt modelId="{8B3ADEE8-31B8-408B-A2D5-C83ACB72218B}" type="pres">
      <dgm:prSet presAssocID="{E816053C-304C-4CBE-8A9B-4EF0474E458E}" presName="dummyConnPt" presStyleCnt="0"/>
      <dgm:spPr/>
    </dgm:pt>
    <dgm:pt modelId="{B7A80BD1-2C9A-49CC-B904-9E1AB9D2D86D}" type="pres">
      <dgm:prSet presAssocID="{E816053C-304C-4CBE-8A9B-4EF0474E458E}" presName="node" presStyleLbl="node1" presStyleIdx="8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82CDFD2-D0D9-4682-8B47-C3920D02D506}" type="presOf" srcId="{CA82889F-947A-40B4-833E-51B17765A202}" destId="{5C630BEA-8265-4860-934D-FB8D007F6CBA}" srcOrd="0" destOrd="0" presId="urn:microsoft.com/office/officeart/2005/8/layout/bProcess4"/>
    <dgm:cxn modelId="{73B48DEF-311E-4A02-ADB3-9A5B2FBD9860}" type="presOf" srcId="{E13C2F95-0DE5-4899-83F5-BD9DAC3CFDE4}" destId="{C97ED8BF-B50D-46CB-9F67-2B67E9D8012F}" srcOrd="0" destOrd="0" presId="urn:microsoft.com/office/officeart/2005/8/layout/bProcess4"/>
    <dgm:cxn modelId="{B0393D5C-3267-4D5B-AB38-4B68E5883403}" type="presOf" srcId="{BE710D5A-3802-4B28-976C-7E9B4AEF02C9}" destId="{3933D950-D85A-4969-ABAA-CDE03A7756A2}" srcOrd="0" destOrd="0" presId="urn:microsoft.com/office/officeart/2005/8/layout/bProcess4"/>
    <dgm:cxn modelId="{B7248E97-798D-48AF-9913-6BA2126849B6}" srcId="{E28E08C5-AE68-45D4-B4FD-A978D88A6FC2}" destId="{736F9C25-9206-4D90-A541-0B04A3FC4E05}" srcOrd="2" destOrd="0" parTransId="{626C3E8A-3270-4DF3-9BB1-D609070388C7}" sibTransId="{AC8B6C44-09D0-420D-ADFC-A564BDB7F712}"/>
    <dgm:cxn modelId="{8894DF1B-86C6-46B3-BA42-4530EF37F1AC}" srcId="{E28E08C5-AE68-45D4-B4FD-A978D88A6FC2}" destId="{E816053C-304C-4CBE-8A9B-4EF0474E458E}" srcOrd="8" destOrd="0" parTransId="{71F25381-B829-49DB-BA97-B536364AFA43}" sibTransId="{DFA318EB-0571-4CD4-8541-C0EA6D822F37}"/>
    <dgm:cxn modelId="{6E2BB30A-D80B-4AA6-9244-D164ACA4D068}" type="presOf" srcId="{596A435D-1736-4084-AF36-811D88BC72C3}" destId="{4BB0C335-1D0C-4C5D-8CD6-941992774894}" srcOrd="0" destOrd="0" presId="urn:microsoft.com/office/officeart/2005/8/layout/bProcess4"/>
    <dgm:cxn modelId="{FEE55340-AF5D-4BEB-A32C-AEB7DC01DE20}" type="presOf" srcId="{5B557096-EA90-4D61-BA64-BD556A3F3A53}" destId="{B7618249-310A-457D-B011-28610A3DB370}" srcOrd="0" destOrd="0" presId="urn:microsoft.com/office/officeart/2005/8/layout/bProcess4"/>
    <dgm:cxn modelId="{F171A3BA-AB28-4173-9BC4-CA6042807876}" srcId="{E28E08C5-AE68-45D4-B4FD-A978D88A6FC2}" destId="{CA82889F-947A-40B4-833E-51B17765A202}" srcOrd="1" destOrd="0" parTransId="{03A5985F-261D-4A6A-9229-BEAA8AACE001}" sibTransId="{BE710D5A-3802-4B28-976C-7E9B4AEF02C9}"/>
    <dgm:cxn modelId="{2A5B9E91-B824-436D-B041-5103D4E08364}" type="presOf" srcId="{D7484465-0AE3-4A47-AB7A-A34A68C197F1}" destId="{F9A68F67-A217-4585-BF5C-34FBB3069718}" srcOrd="0" destOrd="0" presId="urn:microsoft.com/office/officeart/2005/8/layout/bProcess4"/>
    <dgm:cxn modelId="{88C30A46-086B-4C36-8611-AA0724426DC4}" srcId="{E28E08C5-AE68-45D4-B4FD-A978D88A6FC2}" destId="{D7484465-0AE3-4A47-AB7A-A34A68C197F1}" srcOrd="7" destOrd="0" parTransId="{5AA82630-2A22-493A-9EF8-CB0C5235CC33}" sibTransId="{39831041-2082-4991-A0E5-56DAD8537487}"/>
    <dgm:cxn modelId="{53596821-E446-47D4-AD45-AABB17F4240C}" type="presOf" srcId="{7B0E8C53-E163-42A8-A7EE-129A2615FB48}" destId="{A2AB3FB7-D349-462C-8F59-9A0BD43FD676}" srcOrd="0" destOrd="0" presId="urn:microsoft.com/office/officeart/2005/8/layout/bProcess4"/>
    <dgm:cxn modelId="{0184B635-4342-4745-B8F5-B90359DD80AD}" srcId="{E28E08C5-AE68-45D4-B4FD-A978D88A6FC2}" destId="{4588D2F9-7535-4168-97CA-609D15DF907B}" srcOrd="5" destOrd="0" parTransId="{BCA70E75-875B-4D88-842F-9BE34311E2F2}" sibTransId="{E13C2F95-0DE5-4899-83F5-BD9DAC3CFDE4}"/>
    <dgm:cxn modelId="{4C58DCE5-4A79-4EFF-8DBE-160E8D735AAE}" type="presOf" srcId="{C19855AB-0166-4712-AFA3-0DE71C633535}" destId="{2F0C4D9F-F0BF-4DAE-985D-1D2C5B7F43C0}" srcOrd="0" destOrd="0" presId="urn:microsoft.com/office/officeart/2005/8/layout/bProcess4"/>
    <dgm:cxn modelId="{989FB7E4-C065-420A-9D6D-456DB0EF5193}" type="presOf" srcId="{E28E08C5-AE68-45D4-B4FD-A978D88A6FC2}" destId="{15819A11-5616-4D37-A6D5-E640C0EEA34D}" srcOrd="0" destOrd="0" presId="urn:microsoft.com/office/officeart/2005/8/layout/bProcess4"/>
    <dgm:cxn modelId="{2F3D9969-950F-4182-8C15-00F679EAC50B}" type="presOf" srcId="{39831041-2082-4991-A0E5-56DAD8537487}" destId="{FEA8EE3D-3AFE-41B8-8A9A-A97D7FD1A448}" srcOrd="0" destOrd="0" presId="urn:microsoft.com/office/officeart/2005/8/layout/bProcess4"/>
    <dgm:cxn modelId="{C861B64E-38A3-46F4-AFE2-B8C304F92310}" type="presOf" srcId="{A959CF0F-996C-4E5D-9F9F-8E67AE9C5839}" destId="{60BE3D7B-31C4-40A9-98C6-2BD6CA6132B4}" srcOrd="0" destOrd="0" presId="urn:microsoft.com/office/officeart/2005/8/layout/bProcess4"/>
    <dgm:cxn modelId="{A0000363-5D07-47A9-A828-65C46B9E7762}" type="presOf" srcId="{736F9C25-9206-4D90-A541-0B04A3FC4E05}" destId="{68CF46C3-2E19-4128-8255-D88650BD3752}" srcOrd="0" destOrd="0" presId="urn:microsoft.com/office/officeart/2005/8/layout/bProcess4"/>
    <dgm:cxn modelId="{09A3E5B6-C38E-4990-8A0C-3676C79435B5}" type="presOf" srcId="{67FAF972-AE8F-43FA-B80B-918969854B3D}" destId="{93EBFEDE-963A-4C59-89E1-D30527222A5A}" srcOrd="0" destOrd="0" presId="urn:microsoft.com/office/officeart/2005/8/layout/bProcess4"/>
    <dgm:cxn modelId="{8A1C497E-71DD-4F27-89F3-01B946C05188}" type="presOf" srcId="{4588D2F9-7535-4168-97CA-609D15DF907B}" destId="{C6BD4BB8-3A75-404E-AD88-2E8106FA8FC5}" srcOrd="0" destOrd="0" presId="urn:microsoft.com/office/officeart/2005/8/layout/bProcess4"/>
    <dgm:cxn modelId="{269737F8-519C-4F65-9DA1-9E5EF915AEC2}" type="presOf" srcId="{C3D3B2A6-E6F7-4A65-9404-EB7C8FFAA55F}" destId="{4C8A60BF-B399-49B4-83F8-D890FE1A7DC7}" srcOrd="0" destOrd="0" presId="urn:microsoft.com/office/officeart/2005/8/layout/bProcess4"/>
    <dgm:cxn modelId="{F3A09990-0E91-4C02-9E79-1AB3106260A7}" type="presOf" srcId="{AC8B6C44-09D0-420D-ADFC-A564BDB7F712}" destId="{8337C460-33B1-4AD9-9572-37BD6FB294AD}" srcOrd="0" destOrd="0" presId="urn:microsoft.com/office/officeart/2005/8/layout/bProcess4"/>
    <dgm:cxn modelId="{4FCCFBFA-B5A9-4CC4-BC9C-9160342F8F65}" srcId="{E28E08C5-AE68-45D4-B4FD-A978D88A6FC2}" destId="{7B0E8C53-E163-42A8-A7EE-129A2615FB48}" srcOrd="3" destOrd="0" parTransId="{19F77ADC-75FE-4FD2-AE1F-987BCFF91B53}" sibTransId="{C3D3B2A6-E6F7-4A65-9404-EB7C8FFAA55F}"/>
    <dgm:cxn modelId="{075004C1-274E-43FE-BDC8-5AEA6C993EE8}" srcId="{E28E08C5-AE68-45D4-B4FD-A978D88A6FC2}" destId="{596A435D-1736-4084-AF36-811D88BC72C3}" srcOrd="6" destOrd="0" parTransId="{4A641B3A-6BCD-4B00-8514-9EB90DCD5B1E}" sibTransId="{A959CF0F-996C-4E5D-9F9F-8E67AE9C5839}"/>
    <dgm:cxn modelId="{7D914273-0EFD-4E22-8055-ABEE8D218EAA}" srcId="{E28E08C5-AE68-45D4-B4FD-A978D88A6FC2}" destId="{5B557096-EA90-4D61-BA64-BD556A3F3A53}" srcOrd="0" destOrd="0" parTransId="{FFBC033E-3813-4A8D-BD1C-0368B19DDB90}" sibTransId="{C19855AB-0166-4712-AFA3-0DE71C633535}"/>
    <dgm:cxn modelId="{657FD0BC-212B-4FB2-89EF-B358D8C16625}" type="presOf" srcId="{8AB481AB-CBC3-4E87-9D40-3102F6E3FA18}" destId="{66C3B2B7-7C80-4BA9-8CB4-BB6EE8380EFF}" srcOrd="0" destOrd="0" presId="urn:microsoft.com/office/officeart/2005/8/layout/bProcess4"/>
    <dgm:cxn modelId="{A655AF3F-EB58-4494-B947-4D0CB9AFB5CA}" type="presOf" srcId="{E816053C-304C-4CBE-8A9B-4EF0474E458E}" destId="{B7A80BD1-2C9A-49CC-B904-9E1AB9D2D86D}" srcOrd="0" destOrd="0" presId="urn:microsoft.com/office/officeart/2005/8/layout/bProcess4"/>
    <dgm:cxn modelId="{7E713F8C-1F78-47F0-9926-B3B3D38F6DC5}" srcId="{E28E08C5-AE68-45D4-B4FD-A978D88A6FC2}" destId="{67FAF972-AE8F-43FA-B80B-918969854B3D}" srcOrd="4" destOrd="0" parTransId="{18D670EB-6DAE-41A4-B3FB-7F9217ACD737}" sibTransId="{8AB481AB-CBC3-4E87-9D40-3102F6E3FA18}"/>
    <dgm:cxn modelId="{3B0731B4-4A87-4C26-BDCF-178B97117D3A}" type="presParOf" srcId="{15819A11-5616-4D37-A6D5-E640C0EEA34D}" destId="{A9CDB3E5-4541-4AA4-9F63-7F732A3E2D8B}" srcOrd="0" destOrd="0" presId="urn:microsoft.com/office/officeart/2005/8/layout/bProcess4"/>
    <dgm:cxn modelId="{C384907F-A419-403E-95D4-DE39CEA8E5B0}" type="presParOf" srcId="{A9CDB3E5-4541-4AA4-9F63-7F732A3E2D8B}" destId="{C20D3688-2354-4CF4-96A2-7537CED508A8}" srcOrd="0" destOrd="0" presId="urn:microsoft.com/office/officeart/2005/8/layout/bProcess4"/>
    <dgm:cxn modelId="{4EED85EA-E1A1-4CF0-AB01-3D07E456D52F}" type="presParOf" srcId="{A9CDB3E5-4541-4AA4-9F63-7F732A3E2D8B}" destId="{B7618249-310A-457D-B011-28610A3DB370}" srcOrd="1" destOrd="0" presId="urn:microsoft.com/office/officeart/2005/8/layout/bProcess4"/>
    <dgm:cxn modelId="{75772D40-AAEC-4F63-9D03-F3FA495D8062}" type="presParOf" srcId="{15819A11-5616-4D37-A6D5-E640C0EEA34D}" destId="{2F0C4D9F-F0BF-4DAE-985D-1D2C5B7F43C0}" srcOrd="1" destOrd="0" presId="urn:microsoft.com/office/officeart/2005/8/layout/bProcess4"/>
    <dgm:cxn modelId="{35A41173-FDFD-443B-83CA-0CA25313D3D8}" type="presParOf" srcId="{15819A11-5616-4D37-A6D5-E640C0EEA34D}" destId="{700962AD-0A12-47E2-9391-031471C7E301}" srcOrd="2" destOrd="0" presId="urn:microsoft.com/office/officeart/2005/8/layout/bProcess4"/>
    <dgm:cxn modelId="{3C2A8BDE-5C68-460F-A31F-018A9C74DEF2}" type="presParOf" srcId="{700962AD-0A12-47E2-9391-031471C7E301}" destId="{3D185C9B-B774-4E28-BFA8-8D5B5E868817}" srcOrd="0" destOrd="0" presId="urn:microsoft.com/office/officeart/2005/8/layout/bProcess4"/>
    <dgm:cxn modelId="{C422FFF0-289C-4A80-BF64-6BF4820B813C}" type="presParOf" srcId="{700962AD-0A12-47E2-9391-031471C7E301}" destId="{5C630BEA-8265-4860-934D-FB8D007F6CBA}" srcOrd="1" destOrd="0" presId="urn:microsoft.com/office/officeart/2005/8/layout/bProcess4"/>
    <dgm:cxn modelId="{FAEFA2D7-CB61-4E62-9352-77C053E0D6EE}" type="presParOf" srcId="{15819A11-5616-4D37-A6D5-E640C0EEA34D}" destId="{3933D950-D85A-4969-ABAA-CDE03A7756A2}" srcOrd="3" destOrd="0" presId="urn:microsoft.com/office/officeart/2005/8/layout/bProcess4"/>
    <dgm:cxn modelId="{9928DCCA-8BB3-48C5-8619-AD7A6CB76CDE}" type="presParOf" srcId="{15819A11-5616-4D37-A6D5-E640C0EEA34D}" destId="{815579DE-1805-46CE-9757-35A49662EA43}" srcOrd="4" destOrd="0" presId="urn:microsoft.com/office/officeart/2005/8/layout/bProcess4"/>
    <dgm:cxn modelId="{B322C531-1B69-40AA-AE45-9F480EC8B935}" type="presParOf" srcId="{815579DE-1805-46CE-9757-35A49662EA43}" destId="{37247CFA-BB80-42D9-8D2D-5170D28BDA0D}" srcOrd="0" destOrd="0" presId="urn:microsoft.com/office/officeart/2005/8/layout/bProcess4"/>
    <dgm:cxn modelId="{2A6D3D64-47CE-402D-8EC1-371E2FD5BE96}" type="presParOf" srcId="{815579DE-1805-46CE-9757-35A49662EA43}" destId="{68CF46C3-2E19-4128-8255-D88650BD3752}" srcOrd="1" destOrd="0" presId="urn:microsoft.com/office/officeart/2005/8/layout/bProcess4"/>
    <dgm:cxn modelId="{6833B6E5-F7CA-4163-9E37-5426EE06C5A1}" type="presParOf" srcId="{15819A11-5616-4D37-A6D5-E640C0EEA34D}" destId="{8337C460-33B1-4AD9-9572-37BD6FB294AD}" srcOrd="5" destOrd="0" presId="urn:microsoft.com/office/officeart/2005/8/layout/bProcess4"/>
    <dgm:cxn modelId="{8B080592-8AE9-4CCF-9296-9478ADA97270}" type="presParOf" srcId="{15819A11-5616-4D37-A6D5-E640C0EEA34D}" destId="{75F6257E-614A-487C-B904-9B053FC1B6AF}" srcOrd="6" destOrd="0" presId="urn:microsoft.com/office/officeart/2005/8/layout/bProcess4"/>
    <dgm:cxn modelId="{58048348-985D-4212-8090-DFB1AF949510}" type="presParOf" srcId="{75F6257E-614A-487C-B904-9B053FC1B6AF}" destId="{80F12424-3BDA-4AB8-808D-4EBD0359624B}" srcOrd="0" destOrd="0" presId="urn:microsoft.com/office/officeart/2005/8/layout/bProcess4"/>
    <dgm:cxn modelId="{39571F8D-0890-4A0E-BB3F-9FFB0E7A21DA}" type="presParOf" srcId="{75F6257E-614A-487C-B904-9B053FC1B6AF}" destId="{A2AB3FB7-D349-462C-8F59-9A0BD43FD676}" srcOrd="1" destOrd="0" presId="urn:microsoft.com/office/officeart/2005/8/layout/bProcess4"/>
    <dgm:cxn modelId="{37A18C39-863E-4F07-9B83-1C3891DC4F49}" type="presParOf" srcId="{15819A11-5616-4D37-A6D5-E640C0EEA34D}" destId="{4C8A60BF-B399-49B4-83F8-D890FE1A7DC7}" srcOrd="7" destOrd="0" presId="urn:microsoft.com/office/officeart/2005/8/layout/bProcess4"/>
    <dgm:cxn modelId="{D74D2620-2BE0-4B2E-85E7-1DA38296B125}" type="presParOf" srcId="{15819A11-5616-4D37-A6D5-E640C0EEA34D}" destId="{1723AB98-10E5-4B76-959B-13E9F9E424EC}" srcOrd="8" destOrd="0" presId="urn:microsoft.com/office/officeart/2005/8/layout/bProcess4"/>
    <dgm:cxn modelId="{81D8FEF6-040E-4D01-9D52-6C55DF3E7E79}" type="presParOf" srcId="{1723AB98-10E5-4B76-959B-13E9F9E424EC}" destId="{A755CE59-3336-4433-9ED5-46B35EB61BE6}" srcOrd="0" destOrd="0" presId="urn:microsoft.com/office/officeart/2005/8/layout/bProcess4"/>
    <dgm:cxn modelId="{6895B3AE-034B-40A9-980C-65EF512319D7}" type="presParOf" srcId="{1723AB98-10E5-4B76-959B-13E9F9E424EC}" destId="{93EBFEDE-963A-4C59-89E1-D30527222A5A}" srcOrd="1" destOrd="0" presId="urn:microsoft.com/office/officeart/2005/8/layout/bProcess4"/>
    <dgm:cxn modelId="{A3B9B773-8CFA-4BC4-BEDB-2E28B8F0AD88}" type="presParOf" srcId="{15819A11-5616-4D37-A6D5-E640C0EEA34D}" destId="{66C3B2B7-7C80-4BA9-8CB4-BB6EE8380EFF}" srcOrd="9" destOrd="0" presId="urn:microsoft.com/office/officeart/2005/8/layout/bProcess4"/>
    <dgm:cxn modelId="{6B862A6F-8C25-4517-B293-6CD8E6526599}" type="presParOf" srcId="{15819A11-5616-4D37-A6D5-E640C0EEA34D}" destId="{5F0B9746-38D3-4D0C-A793-A967723C090A}" srcOrd="10" destOrd="0" presId="urn:microsoft.com/office/officeart/2005/8/layout/bProcess4"/>
    <dgm:cxn modelId="{7103CF6F-1EDA-43BD-9D4D-CD650DE5EE1B}" type="presParOf" srcId="{5F0B9746-38D3-4D0C-A793-A967723C090A}" destId="{12EB8C5E-D72C-43DC-8D0B-A0488E097106}" srcOrd="0" destOrd="0" presId="urn:microsoft.com/office/officeart/2005/8/layout/bProcess4"/>
    <dgm:cxn modelId="{FF6CDDA5-6EF1-4934-A97C-8A4AD3AFEE3A}" type="presParOf" srcId="{5F0B9746-38D3-4D0C-A793-A967723C090A}" destId="{C6BD4BB8-3A75-404E-AD88-2E8106FA8FC5}" srcOrd="1" destOrd="0" presId="urn:microsoft.com/office/officeart/2005/8/layout/bProcess4"/>
    <dgm:cxn modelId="{47D320FF-3B14-4BD5-A3CB-FB90FA0BB1A6}" type="presParOf" srcId="{15819A11-5616-4D37-A6D5-E640C0EEA34D}" destId="{C97ED8BF-B50D-46CB-9F67-2B67E9D8012F}" srcOrd="11" destOrd="0" presId="urn:microsoft.com/office/officeart/2005/8/layout/bProcess4"/>
    <dgm:cxn modelId="{2C9004F1-BD6A-41BC-A5E8-AE9451BF4B8E}" type="presParOf" srcId="{15819A11-5616-4D37-A6D5-E640C0EEA34D}" destId="{831013AD-94C9-4986-A076-A56BE3BD165C}" srcOrd="12" destOrd="0" presId="urn:microsoft.com/office/officeart/2005/8/layout/bProcess4"/>
    <dgm:cxn modelId="{3EACADCD-D4A0-46BB-A887-2ED7BD83C895}" type="presParOf" srcId="{831013AD-94C9-4986-A076-A56BE3BD165C}" destId="{40097968-1FEF-471C-86BC-D1676047A8B3}" srcOrd="0" destOrd="0" presId="urn:microsoft.com/office/officeart/2005/8/layout/bProcess4"/>
    <dgm:cxn modelId="{BF4C0E8D-DAFA-4D97-AD6A-AFB6873D9667}" type="presParOf" srcId="{831013AD-94C9-4986-A076-A56BE3BD165C}" destId="{4BB0C335-1D0C-4C5D-8CD6-941992774894}" srcOrd="1" destOrd="0" presId="urn:microsoft.com/office/officeart/2005/8/layout/bProcess4"/>
    <dgm:cxn modelId="{8F59A658-E3D5-406B-80D8-9CA6A081245A}" type="presParOf" srcId="{15819A11-5616-4D37-A6D5-E640C0EEA34D}" destId="{60BE3D7B-31C4-40A9-98C6-2BD6CA6132B4}" srcOrd="13" destOrd="0" presId="urn:microsoft.com/office/officeart/2005/8/layout/bProcess4"/>
    <dgm:cxn modelId="{ED479E35-8480-41A0-B3C6-D58984A1B085}" type="presParOf" srcId="{15819A11-5616-4D37-A6D5-E640C0EEA34D}" destId="{DC392FA4-B912-4F67-8024-D71BB14F2FC1}" srcOrd="14" destOrd="0" presId="urn:microsoft.com/office/officeart/2005/8/layout/bProcess4"/>
    <dgm:cxn modelId="{B757F234-BB09-494E-AA76-4794A1457C66}" type="presParOf" srcId="{DC392FA4-B912-4F67-8024-D71BB14F2FC1}" destId="{C092406B-9589-45C1-A338-83A6B5853BD5}" srcOrd="0" destOrd="0" presId="urn:microsoft.com/office/officeart/2005/8/layout/bProcess4"/>
    <dgm:cxn modelId="{CCDB8D31-E652-4622-B857-20EAA4E45B2C}" type="presParOf" srcId="{DC392FA4-B912-4F67-8024-D71BB14F2FC1}" destId="{F9A68F67-A217-4585-BF5C-34FBB3069718}" srcOrd="1" destOrd="0" presId="urn:microsoft.com/office/officeart/2005/8/layout/bProcess4"/>
    <dgm:cxn modelId="{A5D79A28-67D8-410D-AF5B-5ED3060FF08E}" type="presParOf" srcId="{15819A11-5616-4D37-A6D5-E640C0EEA34D}" destId="{FEA8EE3D-3AFE-41B8-8A9A-A97D7FD1A448}" srcOrd="15" destOrd="0" presId="urn:microsoft.com/office/officeart/2005/8/layout/bProcess4"/>
    <dgm:cxn modelId="{58E0CAF9-21D3-4F36-997F-061DC87733B0}" type="presParOf" srcId="{15819A11-5616-4D37-A6D5-E640C0EEA34D}" destId="{43755EBC-250E-42CB-BF1D-5EA6999FFCFB}" srcOrd="16" destOrd="0" presId="urn:microsoft.com/office/officeart/2005/8/layout/bProcess4"/>
    <dgm:cxn modelId="{2E2EDB0F-3466-48F1-836E-BA5C11AF8F2D}" type="presParOf" srcId="{43755EBC-250E-42CB-BF1D-5EA6999FFCFB}" destId="{8B3ADEE8-31B8-408B-A2D5-C83ACB72218B}" srcOrd="0" destOrd="0" presId="urn:microsoft.com/office/officeart/2005/8/layout/bProcess4"/>
    <dgm:cxn modelId="{77D6E526-5D59-4458-BF67-7FC26D86438E}" type="presParOf" srcId="{43755EBC-250E-42CB-BF1D-5EA6999FFCFB}" destId="{B7A80BD1-2C9A-49CC-B904-9E1AB9D2D86D}" srcOrd="1" destOrd="0" presId="urn:microsoft.com/office/officeart/2005/8/layout/b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Process4">
  <dgm:title val=""/>
  <dgm:desc val=""/>
  <dgm:catLst>
    <dgm:cat type="process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/>
    </dgm:varLst>
    <dgm:choose name="Name1">
      <dgm:if name="Name2" func="var" arg="dir" op="equ" val="norm">
        <dgm:alg type="snake">
          <dgm:param type="grDir" val="tL"/>
          <dgm:param type="flowDir" val="col"/>
          <dgm:param type="contDir" val="revDir"/>
          <dgm:param type="bkpt" val="bal"/>
        </dgm:alg>
      </dgm:if>
      <dgm:else name="Name3">
        <dgm:alg type="snake">
          <dgm:param type="grDir" val="tR"/>
          <dgm:param type="flowDir" val="col"/>
          <dgm:param type="contDir" val="revDir"/>
          <dgm:param type="bkpt" val="bal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fact="0.6"/>
      <dgm:constr type="h" for="ch" forName="sibTrans" refType="h" refFor="ch" refForName="compNode" op="equ" fact="0.25"/>
      <dgm:constr type="sp" refType="w" fact="0.33"/>
      <dgm:constr type="primFontSz" for="des" forName="node" op="equ" val="65"/>
    </dgm:constrLst>
    <dgm:ruleLst/>
    <dgm:forEach name="nodes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axis="self" func="var" arg="dir" op="equ" val="norm">
            <dgm:constrLst>
              <dgm:constr type="l" for="ch" forName="dummyConnPt" refType="w" fact="0.2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if>
          <dgm:else name="Name6">
            <dgm:constrLst>
              <dgm:constr type="l" for="ch" forName="dummyConnPt" refType="w" fact="0.8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else>
        </dgm:choose>
        <dgm:ruleLst/>
        <dgm:layoutNode name="dummyConnPt" styleLbl="node1" moveWith="node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node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  <dgm:constr type="primFontSz" val="65"/>
          </dgm:constrLst>
          <dgm:ruleLst>
            <dgm:rule type="primFontSz" val="5" fact="NaN" max="NaN"/>
          </dgm:ruleLst>
        </dgm:layoutNode>
      </dgm:layoutNode>
      <dgm:forEach name="sibTransForEach" axis="followSib" cnt="1">
        <dgm:layoutNode name="sibTrans" styleLbl="bgSibTrans2D1">
          <dgm:choose name="Name7">
            <dgm:if name="Name8" axis="self" func="var" arg="dir" op="equ" val="norm">
              <dgm:alg type="conn">
                <dgm:param type="srcNode" val="dummyConnPt"/>
                <dgm:param type="dstNode" val="dummyConnPt"/>
                <dgm:param type="begPts" val="bCtr, midR, tCtr"/>
                <dgm:param type="endPts" val="tCtr, midL, bCtr"/>
                <dgm:param type="begSty" val="noArr"/>
                <dgm:param type="endSty" val="noArr"/>
              </dgm:alg>
            </dgm:if>
            <dgm:else name="Name9">
              <dgm:alg type="conn">
                <dgm:param type="srcNode" val="dummyConnPt"/>
                <dgm:param type="dstNode" val="dummyConnPt"/>
                <dgm:param type="begPts" val="bCtr, midL, tCtr"/>
                <dgm:param type="endPts" val="tCtr, midR, bCtr"/>
                <dgm:param type="begSty" val="noArr"/>
                <dgm:param type="endSty" val="noAr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/>
            <dgm:constr type="endPad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5/14/2019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5/14/2019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Welcome to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751473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70159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8507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63775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98270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668393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65194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Compared</a:t>
            </a:r>
            <a:r>
              <a:rPr lang="en-US" baseline="0" dirty="0" smtClean="0"/>
              <a:t> to the Current Trends scenario results of 2018 LTSA, more gas generation capacity are added because of lower projected gas price in the early years of the study horizon; no retirements and more net generation capacity addition are because of higher load forecast and electrical vehicle adoption.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156267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25084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Footer text goes here.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dirty="0" smtClean="0"/>
              <a:t>Footer text goes here.</a:t>
            </a:r>
            <a:endParaRPr lang="en-US" dirty="0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rggi.org/Auction/42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Relationship Id="rId5" Type="http://schemas.openxmlformats.org/officeDocument/2006/relationships/hyperlink" Target="https://www.spglobal.com/platts/en/market-insights/latest-news/electric-power/012518-seasonal-nox-prices-hold-steady-on-more-small-trades" TargetMode="External"/><Relationship Id="rId4" Type="http://schemas.openxmlformats.org/officeDocument/2006/relationships/hyperlink" Target="https://www.epa.gov/airmarkets/2018-so2-allowance-auction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urveymonkey.com/r/ERCOT2020LTSA_StakeholderSurvey" TargetMode="Externa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mailto:Jeff.Billo@ercot.com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Relationship Id="rId4" Type="http://schemas.openxmlformats.org/officeDocument/2006/relationships/hyperlink" Target="mailto:Julie.jin@ercot.com" TargetMode="Externa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412906" y="2413338"/>
            <a:ext cx="5646034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altLang="en-US" sz="2400" b="1" dirty="0" smtClean="0"/>
              <a:t>2020 Long-term System Assessment Kickoff, Initial Input Assumptions and Capacity Expansion Preliminary Results for Current Trends Scenario</a:t>
            </a:r>
            <a:endParaRPr lang="en-US" altLang="en-US" sz="2400" b="1" dirty="0"/>
          </a:p>
          <a:p>
            <a:endParaRPr lang="en-US" dirty="0"/>
          </a:p>
          <a:p>
            <a:pPr algn="ctr"/>
            <a:r>
              <a:rPr lang="en-US" dirty="0" smtClean="0"/>
              <a:t>May, 2019</a:t>
            </a:r>
          </a:p>
          <a:p>
            <a:pPr algn="ctr"/>
            <a:r>
              <a:rPr lang="en-US" dirty="0" smtClean="0"/>
              <a:t>RPG Meeting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Electric Vehicle Adoption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599" y="1098963"/>
            <a:ext cx="8534400" cy="761999"/>
          </a:xfrm>
        </p:spPr>
        <p:txBody>
          <a:bodyPr/>
          <a:lstStyle/>
          <a:p>
            <a:r>
              <a:rPr lang="en-US" sz="2000" dirty="0" smtClean="0"/>
              <a:t>Electric car and light truck adoption based on Bloomberg New Energy Finance (BNEF) 2017 projection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1371600" y="1772258"/>
            <a:ext cx="60324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EV </a:t>
            </a:r>
            <a:r>
              <a:rPr lang="en-US" dirty="0" smtClean="0"/>
              <a:t>penetration </a:t>
            </a:r>
            <a:r>
              <a:rPr lang="en-US" dirty="0"/>
              <a:t>and </a:t>
            </a:r>
            <a:r>
              <a:rPr lang="en-US" dirty="0" smtClean="0"/>
              <a:t>charging </a:t>
            </a:r>
            <a:r>
              <a:rPr lang="en-US" dirty="0"/>
              <a:t>d</a:t>
            </a:r>
            <a:r>
              <a:rPr lang="en-US" dirty="0" smtClean="0"/>
              <a:t>emand estimation for 2035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5848" y="2134884"/>
            <a:ext cx="6759901" cy="76788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019" y="3019814"/>
            <a:ext cx="4481779" cy="3457186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10100" y="3024081"/>
            <a:ext cx="4481780" cy="34571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621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Price Responsive Demand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11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81400" y="1386682"/>
            <a:ext cx="3938357" cy="4377307"/>
          </a:xfrm>
          <a:prstGeom prst="rect">
            <a:avLst/>
          </a:prstGeom>
        </p:spPr>
      </p:pic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3429000" cy="609599"/>
          </a:xfrm>
        </p:spPr>
        <p:txBody>
          <a:bodyPr/>
          <a:lstStyle/>
          <a:p>
            <a:r>
              <a:rPr lang="en-US" sz="1800" dirty="0" smtClean="0"/>
              <a:t>741 MW PRD in 2017 modeled as resources with striking prices</a:t>
            </a:r>
          </a:p>
          <a:p>
            <a:r>
              <a:rPr lang="en-US" sz="1800" dirty="0" smtClean="0"/>
              <a:t>2% growth rate is assumed for PRD </a:t>
            </a:r>
          </a:p>
          <a:p>
            <a:r>
              <a:rPr lang="en-US" sz="1800" dirty="0" smtClean="0"/>
              <a:t>Load has been grossed up to reflect the load without PRD response.</a:t>
            </a:r>
            <a:endParaRPr lang="en-US" sz="1800" dirty="0"/>
          </a:p>
        </p:txBody>
      </p:sp>
      <p:sp>
        <p:nvSpPr>
          <p:cNvPr id="3" name="TextBox 2"/>
          <p:cNvSpPr txBox="1"/>
          <p:nvPr/>
        </p:nvSpPr>
        <p:spPr>
          <a:xfrm>
            <a:off x="1600200" y="5867400"/>
            <a:ext cx="46229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Source: http://www.ercot.com/calendar/2018/4/20/141901-DSWG</a:t>
            </a:r>
          </a:p>
        </p:txBody>
      </p:sp>
    </p:spTree>
    <p:extLst>
      <p:ext uri="{BB962C8B-B14F-4D97-AF65-F5344CB8AC3E}">
        <p14:creationId xmlns:p14="http://schemas.microsoft.com/office/powerpoint/2010/main" val="2170258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Natural Gas Price Assumptions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85800" y="914400"/>
            <a:ext cx="7620000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Ref </a:t>
            </a:r>
            <a:r>
              <a:rPr lang="en-US" sz="2000" dirty="0"/>
              <a:t>is the </a:t>
            </a:r>
            <a:r>
              <a:rPr lang="en-US" sz="2000" dirty="0" smtClean="0"/>
              <a:t>EIA Annual Energy Outlook (AEO) </a:t>
            </a:r>
            <a:r>
              <a:rPr lang="en-US" sz="2000" dirty="0"/>
              <a:t>Reference Case and HOG is the High Oil and Gas </a:t>
            </a:r>
            <a:r>
              <a:rPr lang="en-US" sz="2000" dirty="0" smtClean="0"/>
              <a:t>Resource and Technology Case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Futures from Nymex and World Bank forecast are from 2018</a:t>
            </a: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53490" y="2288156"/>
            <a:ext cx="6823710" cy="44217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4251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Coal Price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13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6800" y="2332166"/>
            <a:ext cx="6858594" cy="382252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09600" y="1066800"/>
            <a:ext cx="7620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Plant specific deliver coal prices are used in the model. The average of the plant specific prices is shown in the chart.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Ref is the EIA </a:t>
            </a:r>
            <a:r>
              <a:rPr lang="en-US" sz="2000" dirty="0" smtClean="0"/>
              <a:t>AEO Reference </a:t>
            </a:r>
            <a:r>
              <a:rPr lang="en-US" sz="2000" dirty="0"/>
              <a:t>Case</a:t>
            </a:r>
            <a:endParaRPr lang="en-US" sz="2000" dirty="0" smtClean="0"/>
          </a:p>
        </p:txBody>
      </p:sp>
      <p:sp>
        <p:nvSpPr>
          <p:cNvPr id="3" name="Rectangle 2"/>
          <p:cNvSpPr/>
          <p:nvPr/>
        </p:nvSpPr>
        <p:spPr>
          <a:xfrm>
            <a:off x="1919235" y="6188850"/>
            <a:ext cx="269086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Source: S&amp;P Global Market Intelligence</a:t>
            </a:r>
            <a:endParaRPr lang="en-US" sz="12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6951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670718"/>
          </a:xfrm>
        </p:spPr>
        <p:txBody>
          <a:bodyPr/>
          <a:lstStyle/>
          <a:p>
            <a:r>
              <a:rPr lang="en-US" dirty="0" smtClean="0"/>
              <a:t>New Unit Capital Costs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41767" y="838200"/>
            <a:ext cx="8092633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Sources of capital cost assumptions,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Lazard’s Levelized Cost of Energy Analysis, November 2018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EIA AEO 2019</a:t>
            </a:r>
            <a:endParaRPr lang="en-US" sz="20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Cost examples from national labs and utility IRP assumptions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Costs </a:t>
            </a:r>
            <a:r>
              <a:rPr lang="en-US" sz="2000" dirty="0"/>
              <a:t>are $/kW in nominal </a:t>
            </a:r>
            <a:r>
              <a:rPr lang="en-US" sz="2000" dirty="0" smtClean="0"/>
              <a:t>dollars</a:t>
            </a:r>
            <a:endParaRPr lang="en-US" sz="2000" dirty="0"/>
          </a:p>
        </p:txBody>
      </p:sp>
      <p:sp>
        <p:nvSpPr>
          <p:cNvPr id="5" name="Rectangle 4"/>
          <p:cNvSpPr/>
          <p:nvPr/>
        </p:nvSpPr>
        <p:spPr>
          <a:xfrm>
            <a:off x="381000" y="1981200"/>
            <a:ext cx="4732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4440" y="2667000"/>
            <a:ext cx="8239701" cy="3581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21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dirty="0" smtClean="0"/>
              <a:t>Environmental Issues and Emission Costs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52778" y="1010724"/>
            <a:ext cx="73434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2400"/>
              </a:spcBef>
              <a:buFont typeface="Arial" panose="020B0604020202020204" pitchFamily="34" charset="0"/>
              <a:buChar char="•"/>
            </a:pPr>
            <a:r>
              <a:rPr lang="en-US" sz="2000" dirty="0" smtClean="0"/>
              <a:t>Current Trends Scenario doesn’t include any new environmental regulations.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8586670"/>
              </p:ext>
            </p:extLst>
          </p:nvPr>
        </p:nvGraphicFramePr>
        <p:xfrm>
          <a:off x="893308" y="2590800"/>
          <a:ext cx="6097172" cy="18565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586"/>
                <a:gridCol w="3048586"/>
              </a:tblGrid>
              <a:tr h="37130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Emission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$/ton</a:t>
                      </a:r>
                      <a:endParaRPr lang="en-US" dirty="0"/>
                    </a:p>
                  </a:txBody>
                  <a:tcPr anchor="ctr"/>
                </a:tc>
              </a:tr>
              <a:tr h="37130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r>
                        <a:rPr lang="en-US" baseline="-25000" dirty="0" smtClean="0"/>
                        <a:t>x</a:t>
                      </a:r>
                      <a:r>
                        <a:rPr lang="en-US" baseline="0" dirty="0" smtClean="0"/>
                        <a:t> (Seasonal)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150</a:t>
                      </a:r>
                      <a:endParaRPr lang="en-US" dirty="0"/>
                    </a:p>
                  </a:txBody>
                  <a:tcPr anchor="ctr"/>
                </a:tc>
              </a:tr>
              <a:tr h="37130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r>
                        <a:rPr lang="en-US" baseline="-25000" dirty="0" smtClean="0"/>
                        <a:t>x</a:t>
                      </a:r>
                      <a:r>
                        <a:rPr lang="en-US" dirty="0" smtClean="0"/>
                        <a:t> (Annual)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2.75</a:t>
                      </a:r>
                      <a:endParaRPr lang="en-US" dirty="0"/>
                    </a:p>
                  </a:txBody>
                  <a:tcPr anchor="ctr"/>
                </a:tc>
              </a:tr>
              <a:tr h="37130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SO</a:t>
                      </a:r>
                      <a:r>
                        <a:rPr lang="en-US" baseline="-25000" dirty="0" smtClean="0"/>
                        <a:t>2</a:t>
                      </a:r>
                      <a:endParaRPr lang="en-US" baseline="-25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0.00</a:t>
                      </a:r>
                      <a:endParaRPr lang="en-US" dirty="0"/>
                    </a:p>
                  </a:txBody>
                  <a:tcPr anchor="ctr"/>
                </a:tc>
              </a:tr>
              <a:tr h="37130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</a:t>
                      </a:r>
                      <a:r>
                        <a:rPr lang="en-US" baseline="-25000" dirty="0" smtClean="0"/>
                        <a:t>2</a:t>
                      </a:r>
                      <a:endParaRPr lang="en-US" baseline="-25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0.00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514600" y="2221468"/>
            <a:ext cx="41588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Emission Prices for Current Trends</a:t>
            </a:r>
            <a:endParaRPr lang="en-US" sz="2000" dirty="0"/>
          </a:p>
        </p:txBody>
      </p:sp>
      <p:sp>
        <p:nvSpPr>
          <p:cNvPr id="6" name="Rectangle 5"/>
          <p:cNvSpPr/>
          <p:nvPr/>
        </p:nvSpPr>
        <p:spPr>
          <a:xfrm>
            <a:off x="415301" y="5191366"/>
            <a:ext cx="7961230" cy="14869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200" u="sng" dirty="0">
                <a:solidFill>
                  <a:srgbClr val="0563C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https://</a:t>
            </a:r>
            <a:r>
              <a:rPr lang="en-US" sz="1200" u="sng" dirty="0" smtClean="0">
                <a:solidFill>
                  <a:srgbClr val="0563C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www.rggi.org/Auction/42</a:t>
            </a:r>
            <a:endParaRPr lang="en-US" sz="1200" u="sng" dirty="0" smtClean="0">
              <a:solidFill>
                <a:srgbClr val="0563C1"/>
              </a:solidFill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200" u="sng" dirty="0">
                <a:latin typeface="+mj-lt"/>
                <a:hlinkClick r:id="rId4"/>
              </a:rPr>
              <a:t>https://www.epa.gov/airmarkets/2018-so2-allowance-auction</a:t>
            </a:r>
            <a:endParaRPr lang="en-US" sz="1200" dirty="0">
              <a:latin typeface="+mj-lt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200" u="sng" dirty="0">
                <a:latin typeface="+mj-lt"/>
                <a:hlinkClick r:id="rId5"/>
              </a:rPr>
              <a:t>https://www.spglobal.com/platts/en/market-insights/latest-news/electric-power/012518-seasonal-nox-prices-hold-steady-on-more-small-trades</a:t>
            </a:r>
            <a:endParaRPr lang="en-US" sz="1200" dirty="0">
              <a:latin typeface="+mj-lt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9228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Starting Capacity Mix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686800" cy="609599"/>
          </a:xfrm>
        </p:spPr>
        <p:txBody>
          <a:bodyPr/>
          <a:lstStyle/>
          <a:p>
            <a:r>
              <a:rPr lang="en-US" sz="2000" dirty="0"/>
              <a:t>Included planned resources which meet Planning Guide </a:t>
            </a:r>
            <a:r>
              <a:rPr lang="en-US" sz="2000" dirty="0" smtClean="0"/>
              <a:t>6.9 based on December 2018 CDR and January 2019 GIS released on February 1</a:t>
            </a:r>
            <a:r>
              <a:rPr lang="en-US" sz="2000" baseline="30000" dirty="0" smtClean="0"/>
              <a:t>st </a:t>
            </a:r>
            <a:r>
              <a:rPr lang="en-US" sz="2000" dirty="0" smtClean="0"/>
              <a:t>2019.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16</a:t>
            </a:fld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2971800"/>
            <a:ext cx="3318550" cy="236220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59996" y="2567197"/>
            <a:ext cx="5207804" cy="31610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1717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Preliminary Current Trends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76200" y="1219200"/>
            <a:ext cx="3352800" cy="4319832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en-US" sz="1800" dirty="0"/>
              <a:t>Reserve margin in final year: </a:t>
            </a:r>
            <a:r>
              <a:rPr lang="en-US" sz="1800" dirty="0" smtClean="0"/>
              <a:t>5%</a:t>
            </a:r>
            <a:endParaRPr lang="en-US" sz="1800" dirty="0"/>
          </a:p>
          <a:p>
            <a:pPr>
              <a:spcBef>
                <a:spcPts val="1200"/>
              </a:spcBef>
            </a:pPr>
            <a:r>
              <a:rPr lang="en-US" sz="1800" dirty="0"/>
              <a:t>Built </a:t>
            </a:r>
            <a:r>
              <a:rPr lang="en-US" sz="1800" dirty="0" smtClean="0"/>
              <a:t>16,100 </a:t>
            </a:r>
            <a:r>
              <a:rPr lang="en-US" sz="1800" dirty="0"/>
              <a:t>MW </a:t>
            </a:r>
            <a:r>
              <a:rPr lang="en-US" sz="1800" dirty="0" smtClean="0"/>
              <a:t>gas generation</a:t>
            </a:r>
            <a:endParaRPr lang="en-US" sz="1800" dirty="0"/>
          </a:p>
          <a:p>
            <a:pPr>
              <a:spcBef>
                <a:spcPts val="1200"/>
              </a:spcBef>
            </a:pPr>
            <a:r>
              <a:rPr lang="en-US" sz="1800" dirty="0" smtClean="0"/>
              <a:t>Built 6,400 </a:t>
            </a:r>
            <a:r>
              <a:rPr lang="en-US" sz="1800" dirty="0"/>
              <a:t>MW solar</a:t>
            </a:r>
          </a:p>
          <a:p>
            <a:pPr>
              <a:spcBef>
                <a:spcPts val="1200"/>
              </a:spcBef>
            </a:pPr>
            <a:r>
              <a:rPr lang="en-US" sz="1800" dirty="0"/>
              <a:t>Built </a:t>
            </a:r>
            <a:r>
              <a:rPr lang="en-US" sz="1800" dirty="0" smtClean="0"/>
              <a:t>5,500 </a:t>
            </a:r>
            <a:r>
              <a:rPr lang="en-US" sz="1800" dirty="0"/>
              <a:t>MW wind</a:t>
            </a:r>
          </a:p>
          <a:p>
            <a:pPr>
              <a:spcBef>
                <a:spcPts val="1200"/>
              </a:spcBef>
            </a:pPr>
            <a:r>
              <a:rPr lang="en-US" sz="1800" dirty="0" smtClean="0"/>
              <a:t>No retirements</a:t>
            </a:r>
          </a:p>
          <a:p>
            <a:pPr>
              <a:spcBef>
                <a:spcPts val="1200"/>
              </a:spcBef>
            </a:pPr>
            <a:r>
              <a:rPr lang="en-US" sz="1800" dirty="0" smtClean="0"/>
              <a:t>Unserved </a:t>
            </a:r>
            <a:r>
              <a:rPr lang="en-US" sz="1800" dirty="0"/>
              <a:t>energy in </a:t>
            </a:r>
            <a:r>
              <a:rPr lang="en-US" sz="1800" dirty="0" smtClean="0"/>
              <a:t>year 2035. Shortages are mainly concentrated in evening hours in summer months with </a:t>
            </a:r>
            <a:r>
              <a:rPr lang="en-US" sz="1800" dirty="0"/>
              <a:t>maximum magnitude over </a:t>
            </a:r>
            <a:r>
              <a:rPr lang="en-US" sz="1800" dirty="0" smtClean="0"/>
              <a:t>4,000 MW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17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00399" y="1386682"/>
            <a:ext cx="5867401" cy="4646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5082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Ancillary Service Prices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381000" y="1386682"/>
            <a:ext cx="7924800" cy="1143000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en-US" sz="2400" dirty="0" smtClean="0"/>
              <a:t>Simulated AS prices are generally lower than AS prices in market.</a:t>
            </a:r>
          </a:p>
          <a:p>
            <a:pPr>
              <a:spcBef>
                <a:spcPts val="1200"/>
              </a:spcBef>
            </a:pPr>
            <a:r>
              <a:rPr lang="en-US" sz="2400" dirty="0" smtClean="0"/>
              <a:t>Ancillary service is co-optimized with energy in the model. </a:t>
            </a:r>
            <a:r>
              <a:rPr lang="en-US" sz="2400" dirty="0"/>
              <a:t>H</a:t>
            </a:r>
            <a:r>
              <a:rPr lang="en-US" sz="2400" dirty="0" smtClean="0"/>
              <a:t>igh AS prices show up during scarcity hours, so the AS prices are much higher in 2035.</a:t>
            </a:r>
          </a:p>
          <a:p>
            <a:pPr marL="0" indent="0">
              <a:spcBef>
                <a:spcPts val="1200"/>
              </a:spcBef>
              <a:buNone/>
            </a:pPr>
            <a:endParaRPr lang="en-US" sz="2400" dirty="0" smtClean="0"/>
          </a:p>
          <a:p>
            <a:pPr>
              <a:spcBef>
                <a:spcPts val="1200"/>
              </a:spcBef>
            </a:pP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807504" y="3715669"/>
            <a:ext cx="73458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Average AS Prices for the past five years vs simulated average AS prices ($/MW per hour)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7504" y="4362000"/>
            <a:ext cx="7391213" cy="9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6479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LTSA Survey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/>
            <a:r>
              <a:rPr lang="en-US" sz="2800" dirty="0" smtClean="0"/>
              <a:t>Stakeholders are encouraged to participate in the 2020 LTSA Survey (link below).  The survey will remain open until May 28</a:t>
            </a:r>
            <a:endParaRPr lang="en-US" sz="2800" dirty="0"/>
          </a:p>
          <a:p>
            <a:pPr marL="285750" indent="-285750"/>
            <a:endParaRPr lang="en-US" sz="1400" dirty="0"/>
          </a:p>
          <a:p>
            <a:pPr marL="285750" indent="-285750"/>
            <a:r>
              <a:rPr lang="en-US" sz="2800" dirty="0" smtClean="0"/>
              <a:t>The survey has questions regarding assumptions in the Current Trends Scenario and drivers that may lead to other scenarios to be studied</a:t>
            </a:r>
            <a:endParaRPr lang="en-US" sz="2800" dirty="0"/>
          </a:p>
          <a:p>
            <a:endParaRPr lang="en-US" sz="2800" dirty="0"/>
          </a:p>
          <a:p>
            <a:r>
              <a:rPr lang="en-US" sz="2800" dirty="0"/>
              <a:t>Survey link</a:t>
            </a:r>
            <a:r>
              <a:rPr lang="en-US" sz="2800" dirty="0" smtClean="0"/>
              <a:t>: </a:t>
            </a:r>
            <a:r>
              <a:rPr lang="en-US" sz="1800" u="sng" dirty="0">
                <a:hlinkClick r:id="rId2"/>
              </a:rPr>
              <a:t>https://www.surveymonkey.com/r/ERCOT2020LTSA_StakeholderSurvey</a:t>
            </a:r>
            <a:r>
              <a:rPr lang="en-US" sz="1800" dirty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46806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24000"/>
            <a:ext cx="8534400" cy="2362199"/>
          </a:xfrm>
        </p:spPr>
        <p:txBody>
          <a:bodyPr/>
          <a:lstStyle/>
          <a:p>
            <a:r>
              <a:rPr lang="en-US" altLang="en-US" sz="2400" dirty="0" smtClean="0"/>
              <a:t>LTSA Overview</a:t>
            </a:r>
          </a:p>
          <a:p>
            <a:r>
              <a:rPr lang="en-US" altLang="en-US" sz="2400" dirty="0" smtClean="0"/>
              <a:t>LTSA </a:t>
            </a:r>
            <a:r>
              <a:rPr lang="en-US" altLang="en-US" sz="2400" dirty="0"/>
              <a:t>Methodology Improvement</a:t>
            </a:r>
          </a:p>
          <a:p>
            <a:r>
              <a:rPr lang="en-US" altLang="en-US" sz="2400" dirty="0" smtClean="0"/>
              <a:t>Input Assumptions for Current Trends scenario</a:t>
            </a:r>
          </a:p>
          <a:p>
            <a:pPr lvl="1"/>
            <a:r>
              <a:rPr lang="en-US" altLang="en-US" sz="2000" dirty="0" smtClean="0"/>
              <a:t>Load Forecast</a:t>
            </a:r>
          </a:p>
          <a:p>
            <a:pPr lvl="2"/>
            <a:r>
              <a:rPr lang="en-US" altLang="en-US" sz="1600" dirty="0" smtClean="0"/>
              <a:t>Distributed </a:t>
            </a:r>
            <a:r>
              <a:rPr lang="en-US" altLang="en-US" sz="1600" dirty="0"/>
              <a:t>Generation</a:t>
            </a:r>
          </a:p>
          <a:p>
            <a:pPr lvl="2"/>
            <a:r>
              <a:rPr lang="en-US" altLang="en-US" sz="1600" dirty="0"/>
              <a:t>Electric Vehicle Adoption</a:t>
            </a:r>
          </a:p>
          <a:p>
            <a:pPr lvl="1"/>
            <a:r>
              <a:rPr lang="en-US" altLang="en-US" sz="2000" dirty="0" smtClean="0"/>
              <a:t>Fuel Pricing</a:t>
            </a:r>
          </a:p>
          <a:p>
            <a:pPr lvl="1"/>
            <a:r>
              <a:rPr lang="en-US" altLang="en-US" sz="2000" dirty="0" smtClean="0"/>
              <a:t>New Unit Capital Costs</a:t>
            </a:r>
          </a:p>
          <a:p>
            <a:pPr lvl="1"/>
            <a:r>
              <a:rPr lang="en-US" altLang="en-US" sz="2000" dirty="0" smtClean="0"/>
              <a:t>Emission Costs</a:t>
            </a:r>
          </a:p>
          <a:p>
            <a:r>
              <a:rPr lang="en-US" altLang="en-US" sz="2400" dirty="0" smtClean="0"/>
              <a:t>Preliminary Results for Current Trends scenario</a:t>
            </a:r>
          </a:p>
          <a:p>
            <a:r>
              <a:rPr lang="en-US" altLang="en-US" sz="2400" dirty="0"/>
              <a:t>LTSA </a:t>
            </a:r>
            <a:r>
              <a:rPr lang="en-US" altLang="en-US" sz="2400" dirty="0" smtClean="0"/>
              <a:t>Survey</a:t>
            </a:r>
          </a:p>
          <a:p>
            <a:r>
              <a:rPr lang="en-US" altLang="en-US" sz="2400" dirty="0" smtClean="0"/>
              <a:t>LTSA Schedule</a:t>
            </a:r>
          </a:p>
          <a:p>
            <a:endParaRPr lang="en-US" altLang="en-US" sz="2400" dirty="0" smtClean="0"/>
          </a:p>
          <a:p>
            <a:pPr marL="0" indent="0">
              <a:buNone/>
            </a:pPr>
            <a:endParaRPr lang="en-US" altLang="en-US" sz="2400" dirty="0" smtClean="0"/>
          </a:p>
          <a:p>
            <a:pPr>
              <a:buFont typeface="Wingdings" panose="05000000000000000000" pitchFamily="2" charset="2"/>
              <a:buChar char="q"/>
            </a:pPr>
            <a:endParaRPr lang="en-US" altLang="en-US" sz="240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405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2020 LTSA Schedule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20</a:t>
            </a:fld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6164413"/>
              </p:ext>
            </p:extLst>
          </p:nvPr>
        </p:nvGraphicFramePr>
        <p:xfrm>
          <a:off x="762000" y="1600200"/>
          <a:ext cx="746760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67250"/>
                <a:gridCol w="280035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Task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Date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Current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Trends Preliminary Results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May 2019 RPG Meeting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Stakeholder Feedback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May 2019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Finalize</a:t>
                      </a:r>
                      <a:r>
                        <a:rPr lang="en-US" baseline="0" dirty="0" smtClean="0"/>
                        <a:t> Scenarios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Q3 2019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Finalize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Current Trends Capacity Expansion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Q3 2019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Current</a:t>
                      </a:r>
                      <a:r>
                        <a:rPr lang="en-US" baseline="0" dirty="0" smtClean="0"/>
                        <a:t> Trends Transmission Expansion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Q4</a:t>
                      </a:r>
                      <a:r>
                        <a:rPr lang="en-US" baseline="0" dirty="0" smtClean="0"/>
                        <a:t> 2019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Other Scenarios Capacity Expansion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Q1 2020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Other Scenarios Transmission Expansion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Q2 2020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39139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Questions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21</a:t>
            </a:fld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215514" y="2973120"/>
            <a:ext cx="2514600" cy="3770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3900" b="1" dirty="0" smtClean="0"/>
              <a:t>?</a:t>
            </a:r>
            <a:endParaRPr lang="en-US" sz="23900" b="1" dirty="0"/>
          </a:p>
        </p:txBody>
      </p:sp>
      <p:sp>
        <p:nvSpPr>
          <p:cNvPr id="3" name="Rectangle 2"/>
          <p:cNvSpPr/>
          <p:nvPr/>
        </p:nvSpPr>
        <p:spPr>
          <a:xfrm>
            <a:off x="381000" y="2517675"/>
            <a:ext cx="31242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Jeff Billo</a:t>
            </a:r>
            <a:endParaRPr lang="en-US" dirty="0"/>
          </a:p>
          <a:p>
            <a:r>
              <a:rPr lang="en-US" dirty="0" smtClean="0">
                <a:hlinkClick r:id="rId3"/>
              </a:rPr>
              <a:t>Jeff.Billo@ercot.com</a:t>
            </a:r>
            <a:endParaRPr lang="en-US" dirty="0" smtClean="0"/>
          </a:p>
          <a:p>
            <a:r>
              <a:rPr lang="en-US" dirty="0" smtClean="0"/>
              <a:t>512.248.6334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81000" y="1295400"/>
            <a:ext cx="3429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Julie Jin</a:t>
            </a:r>
          </a:p>
          <a:p>
            <a:r>
              <a:rPr lang="en-US" dirty="0" smtClean="0">
                <a:hlinkClick r:id="rId4"/>
              </a:rPr>
              <a:t>Julie.jin@ercot.com</a:t>
            </a:r>
            <a:endParaRPr lang="en-US" dirty="0" smtClean="0"/>
          </a:p>
          <a:p>
            <a:r>
              <a:rPr lang="en-US" dirty="0" smtClean="0"/>
              <a:t>512.248.3982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6908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Gas Price comparison, 2019AEO vs 2018AEO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22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7245" y="1219200"/>
            <a:ext cx="7585710" cy="49225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038515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670718"/>
          </a:xfrm>
        </p:spPr>
        <p:txBody>
          <a:bodyPr/>
          <a:lstStyle/>
          <a:p>
            <a:r>
              <a:rPr lang="en-US" dirty="0" smtClean="0"/>
              <a:t>New Unit Capital Costs for 2018 LTSA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23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65567" y="838200"/>
            <a:ext cx="8092633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Sources of capital cost assumptions, 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n-US" sz="1600" dirty="0" smtClean="0"/>
              <a:t>EIA 2017 Annual Energy Outlook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n-US" sz="1600" dirty="0" smtClean="0"/>
              <a:t>Lazard’s Levelized Cost of Energy Analysis, December 2016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n-US" sz="1600" dirty="0" smtClean="0"/>
              <a:t>Solar Energy Industries Association, 4</a:t>
            </a:r>
            <a:r>
              <a:rPr lang="en-US" sz="1600" baseline="30000" dirty="0" smtClean="0"/>
              <a:t>th</a:t>
            </a:r>
            <a:r>
              <a:rPr lang="en-US" sz="1600" dirty="0" smtClean="0"/>
              <a:t> QTR 2016 Solar Market Insights</a:t>
            </a:r>
          </a:p>
        </p:txBody>
      </p:sp>
      <p:sp>
        <p:nvSpPr>
          <p:cNvPr id="5" name="Rectangle 4"/>
          <p:cNvSpPr/>
          <p:nvPr/>
        </p:nvSpPr>
        <p:spPr>
          <a:xfrm>
            <a:off x="381000" y="1981200"/>
            <a:ext cx="391004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Costs are $/kW in nominal dollars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6162" y="2365259"/>
            <a:ext cx="7971676" cy="38831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1013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LTSA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The </a:t>
            </a:r>
            <a:r>
              <a:rPr lang="en-US" sz="2400" dirty="0" smtClean="0"/>
              <a:t>LTSA </a:t>
            </a:r>
            <a:r>
              <a:rPr lang="en-US" sz="2400" dirty="0"/>
              <a:t>provides an evaluation of the potential needs of ERCOT’s extra-high voltage (345-kV) system in the 10- to 15-year planning horizon</a:t>
            </a:r>
            <a:r>
              <a:rPr lang="en-US" sz="2400" dirty="0" smtClean="0"/>
              <a:t>.</a:t>
            </a:r>
          </a:p>
          <a:p>
            <a:r>
              <a:rPr lang="en-US" sz="2400" dirty="0"/>
              <a:t>The LTSA guides the six-year planning process by providing a longer-term view of system reliability and economic needs. </a:t>
            </a:r>
            <a:endParaRPr lang="en-US" sz="2400" dirty="0" smtClean="0"/>
          </a:p>
          <a:p>
            <a:r>
              <a:rPr lang="en-US" sz="2400" dirty="0"/>
              <a:t>ERCOT studies different scenarios in its long-term planning process to account for the inherent uncertainty of planning the system beyond six-years.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71830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2020 LTSA Process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3999341897"/>
              </p:ext>
            </p:extLst>
          </p:nvPr>
        </p:nvGraphicFramePr>
        <p:xfrm>
          <a:off x="609600" y="1219200"/>
          <a:ext cx="8001000" cy="4648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377365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686800" cy="1143000"/>
          </a:xfrm>
        </p:spPr>
        <p:txBody>
          <a:bodyPr/>
          <a:lstStyle/>
          <a:p>
            <a:r>
              <a:rPr lang="en-US" altLang="en-US" dirty="0"/>
              <a:t>LTSA Methodology </a:t>
            </a:r>
            <a:r>
              <a:rPr lang="en-US" altLang="en-US" dirty="0" smtClean="0"/>
              <a:t>Improvement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610600" y="6789738"/>
            <a:ext cx="4572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3186379" y="1752600"/>
            <a:ext cx="2286000" cy="1371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Long-term Capacity Expansion</a:t>
            </a:r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5638800" y="3473684"/>
            <a:ext cx="2209800" cy="1371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Long-term Transmission Analysis</a:t>
            </a:r>
            <a:endParaRPr lang="en-US" dirty="0"/>
          </a:p>
        </p:txBody>
      </p:sp>
      <p:cxnSp>
        <p:nvCxnSpPr>
          <p:cNvPr id="8" name="Straight Arrow Connector 7"/>
          <p:cNvCxnSpPr>
            <a:stCxn id="5" idx="3"/>
            <a:endCxn id="6" idx="0"/>
          </p:cNvCxnSpPr>
          <p:nvPr/>
        </p:nvCxnSpPr>
        <p:spPr>
          <a:xfrm>
            <a:off x="5472379" y="2438400"/>
            <a:ext cx="1271321" cy="103528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Diamond 9"/>
          <p:cNvSpPr/>
          <p:nvPr/>
        </p:nvSpPr>
        <p:spPr>
          <a:xfrm>
            <a:off x="918278" y="3174639"/>
            <a:ext cx="3352801" cy="1969690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New interface limits recommended?</a:t>
            </a:r>
            <a:endParaRPr lang="en-US" dirty="0"/>
          </a:p>
        </p:txBody>
      </p:sp>
      <p:cxnSp>
        <p:nvCxnSpPr>
          <p:cNvPr id="12" name="Straight Arrow Connector 11"/>
          <p:cNvCxnSpPr>
            <a:stCxn id="6" idx="1"/>
            <a:endCxn id="10" idx="3"/>
          </p:cNvCxnSpPr>
          <p:nvPr/>
        </p:nvCxnSpPr>
        <p:spPr>
          <a:xfrm flipH="1">
            <a:off x="4271079" y="4159484"/>
            <a:ext cx="136772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10" idx="0"/>
            <a:endCxn id="5" idx="1"/>
          </p:cNvCxnSpPr>
          <p:nvPr/>
        </p:nvCxnSpPr>
        <p:spPr>
          <a:xfrm flipV="1">
            <a:off x="2594679" y="2438400"/>
            <a:ext cx="591700" cy="73623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2305204" y="2538447"/>
            <a:ext cx="5610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Yes</a:t>
            </a:r>
            <a:endParaRPr lang="en-US" dirty="0"/>
          </a:p>
        </p:txBody>
      </p:sp>
      <p:sp>
        <p:nvSpPr>
          <p:cNvPr id="18" name="Rounded Rectangle 17"/>
          <p:cNvSpPr/>
          <p:nvPr/>
        </p:nvSpPr>
        <p:spPr>
          <a:xfrm>
            <a:off x="1985771" y="5562472"/>
            <a:ext cx="1219200" cy="63619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End</a:t>
            </a:r>
            <a:endParaRPr lang="en-US" dirty="0"/>
          </a:p>
        </p:txBody>
      </p:sp>
      <p:cxnSp>
        <p:nvCxnSpPr>
          <p:cNvPr id="20" name="Straight Arrow Connector 19"/>
          <p:cNvCxnSpPr>
            <a:stCxn id="10" idx="2"/>
            <a:endCxn id="18" idx="0"/>
          </p:cNvCxnSpPr>
          <p:nvPr/>
        </p:nvCxnSpPr>
        <p:spPr>
          <a:xfrm>
            <a:off x="2594679" y="5144329"/>
            <a:ext cx="692" cy="41814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2209800" y="5093093"/>
            <a:ext cx="479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381000" y="974158"/>
            <a:ext cx="8534400" cy="772529"/>
          </a:xfrm>
        </p:spPr>
        <p:txBody>
          <a:bodyPr/>
          <a:lstStyle/>
          <a:p>
            <a:r>
              <a:rPr lang="en-US" sz="2000" dirty="0"/>
              <a:t>Co-optimize </a:t>
            </a:r>
            <a:r>
              <a:rPr lang="en-US" sz="2000" dirty="0" smtClean="0"/>
              <a:t>capacity expansion </a:t>
            </a:r>
            <a:r>
              <a:rPr lang="en-US" sz="2000" dirty="0"/>
              <a:t>and t</a:t>
            </a:r>
            <a:r>
              <a:rPr lang="en-US" sz="2000" dirty="0" smtClean="0"/>
              <a:t>ransmission planning </a:t>
            </a:r>
            <a:r>
              <a:rPr lang="en-US" sz="2000" dirty="0"/>
              <a:t>through </a:t>
            </a:r>
            <a:r>
              <a:rPr lang="en-US" sz="2000" dirty="0" smtClean="0"/>
              <a:t>iterative process </a:t>
            </a:r>
            <a:endParaRPr lang="en-US" sz="2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2285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 smtClean="0"/>
              <a:t>Current Trends Initial </a:t>
            </a:r>
            <a:r>
              <a:rPr lang="en-US" dirty="0"/>
              <a:t>Data and Study Period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534400" cy="2362199"/>
          </a:xfrm>
        </p:spPr>
        <p:txBody>
          <a:bodyPr/>
          <a:lstStyle/>
          <a:p>
            <a:r>
              <a:rPr lang="en-US" altLang="en-US" sz="2400" dirty="0" smtClean="0"/>
              <a:t>The following slides show preliminary numbers </a:t>
            </a:r>
            <a:r>
              <a:rPr lang="en-US" altLang="en-US" sz="2400" dirty="0"/>
              <a:t>for Current Trends </a:t>
            </a:r>
            <a:r>
              <a:rPr lang="en-US" altLang="en-US" sz="2400" dirty="0" smtClean="0"/>
              <a:t>scenario and are subject to change based on survey results (at end of presentation) and any comments from this meeting. </a:t>
            </a:r>
          </a:p>
          <a:p>
            <a:endParaRPr lang="en-US" altLang="en-US" sz="2400" dirty="0"/>
          </a:p>
          <a:p>
            <a:r>
              <a:rPr lang="en-US" altLang="en-US" sz="2400" dirty="0" smtClean="0"/>
              <a:t>Some of the assumptions could have a significant impact on scenario results. Your feedback is greatly appreciated.</a:t>
            </a:r>
          </a:p>
          <a:p>
            <a:endParaRPr lang="en-US" altLang="en-US" sz="2400" dirty="0"/>
          </a:p>
          <a:p>
            <a:r>
              <a:rPr lang="en-US" altLang="en-US" sz="2400" dirty="0" smtClean="0"/>
              <a:t>The study period for 2020 LTSA is 2021 through 2035.</a:t>
            </a:r>
          </a:p>
          <a:p>
            <a:pPr lvl="1"/>
            <a:r>
              <a:rPr lang="en-US" altLang="en-US" sz="2000" dirty="0" smtClean="0"/>
              <a:t>The focus is on 2030 to 2035</a:t>
            </a:r>
            <a:endParaRPr lang="en-US" altLang="en-US" sz="2000" dirty="0"/>
          </a:p>
          <a:p>
            <a:endParaRPr lang="en-US" altLang="en-US" sz="240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4092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Trends Load Forecast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304800" y="4343400"/>
            <a:ext cx="8534400" cy="1271833"/>
          </a:xfrm>
        </p:spPr>
        <p:txBody>
          <a:bodyPr/>
          <a:lstStyle/>
          <a:p>
            <a:r>
              <a:rPr lang="en-US" sz="2800" dirty="0" smtClean="0"/>
              <a:t>Forecast includes:</a:t>
            </a:r>
          </a:p>
          <a:p>
            <a:pPr lvl="1"/>
            <a:r>
              <a:rPr lang="en-US" sz="2400" dirty="0" smtClean="0"/>
              <a:t>Electric vehicle adoption assumption</a:t>
            </a:r>
          </a:p>
          <a:p>
            <a:pPr lvl="1"/>
            <a:r>
              <a:rPr lang="en-US" sz="2400" dirty="0" smtClean="0"/>
              <a:t>Distributed PV solar adoption assumption</a:t>
            </a:r>
          </a:p>
          <a:p>
            <a:pPr lvl="1"/>
            <a:r>
              <a:rPr lang="en-US" sz="2400" dirty="0" smtClean="0"/>
              <a:t>Existing Private Use Network (PUN) load</a:t>
            </a:r>
            <a:endParaRPr lang="en-US" sz="24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7800" y="1143000"/>
            <a:ext cx="6248400" cy="30900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2445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Distributed Generation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8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t="3144" b="2533"/>
          <a:stretch/>
        </p:blipFill>
        <p:spPr>
          <a:xfrm>
            <a:off x="190500" y="1238250"/>
            <a:ext cx="8763000" cy="43815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33400" y="5721617"/>
            <a:ext cx="8610600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300" dirty="0">
                <a:solidFill>
                  <a:schemeClr val="accent4"/>
                </a:solidFill>
              </a:rPr>
              <a:t>Note: This estimate </a:t>
            </a:r>
            <a:r>
              <a:rPr lang="en-US" sz="1300" u="sng" dirty="0">
                <a:solidFill>
                  <a:schemeClr val="accent4"/>
                </a:solidFill>
              </a:rPr>
              <a:t>includes</a:t>
            </a:r>
            <a:r>
              <a:rPr lang="en-US" sz="1300" dirty="0">
                <a:solidFill>
                  <a:schemeClr val="accent4"/>
                </a:solidFill>
              </a:rPr>
              <a:t> </a:t>
            </a:r>
            <a:r>
              <a:rPr lang="en-US" sz="1300" i="1" dirty="0">
                <a:solidFill>
                  <a:schemeClr val="accent4"/>
                </a:solidFill>
              </a:rPr>
              <a:t>informal</a:t>
            </a:r>
            <a:r>
              <a:rPr lang="en-US" sz="1300" dirty="0">
                <a:solidFill>
                  <a:schemeClr val="accent4"/>
                </a:solidFill>
              </a:rPr>
              <a:t> data reporting by many NOIEs and </a:t>
            </a:r>
            <a:r>
              <a:rPr lang="en-US" sz="1300" u="sng" dirty="0">
                <a:solidFill>
                  <a:schemeClr val="accent4"/>
                </a:solidFill>
              </a:rPr>
              <a:t>excludes</a:t>
            </a:r>
            <a:r>
              <a:rPr lang="en-US" sz="1300" dirty="0">
                <a:solidFill>
                  <a:schemeClr val="accent4"/>
                </a:solidFill>
              </a:rPr>
              <a:t> generation data </a:t>
            </a:r>
            <a:r>
              <a:rPr lang="en-US" sz="1300" i="1" dirty="0">
                <a:solidFill>
                  <a:schemeClr val="accent4"/>
                </a:solidFill>
              </a:rPr>
              <a:t>informally</a:t>
            </a:r>
            <a:r>
              <a:rPr lang="en-US" sz="1300" dirty="0">
                <a:solidFill>
                  <a:schemeClr val="accent4"/>
                </a:solidFill>
              </a:rPr>
              <a:t> reported by investor-owned utilities for generation that would typically be considered backup or emergency generation.</a:t>
            </a:r>
          </a:p>
        </p:txBody>
      </p:sp>
      <p:sp>
        <p:nvSpPr>
          <p:cNvPr id="7" name="Rectangle 6"/>
          <p:cNvSpPr/>
          <p:nvPr/>
        </p:nvSpPr>
        <p:spPr>
          <a:xfrm>
            <a:off x="685800" y="2819400"/>
            <a:ext cx="4038600" cy="2514600"/>
          </a:xfrm>
          <a:prstGeom prst="rect">
            <a:avLst/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2209800" y="2286000"/>
            <a:ext cx="533400" cy="53340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600200" y="2030244"/>
            <a:ext cx="205376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Modeled as Generators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5032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Unregistered Distributed PV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57200" y="1295400"/>
            <a:ext cx="809263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Projection for unregistered </a:t>
            </a:r>
            <a:r>
              <a:rPr lang="en-US" sz="2000" dirty="0"/>
              <a:t>distributed </a:t>
            </a:r>
            <a:r>
              <a:rPr lang="en-US" sz="2000" dirty="0" smtClean="0"/>
              <a:t>PV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3736" y="2286000"/>
            <a:ext cx="6919560" cy="351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2191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0884B7F-5407-4A7E-885F-D19D0E5ED72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248F63C-08AC-4CDD-B36F-0851B11853CB}">
  <ds:schemaRefs>
    <ds:schemaRef ds:uri="http://purl.org/dc/terms/"/>
    <ds:schemaRef ds:uri="http://schemas.openxmlformats.org/package/2006/metadata/core-properties"/>
    <ds:schemaRef ds:uri="http://purl.org/dc/dcmitype/"/>
    <ds:schemaRef ds:uri="c34af464-7aa1-4edd-9be4-83dffc1cb926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686AC9E6-93EC-408A-81EA-765D121FF0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30652</TotalTime>
  <Words>955</Words>
  <Application>Microsoft Office PowerPoint</Application>
  <PresentationFormat>On-screen Show (4:3)</PresentationFormat>
  <Paragraphs>179</Paragraphs>
  <Slides>23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23</vt:i4>
      </vt:variant>
    </vt:vector>
  </HeadingPairs>
  <TitlesOfParts>
    <vt:vector size="30" baseType="lpstr">
      <vt:lpstr>Arial</vt:lpstr>
      <vt:lpstr>Calibri</vt:lpstr>
      <vt:lpstr>Times New Roman</vt:lpstr>
      <vt:lpstr>Wingdings</vt:lpstr>
      <vt:lpstr>1_Custom Design</vt:lpstr>
      <vt:lpstr>Office Theme</vt:lpstr>
      <vt:lpstr>Custom Design</vt:lpstr>
      <vt:lpstr>PowerPoint Presentation</vt:lpstr>
      <vt:lpstr>Outline</vt:lpstr>
      <vt:lpstr>LTSA Overview</vt:lpstr>
      <vt:lpstr>2020 LTSA Process</vt:lpstr>
      <vt:lpstr>LTSA Methodology Improvement</vt:lpstr>
      <vt:lpstr>Current Trends Initial Data and Study Period</vt:lpstr>
      <vt:lpstr>Current Trends Load Forecast</vt:lpstr>
      <vt:lpstr>Distributed Generation</vt:lpstr>
      <vt:lpstr>Unregistered Distributed PV</vt:lpstr>
      <vt:lpstr>Electric Vehicle Adoption</vt:lpstr>
      <vt:lpstr>Price Responsive Demand</vt:lpstr>
      <vt:lpstr>Natural Gas Price Assumptions</vt:lpstr>
      <vt:lpstr>Coal Price</vt:lpstr>
      <vt:lpstr>New Unit Capital Costs</vt:lpstr>
      <vt:lpstr>Environmental Issues and Emission Costs</vt:lpstr>
      <vt:lpstr>Starting Capacity Mix</vt:lpstr>
      <vt:lpstr>Preliminary Current Trends Results</vt:lpstr>
      <vt:lpstr>Ancillary Service Prices</vt:lpstr>
      <vt:lpstr>LTSA Survey</vt:lpstr>
      <vt:lpstr>2020 LTSA Schedule</vt:lpstr>
      <vt:lpstr>Questions</vt:lpstr>
      <vt:lpstr>Gas Price comparison, 2019AEO vs 2018AEO</vt:lpstr>
      <vt:lpstr>New Unit Capital Costs for 2018 LTSA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Billo, Jeffrey</cp:lastModifiedBy>
  <cp:revision>316</cp:revision>
  <cp:lastPrinted>2016-11-14T19:26:45Z</cp:lastPrinted>
  <dcterms:created xsi:type="dcterms:W3CDTF">2016-01-21T15:20:31Z</dcterms:created>
  <dcterms:modified xsi:type="dcterms:W3CDTF">2019-05-14T16:37:45Z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