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4">
  <p:sldMasterIdLst>
    <p:sldMasterId id="2147483660" r:id="rId1"/>
  </p:sldMasterIdLst>
  <p:notesMasterIdLst>
    <p:notesMasterId r:id="rId15"/>
  </p:notesMasterIdLst>
  <p:sldIdLst>
    <p:sldId id="256" r:id="rId2"/>
    <p:sldId id="259" r:id="rId3"/>
    <p:sldId id="265" r:id="rId4"/>
    <p:sldId id="258" r:id="rId5"/>
    <p:sldId id="267" r:id="rId6"/>
    <p:sldId id="260" r:id="rId7"/>
    <p:sldId id="270" r:id="rId8"/>
    <p:sldId id="263" r:id="rId9"/>
    <p:sldId id="262" r:id="rId10"/>
    <p:sldId id="264" r:id="rId11"/>
    <p:sldId id="266" r:id="rId12"/>
    <p:sldId id="268" r:id="rId13"/>
    <p:sldId id="269"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20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841" autoAdjust="0"/>
    <p:restoredTop sz="94830" autoAdjust="0"/>
  </p:normalViewPr>
  <p:slideViewPr>
    <p:cSldViewPr snapToGrid="0">
      <p:cViewPr varScale="1">
        <p:scale>
          <a:sx n="81" d="100"/>
          <a:sy n="81" d="100"/>
        </p:scale>
        <p:origin x="1075" y="82"/>
      </p:cViewPr>
      <p:guideLst/>
    </p:cSldViewPr>
  </p:slideViewPr>
  <p:notesTextViewPr>
    <p:cViewPr>
      <p:scale>
        <a:sx n="3" d="2"/>
        <a:sy n="3" d="2"/>
      </p:scale>
      <p:origin x="0" y="0"/>
    </p:cViewPr>
  </p:notesTextViewPr>
  <p:sorterViewPr>
    <p:cViewPr>
      <p:scale>
        <a:sx n="200" d="100"/>
        <a:sy n="200" d="100"/>
      </p:scale>
      <p:origin x="0" y="-4867"/>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DAAF5F-F8DA-4B13-8B26-ACC8FC5C8C43}" type="datetimeFigureOut">
              <a:rPr lang="en-US" smtClean="0"/>
              <a:t>5/13/2019</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17141B-A102-4951-A195-F04F4C0F54F5}" type="slidenum">
              <a:rPr lang="en-US" smtClean="0"/>
              <a:t>‹#›</a:t>
            </a:fld>
            <a:endParaRPr lang="en-US" dirty="0"/>
          </a:p>
        </p:txBody>
      </p:sp>
    </p:spTree>
    <p:extLst>
      <p:ext uri="{BB962C8B-B14F-4D97-AF65-F5344CB8AC3E}">
        <p14:creationId xmlns:p14="http://schemas.microsoft.com/office/powerpoint/2010/main" val="344995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BE4C1F6-A1D5-4D87-BF6C-72C663CCC63A}" type="datetimeFigureOut">
              <a:rPr lang="en-US" smtClean="0"/>
              <a:t>5/13/2019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E5E3B7-4E29-4827-8880-000A19BF0029}" type="slidenum">
              <a:rPr lang="en-US" smtClean="0"/>
              <a:t>‹#›</a:t>
            </a:fld>
            <a:endParaRPr lang="en-US" dirty="0"/>
          </a:p>
        </p:txBody>
      </p:sp>
    </p:spTree>
    <p:extLst>
      <p:ext uri="{BB962C8B-B14F-4D97-AF65-F5344CB8AC3E}">
        <p14:creationId xmlns:p14="http://schemas.microsoft.com/office/powerpoint/2010/main" val="2180339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E4C1F6-A1D5-4D87-BF6C-72C663CCC63A}" type="datetimeFigureOut">
              <a:rPr lang="en-US" smtClean="0"/>
              <a:t>5/13/2019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E5E3B7-4E29-4827-8880-000A19BF0029}" type="slidenum">
              <a:rPr lang="en-US" smtClean="0"/>
              <a:t>‹#›</a:t>
            </a:fld>
            <a:endParaRPr lang="en-US" dirty="0"/>
          </a:p>
        </p:txBody>
      </p:sp>
    </p:spTree>
    <p:extLst>
      <p:ext uri="{BB962C8B-B14F-4D97-AF65-F5344CB8AC3E}">
        <p14:creationId xmlns:p14="http://schemas.microsoft.com/office/powerpoint/2010/main" val="717207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E4C1F6-A1D5-4D87-BF6C-72C663CCC63A}" type="datetimeFigureOut">
              <a:rPr lang="en-US" smtClean="0"/>
              <a:t>5/13/2019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E5E3B7-4E29-4827-8880-000A19BF0029}" type="slidenum">
              <a:rPr lang="en-US" smtClean="0"/>
              <a:t>‹#›</a:t>
            </a:fld>
            <a:endParaRPr lang="en-US" dirty="0"/>
          </a:p>
        </p:txBody>
      </p:sp>
    </p:spTree>
    <p:extLst>
      <p:ext uri="{BB962C8B-B14F-4D97-AF65-F5344CB8AC3E}">
        <p14:creationId xmlns:p14="http://schemas.microsoft.com/office/powerpoint/2010/main" val="2036137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E4C1F6-A1D5-4D87-BF6C-72C663CCC63A}" type="datetimeFigureOut">
              <a:rPr lang="en-US" smtClean="0"/>
              <a:t>5/13/2019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E5E3B7-4E29-4827-8880-000A19BF0029}" type="slidenum">
              <a:rPr lang="en-US" smtClean="0"/>
              <a:t>‹#›</a:t>
            </a:fld>
            <a:endParaRPr lang="en-US" dirty="0"/>
          </a:p>
        </p:txBody>
      </p:sp>
    </p:spTree>
    <p:extLst>
      <p:ext uri="{BB962C8B-B14F-4D97-AF65-F5344CB8AC3E}">
        <p14:creationId xmlns:p14="http://schemas.microsoft.com/office/powerpoint/2010/main" val="706690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E4C1F6-A1D5-4D87-BF6C-72C663CCC63A}" type="datetimeFigureOut">
              <a:rPr lang="en-US" smtClean="0"/>
              <a:t>5/13/2019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E5E3B7-4E29-4827-8880-000A19BF0029}" type="slidenum">
              <a:rPr lang="en-US" smtClean="0"/>
              <a:t>‹#›</a:t>
            </a:fld>
            <a:endParaRPr lang="en-US" dirty="0"/>
          </a:p>
        </p:txBody>
      </p:sp>
    </p:spTree>
    <p:extLst>
      <p:ext uri="{BB962C8B-B14F-4D97-AF65-F5344CB8AC3E}">
        <p14:creationId xmlns:p14="http://schemas.microsoft.com/office/powerpoint/2010/main" val="3150599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BE4C1F6-A1D5-4D87-BF6C-72C663CCC63A}" type="datetimeFigureOut">
              <a:rPr lang="en-US" smtClean="0"/>
              <a:t>5/13/2019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E5E3B7-4E29-4827-8880-000A19BF0029}" type="slidenum">
              <a:rPr lang="en-US" smtClean="0"/>
              <a:t>‹#›</a:t>
            </a:fld>
            <a:endParaRPr lang="en-US" dirty="0"/>
          </a:p>
        </p:txBody>
      </p:sp>
    </p:spTree>
    <p:extLst>
      <p:ext uri="{BB962C8B-B14F-4D97-AF65-F5344CB8AC3E}">
        <p14:creationId xmlns:p14="http://schemas.microsoft.com/office/powerpoint/2010/main" val="3403836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BE4C1F6-A1D5-4D87-BF6C-72C663CCC63A}" type="datetimeFigureOut">
              <a:rPr lang="en-US" smtClean="0"/>
              <a:t>5/13/2019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7E5E3B7-4E29-4827-8880-000A19BF0029}" type="slidenum">
              <a:rPr lang="en-US" smtClean="0"/>
              <a:t>‹#›</a:t>
            </a:fld>
            <a:endParaRPr lang="en-US" dirty="0"/>
          </a:p>
        </p:txBody>
      </p:sp>
    </p:spTree>
    <p:extLst>
      <p:ext uri="{BB962C8B-B14F-4D97-AF65-F5344CB8AC3E}">
        <p14:creationId xmlns:p14="http://schemas.microsoft.com/office/powerpoint/2010/main" val="1012039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BE4C1F6-A1D5-4D87-BF6C-72C663CCC63A}" type="datetimeFigureOut">
              <a:rPr lang="en-US" smtClean="0"/>
              <a:t>5/13/2019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7E5E3B7-4E29-4827-8880-000A19BF0029}" type="slidenum">
              <a:rPr lang="en-US" smtClean="0"/>
              <a:t>‹#›</a:t>
            </a:fld>
            <a:endParaRPr lang="en-US" dirty="0"/>
          </a:p>
        </p:txBody>
      </p:sp>
    </p:spTree>
    <p:extLst>
      <p:ext uri="{BB962C8B-B14F-4D97-AF65-F5344CB8AC3E}">
        <p14:creationId xmlns:p14="http://schemas.microsoft.com/office/powerpoint/2010/main" val="2236070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E4C1F6-A1D5-4D87-BF6C-72C663CCC63A}" type="datetimeFigureOut">
              <a:rPr lang="en-US" smtClean="0"/>
              <a:t>5/13/2019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7E5E3B7-4E29-4827-8880-000A19BF0029}" type="slidenum">
              <a:rPr lang="en-US" smtClean="0"/>
              <a:t>‹#›</a:t>
            </a:fld>
            <a:endParaRPr lang="en-US" dirty="0"/>
          </a:p>
        </p:txBody>
      </p:sp>
    </p:spTree>
    <p:extLst>
      <p:ext uri="{BB962C8B-B14F-4D97-AF65-F5344CB8AC3E}">
        <p14:creationId xmlns:p14="http://schemas.microsoft.com/office/powerpoint/2010/main" val="1869077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BE4C1F6-A1D5-4D87-BF6C-72C663CCC63A}" type="datetimeFigureOut">
              <a:rPr lang="en-US" smtClean="0"/>
              <a:t>5/13/2019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E5E3B7-4E29-4827-8880-000A19BF0029}" type="slidenum">
              <a:rPr lang="en-US" smtClean="0"/>
              <a:t>‹#›</a:t>
            </a:fld>
            <a:endParaRPr lang="en-US" dirty="0"/>
          </a:p>
        </p:txBody>
      </p:sp>
    </p:spTree>
    <p:extLst>
      <p:ext uri="{BB962C8B-B14F-4D97-AF65-F5344CB8AC3E}">
        <p14:creationId xmlns:p14="http://schemas.microsoft.com/office/powerpoint/2010/main" val="1609136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BE4C1F6-A1D5-4D87-BF6C-72C663CCC63A}" type="datetimeFigureOut">
              <a:rPr lang="en-US" smtClean="0"/>
              <a:t>5/13/2019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E5E3B7-4E29-4827-8880-000A19BF0029}" type="slidenum">
              <a:rPr lang="en-US" smtClean="0"/>
              <a:t>‹#›</a:t>
            </a:fld>
            <a:endParaRPr lang="en-US" dirty="0"/>
          </a:p>
        </p:txBody>
      </p:sp>
    </p:spTree>
    <p:extLst>
      <p:ext uri="{BB962C8B-B14F-4D97-AF65-F5344CB8AC3E}">
        <p14:creationId xmlns:p14="http://schemas.microsoft.com/office/powerpoint/2010/main" val="814533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E4C1F6-A1D5-4D87-BF6C-72C663CCC63A}" type="datetimeFigureOut">
              <a:rPr lang="en-US" smtClean="0"/>
              <a:t>5/13/2019</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E5E3B7-4E29-4827-8880-000A19BF0029}" type="slidenum">
              <a:rPr lang="en-US" smtClean="0"/>
              <a:t>‹#›</a:t>
            </a:fld>
            <a:endParaRPr lang="en-US" dirty="0"/>
          </a:p>
        </p:txBody>
      </p:sp>
    </p:spTree>
    <p:extLst>
      <p:ext uri="{BB962C8B-B14F-4D97-AF65-F5344CB8AC3E}">
        <p14:creationId xmlns:p14="http://schemas.microsoft.com/office/powerpoint/2010/main" val="35873441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34FDAE2-19CE-439E-9865-B0B7775E09F7}"/>
              </a:ext>
            </a:extLst>
          </p:cNvPr>
          <p:cNvSpPr/>
          <p:nvPr/>
        </p:nvSpPr>
        <p:spPr>
          <a:xfrm>
            <a:off x="2734322" y="0"/>
            <a:ext cx="640967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C65670F-85A9-4665-A710-E71CFFA0BFA8}"/>
              </a:ext>
            </a:extLst>
          </p:cNvPr>
          <p:cNvSpPr>
            <a:spLocks noGrp="1"/>
          </p:cNvSpPr>
          <p:nvPr>
            <p:ph type="ctrTitle"/>
          </p:nvPr>
        </p:nvSpPr>
        <p:spPr>
          <a:xfrm>
            <a:off x="2734320" y="138023"/>
            <a:ext cx="6409678" cy="3950461"/>
          </a:xfrm>
        </p:spPr>
        <p:txBody>
          <a:bodyPr>
            <a:noAutofit/>
          </a:bodyPr>
          <a:lstStyle/>
          <a:p>
            <a:pPr>
              <a:lnSpc>
                <a:spcPct val="107000"/>
              </a:lnSpc>
              <a:spcBef>
                <a:spcPts val="0"/>
              </a:spcBef>
            </a:pPr>
            <a:r>
              <a:rPr lang="en-US" sz="4000" b="1" dirty="0">
                <a:latin typeface="Calibri" panose="020F0502020204030204" pitchFamily="34" charset="0"/>
                <a:ea typeface="Calibri" panose="020F0502020204030204" pitchFamily="34" charset="0"/>
                <a:cs typeface="Times New Roman" panose="02020603050405020304" pitchFamily="18" charset="0"/>
              </a:rPr>
              <a:t>LOWER RIO GRANDE VALLEY</a:t>
            </a:r>
            <a:br>
              <a:rPr lang="en-US" sz="4000" b="1" dirty="0">
                <a:latin typeface="Calibri" panose="020F0502020204030204" pitchFamily="34" charset="0"/>
                <a:ea typeface="Calibri" panose="020F0502020204030204" pitchFamily="34" charset="0"/>
                <a:cs typeface="Times New Roman" panose="02020603050405020304" pitchFamily="18" charset="0"/>
              </a:rPr>
            </a:br>
            <a:r>
              <a:rPr lang="en-US" sz="4000" b="1" dirty="0">
                <a:latin typeface="Calibri" panose="020F0502020204030204" pitchFamily="34" charset="0"/>
                <a:ea typeface="Calibri" panose="020F0502020204030204" pitchFamily="34" charset="0"/>
                <a:cs typeface="Times New Roman" panose="02020603050405020304" pitchFamily="18" charset="0"/>
              </a:rPr>
              <a:t>TRANSMISSION EXPANSION</a:t>
            </a:r>
            <a:br>
              <a:rPr lang="en-US" sz="4000" dirty="0">
                <a:latin typeface="Calibri" panose="020F0502020204030204" pitchFamily="34" charset="0"/>
                <a:ea typeface="Calibri" panose="020F0502020204030204" pitchFamily="34" charset="0"/>
                <a:cs typeface="Times New Roman" panose="02020603050405020304" pitchFamily="18" charset="0"/>
              </a:rPr>
            </a:br>
            <a:r>
              <a:rPr lang="en-US" sz="4000" b="1" dirty="0">
                <a:latin typeface="Calibri" panose="020F0502020204030204" pitchFamily="34" charset="0"/>
                <a:ea typeface="Calibri" panose="020F0502020204030204" pitchFamily="34" charset="0"/>
                <a:cs typeface="Times New Roman" panose="02020603050405020304" pitchFamily="18" charset="0"/>
              </a:rPr>
              <a:t>PROPOSED PROJECT</a:t>
            </a:r>
            <a:endParaRPr lang="en-US" sz="4000" dirty="0"/>
          </a:p>
        </p:txBody>
      </p:sp>
      <p:sp>
        <p:nvSpPr>
          <p:cNvPr id="3" name="Subtitle 2">
            <a:extLst>
              <a:ext uri="{FF2B5EF4-FFF2-40B4-BE49-F238E27FC236}">
                <a16:creationId xmlns:a16="http://schemas.microsoft.com/office/drawing/2014/main" id="{9EA68B63-229B-43B3-AE99-52EF1D563D6A}"/>
              </a:ext>
            </a:extLst>
          </p:cNvPr>
          <p:cNvSpPr>
            <a:spLocks noGrp="1"/>
          </p:cNvSpPr>
          <p:nvPr>
            <p:ph type="subTitle" idx="1"/>
          </p:nvPr>
        </p:nvSpPr>
        <p:spPr>
          <a:xfrm>
            <a:off x="2734320" y="4183014"/>
            <a:ext cx="6409679" cy="512763"/>
          </a:xfrm>
        </p:spPr>
        <p:txBody>
          <a:bodyPr>
            <a:noAutofit/>
          </a:bodyPr>
          <a:lstStyle/>
          <a:p>
            <a:pPr>
              <a:lnSpc>
                <a:spcPct val="107000"/>
              </a:lnSpc>
              <a:spcBef>
                <a:spcPts val="0"/>
              </a:spcBef>
            </a:pPr>
            <a:r>
              <a:rPr lang="en-US" b="1" dirty="0">
                <a:solidFill>
                  <a:srgbClr val="D92026"/>
                </a:solidFill>
                <a:latin typeface="Calibri" panose="020F0502020204030204" pitchFamily="34" charset="0"/>
                <a:ea typeface="Calibri" panose="020F0502020204030204" pitchFamily="34" charset="0"/>
                <a:cs typeface="Times New Roman" panose="02020603050405020304" pitchFamily="18" charset="0"/>
              </a:rPr>
              <a:t>ERCOT Regional Planning Group Submittal</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6444439E-07BC-4133-BCBB-4B6927FE3663}"/>
              </a:ext>
            </a:extLst>
          </p:cNvPr>
          <p:cNvPicPr>
            <a:picLocks noChangeAspect="1"/>
          </p:cNvPicPr>
          <p:nvPr/>
        </p:nvPicPr>
        <p:blipFill>
          <a:blip r:embed="rId2"/>
          <a:stretch>
            <a:fillRect/>
          </a:stretch>
        </p:blipFill>
        <p:spPr>
          <a:xfrm>
            <a:off x="325112" y="2542647"/>
            <a:ext cx="2030144" cy="1524132"/>
          </a:xfrm>
          <a:prstGeom prst="rect">
            <a:avLst/>
          </a:prstGeom>
        </p:spPr>
      </p:pic>
      <p:sp>
        <p:nvSpPr>
          <p:cNvPr id="10" name="Subtitle 2">
            <a:extLst>
              <a:ext uri="{FF2B5EF4-FFF2-40B4-BE49-F238E27FC236}">
                <a16:creationId xmlns:a16="http://schemas.microsoft.com/office/drawing/2014/main" id="{988130C8-EA1D-4397-A450-4F39E538F4DB}"/>
              </a:ext>
            </a:extLst>
          </p:cNvPr>
          <p:cNvSpPr txBox="1">
            <a:spLocks/>
          </p:cNvSpPr>
          <p:nvPr/>
        </p:nvSpPr>
        <p:spPr>
          <a:xfrm>
            <a:off x="2734320" y="5170100"/>
            <a:ext cx="6409679" cy="51276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7000"/>
              </a:lnSpc>
              <a:spcBef>
                <a:spcPts val="0"/>
              </a:spcBef>
            </a:pPr>
            <a:r>
              <a:rPr lang="en-US" sz="2000" b="1" dirty="0">
                <a:latin typeface="Calibri" panose="020F0502020204030204" pitchFamily="34" charset="0"/>
                <a:ea typeface="Calibri" panose="020F0502020204030204" pitchFamily="34" charset="0"/>
                <a:cs typeface="Times New Roman" panose="02020603050405020304" pitchFamily="18" charset="0"/>
              </a:rPr>
              <a:t>May 14, 2019</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264083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97D59-F9FD-4073-9FE3-B021FB01A180}"/>
              </a:ext>
            </a:extLst>
          </p:cNvPr>
          <p:cNvSpPr>
            <a:spLocks noGrp="1"/>
          </p:cNvSpPr>
          <p:nvPr>
            <p:ph type="title"/>
          </p:nvPr>
        </p:nvSpPr>
        <p:spPr>
          <a:xfrm>
            <a:off x="0" y="1"/>
            <a:ext cx="9144000" cy="686485"/>
          </a:xfrm>
          <a:solidFill>
            <a:schemeClr val="bg2"/>
          </a:solidFill>
        </p:spPr>
        <p:txBody>
          <a:bodyPr>
            <a:normAutofit fontScale="90000"/>
          </a:bodyPr>
          <a:lstStyle/>
          <a:p>
            <a:r>
              <a:rPr lang="en-US" b="1" dirty="0">
                <a:solidFill>
                  <a:srgbClr val="D92026"/>
                </a:solidFill>
              </a:rPr>
              <a:t>Stability Study Results</a:t>
            </a:r>
          </a:p>
        </p:txBody>
      </p:sp>
      <p:sp>
        <p:nvSpPr>
          <p:cNvPr id="3" name="Content Placeholder 2">
            <a:extLst>
              <a:ext uri="{FF2B5EF4-FFF2-40B4-BE49-F238E27FC236}">
                <a16:creationId xmlns:a16="http://schemas.microsoft.com/office/drawing/2014/main" id="{AD7879C9-54AC-4262-A7E5-278925F6DD2B}"/>
              </a:ext>
            </a:extLst>
          </p:cNvPr>
          <p:cNvSpPr>
            <a:spLocks noGrp="1"/>
          </p:cNvSpPr>
          <p:nvPr>
            <p:ph idx="1"/>
          </p:nvPr>
        </p:nvSpPr>
        <p:spPr>
          <a:xfrm>
            <a:off x="0" y="790114"/>
            <a:ext cx="9144000" cy="5157925"/>
          </a:xfrm>
        </p:spPr>
        <p:txBody>
          <a:bodyPr>
            <a:normAutofit/>
          </a:bodyPr>
          <a:lstStyle/>
          <a:p>
            <a:pPr lvl="0">
              <a:lnSpc>
                <a:spcPct val="100000"/>
              </a:lnSpc>
            </a:pPr>
            <a:r>
              <a:rPr lang="en-US" sz="2000" b="1" dirty="0"/>
              <a:t>Stability analysis identified transient voltage recovery violations, severe voltage collapse, and loss of synchronism of several conventional generators under P1, P3, P4, P5, and P6 contingency conditions with no additional transmission upgrades implemented to serve the full 1,245 MW of LNG load.  </a:t>
            </a:r>
          </a:p>
          <a:p>
            <a:pPr lvl="0">
              <a:lnSpc>
                <a:spcPct val="100000"/>
              </a:lnSpc>
            </a:pPr>
            <a:r>
              <a:rPr lang="en-US" sz="2000" b="1" dirty="0"/>
              <a:t>Many stability issues remain with the AEP Option 3 project implemented.</a:t>
            </a:r>
          </a:p>
          <a:p>
            <a:pPr lvl="0">
              <a:lnSpc>
                <a:spcPct val="100000"/>
              </a:lnSpc>
            </a:pPr>
            <a:r>
              <a:rPr lang="en-US" sz="2000" b="1" dirty="0"/>
              <a:t>The STEC Option 1 proposed project resolved ALL the stability issues identified.</a:t>
            </a:r>
            <a:br>
              <a:rPr lang="en-US" sz="2000" dirty="0"/>
            </a:br>
            <a:endParaRPr lang="en-US" sz="2000" dirty="0"/>
          </a:p>
          <a:p>
            <a:pPr marL="0" indent="0" algn="ctr">
              <a:buNone/>
            </a:pPr>
            <a:r>
              <a:rPr lang="en-US" sz="2000" b="1" dirty="0"/>
              <a:t>COMPARISON OF TRANSIENT VOLTAGE RECOVERY VIOLATIONS</a:t>
            </a:r>
          </a:p>
          <a:p>
            <a:endParaRPr lang="en-US" sz="2400" dirty="0"/>
          </a:p>
        </p:txBody>
      </p:sp>
      <p:sp>
        <p:nvSpPr>
          <p:cNvPr id="5" name="Slide Number Placeholder 4">
            <a:extLst>
              <a:ext uri="{FF2B5EF4-FFF2-40B4-BE49-F238E27FC236}">
                <a16:creationId xmlns:a16="http://schemas.microsoft.com/office/drawing/2014/main" id="{31207C8F-81A0-4BF0-9EE6-FAD9A61BC094}"/>
              </a:ext>
            </a:extLst>
          </p:cNvPr>
          <p:cNvSpPr>
            <a:spLocks noGrp="1"/>
          </p:cNvSpPr>
          <p:nvPr>
            <p:ph type="sldNum" sz="quarter" idx="12"/>
          </p:nvPr>
        </p:nvSpPr>
        <p:spPr>
          <a:xfrm>
            <a:off x="6312020" y="6186494"/>
            <a:ext cx="2743200" cy="365125"/>
          </a:xfrm>
        </p:spPr>
        <p:txBody>
          <a:bodyPr/>
          <a:lstStyle/>
          <a:p>
            <a:fld id="{A7E5E3B7-4E29-4827-8880-000A19BF0029}" type="slidenum">
              <a:rPr lang="en-US" sz="2400"/>
              <a:t>10</a:t>
            </a:fld>
            <a:endParaRPr lang="en-US" sz="2400" dirty="0"/>
          </a:p>
        </p:txBody>
      </p:sp>
      <p:pic>
        <p:nvPicPr>
          <p:cNvPr id="4" name="Picture 3">
            <a:extLst>
              <a:ext uri="{FF2B5EF4-FFF2-40B4-BE49-F238E27FC236}">
                <a16:creationId xmlns:a16="http://schemas.microsoft.com/office/drawing/2014/main" id="{FA4BEF9E-1B1E-49A3-A050-DB79E97EE930}"/>
              </a:ext>
            </a:extLst>
          </p:cNvPr>
          <p:cNvPicPr>
            <a:picLocks noChangeAspect="1"/>
          </p:cNvPicPr>
          <p:nvPr/>
        </p:nvPicPr>
        <p:blipFill>
          <a:blip r:embed="rId2"/>
          <a:stretch>
            <a:fillRect/>
          </a:stretch>
        </p:blipFill>
        <p:spPr>
          <a:xfrm>
            <a:off x="88780" y="6025815"/>
            <a:ext cx="914400" cy="686485"/>
          </a:xfrm>
          <a:prstGeom prst="rect">
            <a:avLst/>
          </a:prstGeom>
        </p:spPr>
      </p:pic>
      <p:pic>
        <p:nvPicPr>
          <p:cNvPr id="6" name="Picture 5">
            <a:extLst>
              <a:ext uri="{FF2B5EF4-FFF2-40B4-BE49-F238E27FC236}">
                <a16:creationId xmlns:a16="http://schemas.microsoft.com/office/drawing/2014/main" id="{4428B456-C2F5-440B-9D32-E093E73A2B3E}"/>
              </a:ext>
            </a:extLst>
          </p:cNvPr>
          <p:cNvPicPr>
            <a:picLocks noChangeAspect="1"/>
          </p:cNvPicPr>
          <p:nvPr/>
        </p:nvPicPr>
        <p:blipFill>
          <a:blip r:embed="rId3"/>
          <a:stretch>
            <a:fillRect/>
          </a:stretch>
        </p:blipFill>
        <p:spPr>
          <a:xfrm>
            <a:off x="88780" y="3636603"/>
            <a:ext cx="8961120" cy="2067966"/>
          </a:xfrm>
          <a:prstGeom prst="rect">
            <a:avLst/>
          </a:prstGeom>
        </p:spPr>
      </p:pic>
      <p:sp>
        <p:nvSpPr>
          <p:cNvPr id="7" name="TextBox 6">
            <a:extLst>
              <a:ext uri="{FF2B5EF4-FFF2-40B4-BE49-F238E27FC236}">
                <a16:creationId xmlns:a16="http://schemas.microsoft.com/office/drawing/2014/main" id="{EB7E1181-1E2A-4A37-9BCF-0DAA2007DAE3}"/>
              </a:ext>
            </a:extLst>
          </p:cNvPr>
          <p:cNvSpPr txBox="1"/>
          <p:nvPr/>
        </p:nvSpPr>
        <p:spPr>
          <a:xfrm>
            <a:off x="3037765" y="6590531"/>
            <a:ext cx="3068469" cy="215444"/>
          </a:xfrm>
          <a:prstGeom prst="rect">
            <a:avLst/>
          </a:prstGeom>
          <a:noFill/>
        </p:spPr>
        <p:txBody>
          <a:bodyPr wrap="none" rtlCol="0">
            <a:spAutoFit/>
          </a:bodyPr>
          <a:lstStyle/>
          <a:p>
            <a:r>
              <a:rPr lang="en-US" sz="800" dirty="0"/>
              <a:t>STEC PROJECT PROPOSAL PRESENTATION TO ERCOT RPG  05/14/2019</a:t>
            </a:r>
          </a:p>
        </p:txBody>
      </p:sp>
      <p:sp>
        <p:nvSpPr>
          <p:cNvPr id="8" name="Oval 7">
            <a:extLst>
              <a:ext uri="{FF2B5EF4-FFF2-40B4-BE49-F238E27FC236}">
                <a16:creationId xmlns:a16="http://schemas.microsoft.com/office/drawing/2014/main" id="{8B99A834-4C73-4168-BF7F-23C3ED15F33C}"/>
              </a:ext>
            </a:extLst>
          </p:cNvPr>
          <p:cNvSpPr/>
          <p:nvPr/>
        </p:nvSpPr>
        <p:spPr>
          <a:xfrm>
            <a:off x="2640490" y="5771501"/>
            <a:ext cx="248575" cy="22869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589CC81-80EC-464D-98A8-C6C5D4116BFC}"/>
              </a:ext>
            </a:extLst>
          </p:cNvPr>
          <p:cNvSpPr txBox="1"/>
          <p:nvPr/>
        </p:nvSpPr>
        <p:spPr>
          <a:xfrm>
            <a:off x="3037765" y="5691243"/>
            <a:ext cx="3927817" cy="369332"/>
          </a:xfrm>
          <a:prstGeom prst="rect">
            <a:avLst/>
          </a:prstGeom>
          <a:noFill/>
        </p:spPr>
        <p:txBody>
          <a:bodyPr wrap="square" rtlCol="0">
            <a:spAutoFit/>
          </a:bodyPr>
          <a:lstStyle/>
          <a:p>
            <a:r>
              <a:rPr lang="en-US" dirty="0"/>
              <a:t>Transient Voltage Recovery Violations</a:t>
            </a:r>
          </a:p>
        </p:txBody>
      </p:sp>
      <p:sp>
        <p:nvSpPr>
          <p:cNvPr id="10" name="Oval 9">
            <a:extLst>
              <a:ext uri="{FF2B5EF4-FFF2-40B4-BE49-F238E27FC236}">
                <a16:creationId xmlns:a16="http://schemas.microsoft.com/office/drawing/2014/main" id="{2D85AE0E-F750-4AA8-9A0D-7004DF2A68D2}"/>
              </a:ext>
            </a:extLst>
          </p:cNvPr>
          <p:cNvSpPr/>
          <p:nvPr/>
        </p:nvSpPr>
        <p:spPr>
          <a:xfrm>
            <a:off x="2640490" y="6112985"/>
            <a:ext cx="248575" cy="228697"/>
          </a:xfrm>
          <a:prstGeom prst="ellipse">
            <a:avLst/>
          </a:prstGeom>
          <a:solidFill>
            <a:srgbClr val="CCCC00"/>
          </a:solidFill>
          <a:ln>
            <a:solidFill>
              <a:srgbClr val="CC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3FF610BB-20FB-4BFE-9998-7873960D2AD3}"/>
              </a:ext>
            </a:extLst>
          </p:cNvPr>
          <p:cNvSpPr txBox="1"/>
          <p:nvPr/>
        </p:nvSpPr>
        <p:spPr>
          <a:xfrm>
            <a:off x="3037765" y="6032727"/>
            <a:ext cx="1975279" cy="369332"/>
          </a:xfrm>
          <a:prstGeom prst="rect">
            <a:avLst/>
          </a:prstGeom>
          <a:noFill/>
        </p:spPr>
        <p:txBody>
          <a:bodyPr wrap="square" rtlCol="0">
            <a:spAutoFit/>
          </a:bodyPr>
          <a:lstStyle/>
          <a:p>
            <a:r>
              <a:rPr lang="en-US" dirty="0"/>
              <a:t>No Violations</a:t>
            </a:r>
          </a:p>
        </p:txBody>
      </p:sp>
    </p:spTree>
    <p:extLst>
      <p:ext uri="{BB962C8B-B14F-4D97-AF65-F5344CB8AC3E}">
        <p14:creationId xmlns:p14="http://schemas.microsoft.com/office/powerpoint/2010/main" val="27483580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97D59-F9FD-4073-9FE3-B021FB01A180}"/>
              </a:ext>
            </a:extLst>
          </p:cNvPr>
          <p:cNvSpPr>
            <a:spLocks noGrp="1"/>
          </p:cNvSpPr>
          <p:nvPr>
            <p:ph type="title"/>
          </p:nvPr>
        </p:nvSpPr>
        <p:spPr>
          <a:xfrm>
            <a:off x="0" y="1"/>
            <a:ext cx="9144000" cy="686485"/>
          </a:xfrm>
          <a:solidFill>
            <a:schemeClr val="bg2"/>
          </a:solidFill>
        </p:spPr>
        <p:txBody>
          <a:bodyPr>
            <a:normAutofit fontScale="90000"/>
          </a:bodyPr>
          <a:lstStyle/>
          <a:p>
            <a:r>
              <a:rPr lang="en-US" b="1" dirty="0">
                <a:solidFill>
                  <a:srgbClr val="D92026"/>
                </a:solidFill>
              </a:rPr>
              <a:t>Additional STEC Project Advantages</a:t>
            </a:r>
          </a:p>
        </p:txBody>
      </p:sp>
      <p:sp>
        <p:nvSpPr>
          <p:cNvPr id="3" name="Content Placeholder 2">
            <a:extLst>
              <a:ext uri="{FF2B5EF4-FFF2-40B4-BE49-F238E27FC236}">
                <a16:creationId xmlns:a16="http://schemas.microsoft.com/office/drawing/2014/main" id="{AD7879C9-54AC-4262-A7E5-278925F6DD2B}"/>
              </a:ext>
            </a:extLst>
          </p:cNvPr>
          <p:cNvSpPr>
            <a:spLocks noGrp="1"/>
          </p:cNvSpPr>
          <p:nvPr>
            <p:ph idx="1"/>
          </p:nvPr>
        </p:nvSpPr>
        <p:spPr>
          <a:xfrm>
            <a:off x="241541" y="1056444"/>
            <a:ext cx="8695426" cy="4891595"/>
          </a:xfrm>
        </p:spPr>
        <p:txBody>
          <a:bodyPr>
            <a:normAutofit/>
          </a:bodyPr>
          <a:lstStyle/>
          <a:p>
            <a:pPr lvl="0"/>
            <a:r>
              <a:rPr lang="en-US" dirty="0"/>
              <a:t>Adds an </a:t>
            </a:r>
            <a:r>
              <a:rPr lang="en-US" b="1" dirty="0"/>
              <a:t>additional</a:t>
            </a:r>
            <a:r>
              <a:rPr lang="en-US" dirty="0"/>
              <a:t> 345 kV transmission path to the LRGV.</a:t>
            </a:r>
          </a:p>
          <a:p>
            <a:pPr lvl="0"/>
            <a:r>
              <a:rPr lang="en-US" b="1" dirty="0"/>
              <a:t>Adds resilience </a:t>
            </a:r>
            <a:r>
              <a:rPr lang="en-US" dirty="0"/>
              <a:t>by reducing dependence on Laredo and Corpus Christi 345 kV power systems.</a:t>
            </a:r>
          </a:p>
          <a:p>
            <a:pPr lvl="0"/>
            <a:r>
              <a:rPr lang="en-US" dirty="0"/>
              <a:t>About 80% of the project is </a:t>
            </a:r>
            <a:r>
              <a:rPr lang="en-US" b="1" dirty="0"/>
              <a:t>away from the coast </a:t>
            </a:r>
            <a:r>
              <a:rPr lang="en-US" dirty="0"/>
              <a:t>which reduces the risk of outages due to severe coastal weather events.</a:t>
            </a:r>
          </a:p>
          <a:p>
            <a:pPr lvl="0"/>
            <a:r>
              <a:rPr lang="en-US" b="1" dirty="0"/>
              <a:t>Increases transfer capability </a:t>
            </a:r>
            <a:r>
              <a:rPr lang="en-US" dirty="0"/>
              <a:t>to and from South Texas and LRGV areas.</a:t>
            </a:r>
          </a:p>
          <a:p>
            <a:r>
              <a:rPr lang="en-US" dirty="0"/>
              <a:t>Adds </a:t>
            </a:r>
            <a:r>
              <a:rPr lang="en-US" b="1" dirty="0"/>
              <a:t>geographic diversity </a:t>
            </a:r>
            <a:r>
              <a:rPr lang="en-US" dirty="0"/>
              <a:t>to the locations for future generation development</a:t>
            </a:r>
          </a:p>
          <a:p>
            <a:pPr lvl="0"/>
            <a:endParaRPr lang="en-US" dirty="0"/>
          </a:p>
          <a:p>
            <a:endParaRPr lang="en-US" dirty="0"/>
          </a:p>
        </p:txBody>
      </p:sp>
      <p:sp>
        <p:nvSpPr>
          <p:cNvPr id="5" name="Slide Number Placeholder 4">
            <a:extLst>
              <a:ext uri="{FF2B5EF4-FFF2-40B4-BE49-F238E27FC236}">
                <a16:creationId xmlns:a16="http://schemas.microsoft.com/office/drawing/2014/main" id="{31207C8F-81A0-4BF0-9EE6-FAD9A61BC094}"/>
              </a:ext>
            </a:extLst>
          </p:cNvPr>
          <p:cNvSpPr>
            <a:spLocks noGrp="1"/>
          </p:cNvSpPr>
          <p:nvPr>
            <p:ph type="sldNum" sz="quarter" idx="12"/>
          </p:nvPr>
        </p:nvSpPr>
        <p:spPr>
          <a:xfrm>
            <a:off x="6312020" y="6186494"/>
            <a:ext cx="2743200" cy="365125"/>
          </a:xfrm>
        </p:spPr>
        <p:txBody>
          <a:bodyPr/>
          <a:lstStyle/>
          <a:p>
            <a:fld id="{A7E5E3B7-4E29-4827-8880-000A19BF0029}" type="slidenum">
              <a:rPr lang="en-US" sz="2400"/>
              <a:t>11</a:t>
            </a:fld>
            <a:endParaRPr lang="en-US" sz="2400" dirty="0"/>
          </a:p>
        </p:txBody>
      </p:sp>
      <p:pic>
        <p:nvPicPr>
          <p:cNvPr id="4" name="Picture 3">
            <a:extLst>
              <a:ext uri="{FF2B5EF4-FFF2-40B4-BE49-F238E27FC236}">
                <a16:creationId xmlns:a16="http://schemas.microsoft.com/office/drawing/2014/main" id="{FA4BEF9E-1B1E-49A3-A050-DB79E97EE930}"/>
              </a:ext>
            </a:extLst>
          </p:cNvPr>
          <p:cNvPicPr>
            <a:picLocks noChangeAspect="1"/>
          </p:cNvPicPr>
          <p:nvPr/>
        </p:nvPicPr>
        <p:blipFill>
          <a:blip r:embed="rId2"/>
          <a:stretch>
            <a:fillRect/>
          </a:stretch>
        </p:blipFill>
        <p:spPr>
          <a:xfrm>
            <a:off x="88778" y="6025815"/>
            <a:ext cx="914400" cy="686485"/>
          </a:xfrm>
          <a:prstGeom prst="rect">
            <a:avLst/>
          </a:prstGeom>
        </p:spPr>
      </p:pic>
      <p:sp>
        <p:nvSpPr>
          <p:cNvPr id="6" name="TextBox 5">
            <a:extLst>
              <a:ext uri="{FF2B5EF4-FFF2-40B4-BE49-F238E27FC236}">
                <a16:creationId xmlns:a16="http://schemas.microsoft.com/office/drawing/2014/main" id="{537BABE3-7FFF-44A2-8BD3-62C642858365}"/>
              </a:ext>
            </a:extLst>
          </p:cNvPr>
          <p:cNvSpPr txBox="1"/>
          <p:nvPr/>
        </p:nvSpPr>
        <p:spPr>
          <a:xfrm>
            <a:off x="3037765" y="6590531"/>
            <a:ext cx="3068469" cy="215444"/>
          </a:xfrm>
          <a:prstGeom prst="rect">
            <a:avLst/>
          </a:prstGeom>
          <a:noFill/>
        </p:spPr>
        <p:txBody>
          <a:bodyPr wrap="none" rtlCol="0">
            <a:spAutoFit/>
          </a:bodyPr>
          <a:lstStyle/>
          <a:p>
            <a:r>
              <a:rPr lang="en-US" sz="800" dirty="0"/>
              <a:t>STEC PROJECT PROPOSAL PRESENTATION TO ERCOT RPG  05/14/2019</a:t>
            </a:r>
          </a:p>
        </p:txBody>
      </p:sp>
    </p:spTree>
    <p:extLst>
      <p:ext uri="{BB962C8B-B14F-4D97-AF65-F5344CB8AC3E}">
        <p14:creationId xmlns:p14="http://schemas.microsoft.com/office/powerpoint/2010/main" val="33705015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97D59-F9FD-4073-9FE3-B021FB01A180}"/>
              </a:ext>
            </a:extLst>
          </p:cNvPr>
          <p:cNvSpPr>
            <a:spLocks noGrp="1"/>
          </p:cNvSpPr>
          <p:nvPr>
            <p:ph type="title"/>
          </p:nvPr>
        </p:nvSpPr>
        <p:spPr>
          <a:xfrm>
            <a:off x="0" y="1"/>
            <a:ext cx="9144000" cy="686485"/>
          </a:xfrm>
          <a:solidFill>
            <a:schemeClr val="bg2"/>
          </a:solidFill>
        </p:spPr>
        <p:txBody>
          <a:bodyPr>
            <a:normAutofit fontScale="90000"/>
          </a:bodyPr>
          <a:lstStyle/>
          <a:p>
            <a:r>
              <a:rPr lang="en-US" b="1" dirty="0">
                <a:solidFill>
                  <a:srgbClr val="D92026"/>
                </a:solidFill>
              </a:rPr>
              <a:t>Study Conclusion: STEC Proposal</a:t>
            </a:r>
          </a:p>
        </p:txBody>
      </p:sp>
      <p:sp>
        <p:nvSpPr>
          <p:cNvPr id="3" name="Content Placeholder 2">
            <a:extLst>
              <a:ext uri="{FF2B5EF4-FFF2-40B4-BE49-F238E27FC236}">
                <a16:creationId xmlns:a16="http://schemas.microsoft.com/office/drawing/2014/main" id="{AD7879C9-54AC-4262-A7E5-278925F6DD2B}"/>
              </a:ext>
            </a:extLst>
          </p:cNvPr>
          <p:cNvSpPr>
            <a:spLocks noGrp="1"/>
          </p:cNvSpPr>
          <p:nvPr>
            <p:ph idx="1"/>
          </p:nvPr>
        </p:nvSpPr>
        <p:spPr>
          <a:xfrm>
            <a:off x="0" y="1384377"/>
            <a:ext cx="2932590" cy="4089245"/>
          </a:xfrm>
        </p:spPr>
        <p:txBody>
          <a:bodyPr>
            <a:normAutofit fontScale="77500" lnSpcReduction="20000"/>
          </a:bodyPr>
          <a:lstStyle/>
          <a:p>
            <a:r>
              <a:rPr lang="en-US" b="1" dirty="0"/>
              <a:t>STEC recommends a fourth 345 kV transmission path into the LRGV in order to serve the expected full LNG load additions of 1,245 MW near Brownsville by 2024.</a:t>
            </a:r>
          </a:p>
          <a:p>
            <a:endParaRPr lang="en-US" dirty="0"/>
          </a:p>
          <a:p>
            <a:r>
              <a:rPr lang="en-US" b="1" dirty="0"/>
              <a:t>The STEC Option 1 proposed project successfully resolves the reliability issues.</a:t>
            </a:r>
          </a:p>
        </p:txBody>
      </p:sp>
      <p:sp>
        <p:nvSpPr>
          <p:cNvPr id="5" name="Slide Number Placeholder 4">
            <a:extLst>
              <a:ext uri="{FF2B5EF4-FFF2-40B4-BE49-F238E27FC236}">
                <a16:creationId xmlns:a16="http://schemas.microsoft.com/office/drawing/2014/main" id="{31207C8F-81A0-4BF0-9EE6-FAD9A61BC094}"/>
              </a:ext>
            </a:extLst>
          </p:cNvPr>
          <p:cNvSpPr>
            <a:spLocks noGrp="1"/>
          </p:cNvSpPr>
          <p:nvPr>
            <p:ph type="sldNum" sz="quarter" idx="12"/>
          </p:nvPr>
        </p:nvSpPr>
        <p:spPr>
          <a:xfrm>
            <a:off x="6312020" y="6186494"/>
            <a:ext cx="2743200" cy="365125"/>
          </a:xfrm>
        </p:spPr>
        <p:txBody>
          <a:bodyPr/>
          <a:lstStyle/>
          <a:p>
            <a:fld id="{A7E5E3B7-4E29-4827-8880-000A19BF0029}" type="slidenum">
              <a:rPr lang="en-US" sz="2400"/>
              <a:t>12</a:t>
            </a:fld>
            <a:endParaRPr lang="en-US" sz="2400" dirty="0"/>
          </a:p>
        </p:txBody>
      </p:sp>
      <p:pic>
        <p:nvPicPr>
          <p:cNvPr id="4" name="Picture 3">
            <a:extLst>
              <a:ext uri="{FF2B5EF4-FFF2-40B4-BE49-F238E27FC236}">
                <a16:creationId xmlns:a16="http://schemas.microsoft.com/office/drawing/2014/main" id="{FA4BEF9E-1B1E-49A3-A050-DB79E97EE930}"/>
              </a:ext>
            </a:extLst>
          </p:cNvPr>
          <p:cNvPicPr>
            <a:picLocks noChangeAspect="1"/>
          </p:cNvPicPr>
          <p:nvPr/>
        </p:nvPicPr>
        <p:blipFill>
          <a:blip r:embed="rId2"/>
          <a:stretch>
            <a:fillRect/>
          </a:stretch>
        </p:blipFill>
        <p:spPr>
          <a:xfrm>
            <a:off x="88780" y="6025813"/>
            <a:ext cx="914400" cy="686485"/>
          </a:xfrm>
          <a:prstGeom prst="rect">
            <a:avLst/>
          </a:prstGeom>
        </p:spPr>
      </p:pic>
      <p:sp>
        <p:nvSpPr>
          <p:cNvPr id="7" name="Rectangle 6">
            <a:extLst>
              <a:ext uri="{FF2B5EF4-FFF2-40B4-BE49-F238E27FC236}">
                <a16:creationId xmlns:a16="http://schemas.microsoft.com/office/drawing/2014/main" id="{1C819285-9342-44AA-AE7D-BC2FDB958948}"/>
              </a:ext>
            </a:extLst>
          </p:cNvPr>
          <p:cNvSpPr/>
          <p:nvPr/>
        </p:nvSpPr>
        <p:spPr>
          <a:xfrm>
            <a:off x="2809061" y="5625703"/>
            <a:ext cx="6334939" cy="400110"/>
          </a:xfrm>
          <a:prstGeom prst="rect">
            <a:avLst/>
          </a:prstGeom>
        </p:spPr>
        <p:txBody>
          <a:bodyPr wrap="none">
            <a:spAutoFit/>
          </a:bodyPr>
          <a:lstStyle/>
          <a:p>
            <a:r>
              <a:rPr lang="en-US" sz="2000" b="1" dirty="0"/>
              <a:t>RESOLVES RELIABILITY ISSUES AND INCREASES RESILIENCE</a:t>
            </a:r>
          </a:p>
        </p:txBody>
      </p:sp>
      <p:sp>
        <p:nvSpPr>
          <p:cNvPr id="8" name="TextBox 7">
            <a:extLst>
              <a:ext uri="{FF2B5EF4-FFF2-40B4-BE49-F238E27FC236}">
                <a16:creationId xmlns:a16="http://schemas.microsoft.com/office/drawing/2014/main" id="{95D530B5-160D-44D5-9F0D-4DE4DE30C817}"/>
              </a:ext>
            </a:extLst>
          </p:cNvPr>
          <p:cNvSpPr txBox="1"/>
          <p:nvPr/>
        </p:nvSpPr>
        <p:spPr>
          <a:xfrm>
            <a:off x="3037765" y="6590531"/>
            <a:ext cx="3068469" cy="215444"/>
          </a:xfrm>
          <a:prstGeom prst="rect">
            <a:avLst/>
          </a:prstGeom>
          <a:noFill/>
        </p:spPr>
        <p:txBody>
          <a:bodyPr wrap="none" rtlCol="0">
            <a:spAutoFit/>
          </a:bodyPr>
          <a:lstStyle/>
          <a:p>
            <a:r>
              <a:rPr lang="en-US" sz="800" dirty="0"/>
              <a:t>STEC PROJECT PROPOSAL PRESENTATION TO ERCOT RPG  05/14/2019</a:t>
            </a:r>
          </a:p>
        </p:txBody>
      </p:sp>
      <p:grpSp>
        <p:nvGrpSpPr>
          <p:cNvPr id="9" name="Group 8">
            <a:extLst>
              <a:ext uri="{FF2B5EF4-FFF2-40B4-BE49-F238E27FC236}">
                <a16:creationId xmlns:a16="http://schemas.microsoft.com/office/drawing/2014/main" id="{DAA02450-AAAC-432C-BC8B-527E01735ACE}"/>
              </a:ext>
            </a:extLst>
          </p:cNvPr>
          <p:cNvGrpSpPr/>
          <p:nvPr/>
        </p:nvGrpSpPr>
        <p:grpSpPr>
          <a:xfrm>
            <a:off x="2932590" y="1384377"/>
            <a:ext cx="6184678" cy="4089245"/>
            <a:chOff x="2932590" y="1384377"/>
            <a:chExt cx="6184678" cy="4089245"/>
          </a:xfrm>
        </p:grpSpPr>
        <p:pic>
          <p:nvPicPr>
            <p:cNvPr id="6" name="Picture 5">
              <a:extLst>
                <a:ext uri="{FF2B5EF4-FFF2-40B4-BE49-F238E27FC236}">
                  <a16:creationId xmlns:a16="http://schemas.microsoft.com/office/drawing/2014/main" id="{3A3283AF-BE6A-4042-9BED-501CE4FE9321}"/>
                </a:ext>
              </a:extLst>
            </p:cNvPr>
            <p:cNvPicPr>
              <a:picLocks noChangeAspect="1"/>
            </p:cNvPicPr>
            <p:nvPr/>
          </p:nvPicPr>
          <p:blipFill>
            <a:blip r:embed="rId3"/>
            <a:stretch>
              <a:fillRect/>
            </a:stretch>
          </p:blipFill>
          <p:spPr>
            <a:xfrm>
              <a:off x="2932590" y="1384377"/>
              <a:ext cx="6126480" cy="4089245"/>
            </a:xfrm>
            <a:prstGeom prst="rect">
              <a:avLst/>
            </a:prstGeom>
          </p:spPr>
        </p:pic>
        <p:cxnSp>
          <p:nvCxnSpPr>
            <p:cNvPr id="21" name="Straight Arrow Connector 20">
              <a:extLst>
                <a:ext uri="{FF2B5EF4-FFF2-40B4-BE49-F238E27FC236}">
                  <a16:creationId xmlns:a16="http://schemas.microsoft.com/office/drawing/2014/main" id="{29A57B23-09B9-43E6-BE46-5BECABF3780C}"/>
                </a:ext>
              </a:extLst>
            </p:cNvPr>
            <p:cNvCxnSpPr>
              <a:cxnSpLocks/>
            </p:cNvCxnSpPr>
            <p:nvPr/>
          </p:nvCxnSpPr>
          <p:spPr>
            <a:xfrm>
              <a:off x="5097294" y="1519603"/>
              <a:ext cx="792966" cy="23750"/>
            </a:xfrm>
            <a:prstGeom prst="straightConnector1">
              <a:avLst/>
            </a:prstGeom>
            <a:ln w="635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D438BB35-3F43-4F71-BF6F-20BC27182476}"/>
                </a:ext>
              </a:extLst>
            </p:cNvPr>
            <p:cNvSpPr txBox="1"/>
            <p:nvPr/>
          </p:nvSpPr>
          <p:spPr>
            <a:xfrm>
              <a:off x="3084218" y="3440891"/>
              <a:ext cx="705176" cy="246221"/>
            </a:xfrm>
            <a:prstGeom prst="rect">
              <a:avLst/>
            </a:prstGeom>
            <a:solidFill>
              <a:schemeClr val="bg1"/>
            </a:solidFill>
          </p:spPr>
          <p:txBody>
            <a:bodyPr wrap="square" lIns="0" tIns="0" rIns="0" bIns="0" rtlCol="0">
              <a:spAutoFit/>
            </a:bodyPr>
            <a:lstStyle/>
            <a:p>
              <a:r>
                <a:rPr lang="en-US" sz="1600" b="1" dirty="0"/>
                <a:t>LAREDO</a:t>
              </a:r>
            </a:p>
          </p:txBody>
        </p:sp>
        <p:cxnSp>
          <p:nvCxnSpPr>
            <p:cNvPr id="23" name="Straight Arrow Connector 22">
              <a:extLst>
                <a:ext uri="{FF2B5EF4-FFF2-40B4-BE49-F238E27FC236}">
                  <a16:creationId xmlns:a16="http://schemas.microsoft.com/office/drawing/2014/main" id="{7ED08CA7-CEAB-4721-8BED-D38EFBA54DB8}"/>
                </a:ext>
              </a:extLst>
            </p:cNvPr>
            <p:cNvCxnSpPr>
              <a:cxnSpLocks/>
              <a:stCxn id="22" idx="3"/>
            </p:cNvCxnSpPr>
            <p:nvPr/>
          </p:nvCxnSpPr>
          <p:spPr>
            <a:xfrm flipV="1">
              <a:off x="3789394" y="3117818"/>
              <a:ext cx="675507" cy="446184"/>
            </a:xfrm>
            <a:prstGeom prst="straightConnector1">
              <a:avLst/>
            </a:prstGeom>
            <a:ln w="635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E7271A0E-2239-4C27-8365-D2564C1469EB}"/>
                </a:ext>
              </a:extLst>
            </p:cNvPr>
            <p:cNvSpPr txBox="1"/>
            <p:nvPr/>
          </p:nvSpPr>
          <p:spPr>
            <a:xfrm>
              <a:off x="8166208" y="2826017"/>
              <a:ext cx="720617" cy="492443"/>
            </a:xfrm>
            <a:prstGeom prst="rect">
              <a:avLst/>
            </a:prstGeom>
            <a:solidFill>
              <a:schemeClr val="bg1"/>
            </a:solidFill>
          </p:spPr>
          <p:txBody>
            <a:bodyPr wrap="square" lIns="0" tIns="0" rIns="0" bIns="0" rtlCol="0">
              <a:spAutoFit/>
            </a:bodyPr>
            <a:lstStyle/>
            <a:p>
              <a:r>
                <a:rPr lang="en-US" sz="1600" b="1" dirty="0"/>
                <a:t>CORPUS CHRISTI</a:t>
              </a:r>
            </a:p>
          </p:txBody>
        </p:sp>
        <p:cxnSp>
          <p:nvCxnSpPr>
            <p:cNvPr id="25" name="Straight Arrow Connector 24">
              <a:extLst>
                <a:ext uri="{FF2B5EF4-FFF2-40B4-BE49-F238E27FC236}">
                  <a16:creationId xmlns:a16="http://schemas.microsoft.com/office/drawing/2014/main" id="{BCB54E4C-B927-40F5-96AD-AE0007CFFAF2}"/>
                </a:ext>
              </a:extLst>
            </p:cNvPr>
            <p:cNvCxnSpPr>
              <a:cxnSpLocks/>
              <a:stCxn id="24" idx="1"/>
            </p:cNvCxnSpPr>
            <p:nvPr/>
          </p:nvCxnSpPr>
          <p:spPr>
            <a:xfrm flipH="1" flipV="1">
              <a:off x="7520940" y="2788446"/>
              <a:ext cx="645268" cy="283793"/>
            </a:xfrm>
            <a:prstGeom prst="straightConnector1">
              <a:avLst/>
            </a:prstGeom>
            <a:ln w="635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6F0E5062-2592-4B33-9F5B-CFAECA80BBFE}"/>
                </a:ext>
              </a:extLst>
            </p:cNvPr>
            <p:cNvSpPr txBox="1"/>
            <p:nvPr/>
          </p:nvSpPr>
          <p:spPr>
            <a:xfrm>
              <a:off x="7696706" y="4300143"/>
              <a:ext cx="1420562" cy="492443"/>
            </a:xfrm>
            <a:prstGeom prst="rect">
              <a:avLst/>
            </a:prstGeom>
            <a:solidFill>
              <a:schemeClr val="bg1"/>
            </a:solidFill>
          </p:spPr>
          <p:txBody>
            <a:bodyPr wrap="square" lIns="0" tIns="0" rIns="0" bIns="0" rtlCol="0">
              <a:spAutoFit/>
            </a:bodyPr>
            <a:lstStyle/>
            <a:p>
              <a:r>
                <a:rPr lang="en-US" sz="1600" b="1" dirty="0"/>
                <a:t>BROWNSVILLE</a:t>
              </a:r>
            </a:p>
            <a:p>
              <a:r>
                <a:rPr lang="en-US" sz="1600" b="1" dirty="0"/>
                <a:t>UNION CARBIDE</a:t>
              </a:r>
            </a:p>
          </p:txBody>
        </p:sp>
        <p:cxnSp>
          <p:nvCxnSpPr>
            <p:cNvPr id="27" name="Straight Arrow Connector 26">
              <a:extLst>
                <a:ext uri="{FF2B5EF4-FFF2-40B4-BE49-F238E27FC236}">
                  <a16:creationId xmlns:a16="http://schemas.microsoft.com/office/drawing/2014/main" id="{8E95C545-BD51-4284-BC40-AEF246B9892A}"/>
                </a:ext>
              </a:extLst>
            </p:cNvPr>
            <p:cNvCxnSpPr>
              <a:cxnSpLocks/>
            </p:cNvCxnSpPr>
            <p:nvPr/>
          </p:nvCxnSpPr>
          <p:spPr>
            <a:xfrm flipH="1">
              <a:off x="7827645" y="4792586"/>
              <a:ext cx="392228" cy="350914"/>
            </a:xfrm>
            <a:prstGeom prst="straightConnector1">
              <a:avLst/>
            </a:prstGeom>
            <a:ln w="635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5B600846-BBDC-4076-AC31-1F170A32C910}"/>
                </a:ext>
              </a:extLst>
            </p:cNvPr>
            <p:cNvSpPr txBox="1"/>
            <p:nvPr/>
          </p:nvSpPr>
          <p:spPr>
            <a:xfrm>
              <a:off x="7033098" y="4016351"/>
              <a:ext cx="741239" cy="246221"/>
            </a:xfrm>
            <a:prstGeom prst="rect">
              <a:avLst/>
            </a:prstGeom>
            <a:solidFill>
              <a:schemeClr val="bg1"/>
            </a:solidFill>
          </p:spPr>
          <p:txBody>
            <a:bodyPr wrap="square" lIns="0" tIns="0" rIns="0" bIns="0" rtlCol="0">
              <a:spAutoFit/>
            </a:bodyPr>
            <a:lstStyle/>
            <a:p>
              <a:r>
                <a:rPr lang="en-US" sz="1600" b="1" dirty="0"/>
                <a:t>BONILLA</a:t>
              </a:r>
            </a:p>
          </p:txBody>
        </p:sp>
        <p:cxnSp>
          <p:nvCxnSpPr>
            <p:cNvPr id="29" name="Straight Arrow Connector 28">
              <a:extLst>
                <a:ext uri="{FF2B5EF4-FFF2-40B4-BE49-F238E27FC236}">
                  <a16:creationId xmlns:a16="http://schemas.microsoft.com/office/drawing/2014/main" id="{5BDA859A-0F5B-4CC3-A8FB-9C18DF30BA7B}"/>
                </a:ext>
              </a:extLst>
            </p:cNvPr>
            <p:cNvCxnSpPr>
              <a:cxnSpLocks/>
            </p:cNvCxnSpPr>
            <p:nvPr/>
          </p:nvCxnSpPr>
          <p:spPr>
            <a:xfrm flipH="1">
              <a:off x="6749415" y="4241222"/>
              <a:ext cx="283683" cy="456508"/>
            </a:xfrm>
            <a:prstGeom prst="straightConnector1">
              <a:avLst/>
            </a:prstGeom>
            <a:ln w="635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E1FABC3A-A523-4BEF-BA50-BE8A38E86384}"/>
                </a:ext>
              </a:extLst>
            </p:cNvPr>
            <p:cNvSpPr txBox="1"/>
            <p:nvPr/>
          </p:nvSpPr>
          <p:spPr>
            <a:xfrm>
              <a:off x="3932519" y="1420243"/>
              <a:ext cx="1164775" cy="246221"/>
            </a:xfrm>
            <a:prstGeom prst="rect">
              <a:avLst/>
            </a:prstGeom>
            <a:solidFill>
              <a:schemeClr val="bg1"/>
            </a:solidFill>
          </p:spPr>
          <p:txBody>
            <a:bodyPr wrap="square" lIns="0" tIns="0" rIns="0" bIns="0" rtlCol="0">
              <a:spAutoFit/>
            </a:bodyPr>
            <a:lstStyle/>
            <a:p>
              <a:r>
                <a:rPr lang="en-US" sz="1600" b="1" dirty="0"/>
                <a:t>SAN MIGUEL</a:t>
              </a:r>
            </a:p>
          </p:txBody>
        </p:sp>
      </p:grpSp>
      <p:sp>
        <p:nvSpPr>
          <p:cNvPr id="20" name="TextBox 19">
            <a:extLst>
              <a:ext uri="{FF2B5EF4-FFF2-40B4-BE49-F238E27FC236}">
                <a16:creationId xmlns:a16="http://schemas.microsoft.com/office/drawing/2014/main" id="{DE6FF586-6B64-48A5-960E-3C0451199CD4}"/>
              </a:ext>
            </a:extLst>
          </p:cNvPr>
          <p:cNvSpPr txBox="1"/>
          <p:nvPr/>
        </p:nvSpPr>
        <p:spPr>
          <a:xfrm>
            <a:off x="3042727" y="2566302"/>
            <a:ext cx="780663" cy="276999"/>
          </a:xfrm>
          <a:prstGeom prst="rect">
            <a:avLst/>
          </a:prstGeom>
          <a:solidFill>
            <a:schemeClr val="bg1"/>
          </a:solidFill>
        </p:spPr>
        <p:txBody>
          <a:bodyPr wrap="square" lIns="0" tIns="0" rIns="0" bIns="0" rtlCol="0">
            <a:spAutoFit/>
          </a:bodyPr>
          <a:lstStyle/>
          <a:p>
            <a:r>
              <a:rPr lang="en-US" b="1" dirty="0"/>
              <a:t>LOBO</a:t>
            </a:r>
          </a:p>
        </p:txBody>
      </p:sp>
      <p:cxnSp>
        <p:nvCxnSpPr>
          <p:cNvPr id="31" name="Straight Arrow Connector 30">
            <a:extLst>
              <a:ext uri="{FF2B5EF4-FFF2-40B4-BE49-F238E27FC236}">
                <a16:creationId xmlns:a16="http://schemas.microsoft.com/office/drawing/2014/main" id="{316B80E2-7CED-464C-B65F-C4F0F1C592E5}"/>
              </a:ext>
            </a:extLst>
          </p:cNvPr>
          <p:cNvCxnSpPr>
            <a:cxnSpLocks/>
          </p:cNvCxnSpPr>
          <p:nvPr/>
        </p:nvCxnSpPr>
        <p:spPr>
          <a:xfrm>
            <a:off x="3625423" y="2708989"/>
            <a:ext cx="1234054" cy="323325"/>
          </a:xfrm>
          <a:prstGeom prst="straightConnector1">
            <a:avLst/>
          </a:prstGeom>
          <a:ln w="635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78161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97D59-F9FD-4073-9FE3-B021FB01A180}"/>
              </a:ext>
            </a:extLst>
          </p:cNvPr>
          <p:cNvSpPr>
            <a:spLocks noGrp="1"/>
          </p:cNvSpPr>
          <p:nvPr>
            <p:ph type="title"/>
          </p:nvPr>
        </p:nvSpPr>
        <p:spPr>
          <a:xfrm>
            <a:off x="0" y="0"/>
            <a:ext cx="9144000" cy="686485"/>
          </a:xfrm>
          <a:solidFill>
            <a:schemeClr val="bg2"/>
          </a:solidFill>
        </p:spPr>
        <p:txBody>
          <a:bodyPr>
            <a:normAutofit fontScale="90000"/>
          </a:bodyPr>
          <a:lstStyle/>
          <a:p>
            <a:r>
              <a:rPr lang="en-US" b="1" dirty="0">
                <a:solidFill>
                  <a:srgbClr val="D92026"/>
                </a:solidFill>
              </a:rPr>
              <a:t>      </a:t>
            </a:r>
          </a:p>
        </p:txBody>
      </p:sp>
      <p:sp>
        <p:nvSpPr>
          <p:cNvPr id="3" name="Content Placeholder 2">
            <a:extLst>
              <a:ext uri="{FF2B5EF4-FFF2-40B4-BE49-F238E27FC236}">
                <a16:creationId xmlns:a16="http://schemas.microsoft.com/office/drawing/2014/main" id="{AD7879C9-54AC-4262-A7E5-278925F6DD2B}"/>
              </a:ext>
            </a:extLst>
          </p:cNvPr>
          <p:cNvSpPr>
            <a:spLocks noGrp="1"/>
          </p:cNvSpPr>
          <p:nvPr>
            <p:ph idx="1"/>
          </p:nvPr>
        </p:nvSpPr>
        <p:spPr>
          <a:xfrm>
            <a:off x="0" y="2847514"/>
            <a:ext cx="9144000" cy="1162973"/>
          </a:xfrm>
        </p:spPr>
        <p:txBody>
          <a:bodyPr>
            <a:normAutofit fontScale="92500"/>
          </a:bodyPr>
          <a:lstStyle/>
          <a:p>
            <a:pPr marL="0" indent="0" algn="ctr">
              <a:buNone/>
            </a:pPr>
            <a:r>
              <a:rPr lang="en-US" sz="6600" dirty="0"/>
              <a:t>QUESTIONS &amp; DISCUSSION</a:t>
            </a:r>
          </a:p>
          <a:p>
            <a:endParaRPr lang="en-US" dirty="0"/>
          </a:p>
        </p:txBody>
      </p:sp>
      <p:sp>
        <p:nvSpPr>
          <p:cNvPr id="5" name="Slide Number Placeholder 4">
            <a:extLst>
              <a:ext uri="{FF2B5EF4-FFF2-40B4-BE49-F238E27FC236}">
                <a16:creationId xmlns:a16="http://schemas.microsoft.com/office/drawing/2014/main" id="{31207C8F-81A0-4BF0-9EE6-FAD9A61BC094}"/>
              </a:ext>
            </a:extLst>
          </p:cNvPr>
          <p:cNvSpPr>
            <a:spLocks noGrp="1"/>
          </p:cNvSpPr>
          <p:nvPr>
            <p:ph type="sldNum" sz="quarter" idx="12"/>
          </p:nvPr>
        </p:nvSpPr>
        <p:spPr>
          <a:xfrm>
            <a:off x="6312020" y="6186494"/>
            <a:ext cx="2743200" cy="365125"/>
          </a:xfrm>
        </p:spPr>
        <p:txBody>
          <a:bodyPr/>
          <a:lstStyle/>
          <a:p>
            <a:fld id="{A7E5E3B7-4E29-4827-8880-000A19BF0029}" type="slidenum">
              <a:rPr lang="en-US" sz="2400"/>
              <a:t>13</a:t>
            </a:fld>
            <a:endParaRPr lang="en-US" sz="2400" dirty="0"/>
          </a:p>
        </p:txBody>
      </p:sp>
      <p:pic>
        <p:nvPicPr>
          <p:cNvPr id="4" name="Picture 3">
            <a:extLst>
              <a:ext uri="{FF2B5EF4-FFF2-40B4-BE49-F238E27FC236}">
                <a16:creationId xmlns:a16="http://schemas.microsoft.com/office/drawing/2014/main" id="{FA4BEF9E-1B1E-49A3-A050-DB79E97EE930}"/>
              </a:ext>
            </a:extLst>
          </p:cNvPr>
          <p:cNvPicPr>
            <a:picLocks noChangeAspect="1"/>
          </p:cNvPicPr>
          <p:nvPr/>
        </p:nvPicPr>
        <p:blipFill>
          <a:blip r:embed="rId2"/>
          <a:stretch>
            <a:fillRect/>
          </a:stretch>
        </p:blipFill>
        <p:spPr>
          <a:xfrm>
            <a:off x="88780" y="6025815"/>
            <a:ext cx="914400" cy="686485"/>
          </a:xfrm>
          <a:prstGeom prst="rect">
            <a:avLst/>
          </a:prstGeom>
        </p:spPr>
      </p:pic>
      <p:sp>
        <p:nvSpPr>
          <p:cNvPr id="6" name="TextBox 5">
            <a:extLst>
              <a:ext uri="{FF2B5EF4-FFF2-40B4-BE49-F238E27FC236}">
                <a16:creationId xmlns:a16="http://schemas.microsoft.com/office/drawing/2014/main" id="{15B06345-D82A-4C2F-B4F4-8B803CC49F13}"/>
              </a:ext>
            </a:extLst>
          </p:cNvPr>
          <p:cNvSpPr txBox="1"/>
          <p:nvPr/>
        </p:nvSpPr>
        <p:spPr>
          <a:xfrm>
            <a:off x="3037765" y="6590531"/>
            <a:ext cx="3068469" cy="215444"/>
          </a:xfrm>
          <a:prstGeom prst="rect">
            <a:avLst/>
          </a:prstGeom>
          <a:noFill/>
        </p:spPr>
        <p:txBody>
          <a:bodyPr wrap="none" rtlCol="0">
            <a:spAutoFit/>
          </a:bodyPr>
          <a:lstStyle/>
          <a:p>
            <a:r>
              <a:rPr lang="en-US" sz="800" dirty="0"/>
              <a:t>STEC PROJECT PROPOSAL PRESENTATION TO ERCOT RPG  05/14/2019</a:t>
            </a:r>
          </a:p>
        </p:txBody>
      </p:sp>
      <p:sp>
        <p:nvSpPr>
          <p:cNvPr id="7" name="Content Placeholder 2">
            <a:extLst>
              <a:ext uri="{FF2B5EF4-FFF2-40B4-BE49-F238E27FC236}">
                <a16:creationId xmlns:a16="http://schemas.microsoft.com/office/drawing/2014/main" id="{FDF31A71-2D12-482B-9566-D7702BABA747}"/>
              </a:ext>
            </a:extLst>
          </p:cNvPr>
          <p:cNvSpPr txBox="1">
            <a:spLocks/>
          </p:cNvSpPr>
          <p:nvPr/>
        </p:nvSpPr>
        <p:spPr>
          <a:xfrm>
            <a:off x="88780" y="4314986"/>
            <a:ext cx="9144000" cy="1162973"/>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6600" dirty="0"/>
              <a:t>Thank You for your time and input.</a:t>
            </a:r>
          </a:p>
          <a:p>
            <a:endParaRPr lang="en-US" dirty="0"/>
          </a:p>
        </p:txBody>
      </p:sp>
    </p:spTree>
    <p:extLst>
      <p:ext uri="{BB962C8B-B14F-4D97-AF65-F5344CB8AC3E}">
        <p14:creationId xmlns:p14="http://schemas.microsoft.com/office/powerpoint/2010/main" val="2025506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97D59-F9FD-4073-9FE3-B021FB01A180}"/>
              </a:ext>
            </a:extLst>
          </p:cNvPr>
          <p:cNvSpPr>
            <a:spLocks noGrp="1"/>
          </p:cNvSpPr>
          <p:nvPr>
            <p:ph type="title"/>
          </p:nvPr>
        </p:nvSpPr>
        <p:spPr>
          <a:xfrm>
            <a:off x="0" y="1"/>
            <a:ext cx="9144000" cy="686485"/>
          </a:xfrm>
          <a:solidFill>
            <a:schemeClr val="bg2"/>
          </a:solidFill>
        </p:spPr>
        <p:txBody>
          <a:bodyPr>
            <a:normAutofit fontScale="90000"/>
          </a:bodyPr>
          <a:lstStyle/>
          <a:p>
            <a:r>
              <a:rPr lang="en-US" b="1" dirty="0">
                <a:solidFill>
                  <a:srgbClr val="D92026"/>
                </a:solidFill>
              </a:rPr>
              <a:t>Project Map: STEC Proposal</a:t>
            </a:r>
          </a:p>
        </p:txBody>
      </p:sp>
      <p:sp>
        <p:nvSpPr>
          <p:cNvPr id="5" name="Slide Number Placeholder 4">
            <a:extLst>
              <a:ext uri="{FF2B5EF4-FFF2-40B4-BE49-F238E27FC236}">
                <a16:creationId xmlns:a16="http://schemas.microsoft.com/office/drawing/2014/main" id="{31207C8F-81A0-4BF0-9EE6-FAD9A61BC094}"/>
              </a:ext>
            </a:extLst>
          </p:cNvPr>
          <p:cNvSpPr>
            <a:spLocks noGrp="1"/>
          </p:cNvSpPr>
          <p:nvPr>
            <p:ph type="sldNum" sz="quarter" idx="12"/>
          </p:nvPr>
        </p:nvSpPr>
        <p:spPr>
          <a:xfrm>
            <a:off x="6312020" y="6186496"/>
            <a:ext cx="2743200" cy="365125"/>
          </a:xfrm>
        </p:spPr>
        <p:txBody>
          <a:bodyPr/>
          <a:lstStyle/>
          <a:p>
            <a:fld id="{A7E5E3B7-4E29-4827-8880-000A19BF0029}" type="slidenum">
              <a:rPr lang="en-US" sz="2400"/>
              <a:t>2</a:t>
            </a:fld>
            <a:endParaRPr lang="en-US" sz="2400" dirty="0"/>
          </a:p>
        </p:txBody>
      </p:sp>
      <p:pic>
        <p:nvPicPr>
          <p:cNvPr id="4" name="Picture 3">
            <a:extLst>
              <a:ext uri="{FF2B5EF4-FFF2-40B4-BE49-F238E27FC236}">
                <a16:creationId xmlns:a16="http://schemas.microsoft.com/office/drawing/2014/main" id="{FA4BEF9E-1B1E-49A3-A050-DB79E97EE930}"/>
              </a:ext>
            </a:extLst>
          </p:cNvPr>
          <p:cNvPicPr>
            <a:picLocks noChangeAspect="1"/>
          </p:cNvPicPr>
          <p:nvPr/>
        </p:nvPicPr>
        <p:blipFill>
          <a:blip r:embed="rId2"/>
          <a:stretch>
            <a:fillRect/>
          </a:stretch>
        </p:blipFill>
        <p:spPr>
          <a:xfrm>
            <a:off x="88780" y="6025815"/>
            <a:ext cx="914400" cy="686485"/>
          </a:xfrm>
          <a:prstGeom prst="rect">
            <a:avLst/>
          </a:prstGeom>
        </p:spPr>
      </p:pic>
      <p:sp>
        <p:nvSpPr>
          <p:cNvPr id="7" name="Rectangle 6">
            <a:extLst>
              <a:ext uri="{FF2B5EF4-FFF2-40B4-BE49-F238E27FC236}">
                <a16:creationId xmlns:a16="http://schemas.microsoft.com/office/drawing/2014/main" id="{C1AE534C-17B0-4BAD-B504-412F288544ED}"/>
              </a:ext>
            </a:extLst>
          </p:cNvPr>
          <p:cNvSpPr/>
          <p:nvPr/>
        </p:nvSpPr>
        <p:spPr>
          <a:xfrm>
            <a:off x="2242868" y="5890986"/>
            <a:ext cx="5648036" cy="707886"/>
          </a:xfrm>
          <a:prstGeom prst="rect">
            <a:avLst/>
          </a:prstGeom>
        </p:spPr>
        <p:txBody>
          <a:bodyPr wrap="square">
            <a:spAutoFit/>
          </a:bodyPr>
          <a:lstStyle/>
          <a:p>
            <a:pPr algn="ctr"/>
            <a:r>
              <a:rPr lang="en-US" sz="2000" b="1" dirty="0"/>
              <a:t>NEW DOUBLE CIRCUIT 345 kV LINE</a:t>
            </a:r>
          </a:p>
          <a:p>
            <a:pPr algn="ctr"/>
            <a:r>
              <a:rPr lang="en-US" sz="2000" b="1" dirty="0"/>
              <a:t>SAN MIGUEL to BONILLA to UNION CARBIDE</a:t>
            </a:r>
          </a:p>
        </p:txBody>
      </p:sp>
      <p:sp>
        <p:nvSpPr>
          <p:cNvPr id="3" name="TextBox 2">
            <a:extLst>
              <a:ext uri="{FF2B5EF4-FFF2-40B4-BE49-F238E27FC236}">
                <a16:creationId xmlns:a16="http://schemas.microsoft.com/office/drawing/2014/main" id="{ADFCBF48-2D1C-42B9-8508-EF668878FFFE}"/>
              </a:ext>
            </a:extLst>
          </p:cNvPr>
          <p:cNvSpPr txBox="1"/>
          <p:nvPr/>
        </p:nvSpPr>
        <p:spPr>
          <a:xfrm>
            <a:off x="3037765" y="6590531"/>
            <a:ext cx="3068469" cy="215444"/>
          </a:xfrm>
          <a:prstGeom prst="rect">
            <a:avLst/>
          </a:prstGeom>
          <a:noFill/>
        </p:spPr>
        <p:txBody>
          <a:bodyPr wrap="none" rtlCol="0">
            <a:spAutoFit/>
          </a:bodyPr>
          <a:lstStyle/>
          <a:p>
            <a:r>
              <a:rPr lang="en-US" sz="800" dirty="0"/>
              <a:t>STEC PROJECT PROPOSAL PRESENTATION TO ERCOT RPG  05/14/2019</a:t>
            </a:r>
          </a:p>
        </p:txBody>
      </p:sp>
      <p:grpSp>
        <p:nvGrpSpPr>
          <p:cNvPr id="32" name="Group 31">
            <a:extLst>
              <a:ext uri="{FF2B5EF4-FFF2-40B4-BE49-F238E27FC236}">
                <a16:creationId xmlns:a16="http://schemas.microsoft.com/office/drawing/2014/main" id="{28D354EA-CB7B-4DD4-92D7-05B57104CFA6}"/>
              </a:ext>
            </a:extLst>
          </p:cNvPr>
          <p:cNvGrpSpPr/>
          <p:nvPr/>
        </p:nvGrpSpPr>
        <p:grpSpPr>
          <a:xfrm>
            <a:off x="777240" y="821314"/>
            <a:ext cx="7835306" cy="5069672"/>
            <a:chOff x="777240" y="821314"/>
            <a:chExt cx="7835306" cy="5069672"/>
          </a:xfrm>
        </p:grpSpPr>
        <p:pic>
          <p:nvPicPr>
            <p:cNvPr id="6" name="Picture 5">
              <a:extLst>
                <a:ext uri="{FF2B5EF4-FFF2-40B4-BE49-F238E27FC236}">
                  <a16:creationId xmlns:a16="http://schemas.microsoft.com/office/drawing/2014/main" id="{F3F3B25D-C717-4D7C-8797-412ECB639B3C}"/>
                </a:ext>
              </a:extLst>
            </p:cNvPr>
            <p:cNvPicPr>
              <a:picLocks noChangeAspect="1"/>
            </p:cNvPicPr>
            <p:nvPr/>
          </p:nvPicPr>
          <p:blipFill>
            <a:blip r:embed="rId3"/>
            <a:stretch>
              <a:fillRect/>
            </a:stretch>
          </p:blipFill>
          <p:spPr>
            <a:xfrm>
              <a:off x="777240" y="821314"/>
              <a:ext cx="7589520" cy="5069672"/>
            </a:xfrm>
            <a:prstGeom prst="rect">
              <a:avLst/>
            </a:prstGeom>
          </p:spPr>
        </p:pic>
        <p:sp>
          <p:nvSpPr>
            <p:cNvPr id="8" name="TextBox 7">
              <a:extLst>
                <a:ext uri="{FF2B5EF4-FFF2-40B4-BE49-F238E27FC236}">
                  <a16:creationId xmlns:a16="http://schemas.microsoft.com/office/drawing/2014/main" id="{EF253461-181E-4622-8D3E-4E608B3DC341}"/>
                </a:ext>
              </a:extLst>
            </p:cNvPr>
            <p:cNvSpPr txBox="1"/>
            <p:nvPr/>
          </p:nvSpPr>
          <p:spPr>
            <a:xfrm>
              <a:off x="2538918" y="970532"/>
              <a:ext cx="1221873" cy="276999"/>
            </a:xfrm>
            <a:prstGeom prst="rect">
              <a:avLst/>
            </a:prstGeom>
            <a:solidFill>
              <a:schemeClr val="bg1"/>
            </a:solidFill>
          </p:spPr>
          <p:txBody>
            <a:bodyPr wrap="none" lIns="0" tIns="0" rIns="0" bIns="0" rtlCol="0">
              <a:spAutoFit/>
            </a:bodyPr>
            <a:lstStyle/>
            <a:p>
              <a:r>
                <a:rPr lang="en-US" b="1" dirty="0"/>
                <a:t>SAN MIGUEL</a:t>
              </a:r>
            </a:p>
          </p:txBody>
        </p:sp>
        <p:cxnSp>
          <p:nvCxnSpPr>
            <p:cNvPr id="10" name="Straight Arrow Connector 9">
              <a:extLst>
                <a:ext uri="{FF2B5EF4-FFF2-40B4-BE49-F238E27FC236}">
                  <a16:creationId xmlns:a16="http://schemas.microsoft.com/office/drawing/2014/main" id="{FEEFC8B1-F30A-4698-8F67-60AE7F8D2DE4}"/>
                </a:ext>
              </a:extLst>
            </p:cNvPr>
            <p:cNvCxnSpPr>
              <a:cxnSpLocks/>
            </p:cNvCxnSpPr>
            <p:nvPr/>
          </p:nvCxnSpPr>
          <p:spPr>
            <a:xfrm flipV="1">
              <a:off x="3760791" y="1036258"/>
              <a:ext cx="656904" cy="72773"/>
            </a:xfrm>
            <a:prstGeom prst="straightConnector1">
              <a:avLst/>
            </a:prstGeom>
            <a:ln w="635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F5243F9-7EB0-43B9-8194-F76CEFE45595}"/>
                </a:ext>
              </a:extLst>
            </p:cNvPr>
            <p:cNvSpPr txBox="1"/>
            <p:nvPr/>
          </p:nvSpPr>
          <p:spPr>
            <a:xfrm>
              <a:off x="1218450" y="3219157"/>
              <a:ext cx="780663" cy="276999"/>
            </a:xfrm>
            <a:prstGeom prst="rect">
              <a:avLst/>
            </a:prstGeom>
            <a:solidFill>
              <a:schemeClr val="bg1"/>
            </a:solidFill>
          </p:spPr>
          <p:txBody>
            <a:bodyPr wrap="none" lIns="0" tIns="0" rIns="0" bIns="0" rtlCol="0">
              <a:spAutoFit/>
            </a:bodyPr>
            <a:lstStyle/>
            <a:p>
              <a:r>
                <a:rPr lang="en-US" b="1" dirty="0"/>
                <a:t>LAREDO</a:t>
              </a:r>
            </a:p>
          </p:txBody>
        </p:sp>
        <p:cxnSp>
          <p:nvCxnSpPr>
            <p:cNvPr id="15" name="Straight Arrow Connector 14">
              <a:extLst>
                <a:ext uri="{FF2B5EF4-FFF2-40B4-BE49-F238E27FC236}">
                  <a16:creationId xmlns:a16="http://schemas.microsoft.com/office/drawing/2014/main" id="{29268D8E-403B-4991-8C81-821389796CF9}"/>
                </a:ext>
              </a:extLst>
            </p:cNvPr>
            <p:cNvCxnSpPr>
              <a:cxnSpLocks/>
            </p:cNvCxnSpPr>
            <p:nvPr/>
          </p:nvCxnSpPr>
          <p:spPr>
            <a:xfrm flipV="1">
              <a:off x="1999113" y="2991700"/>
              <a:ext cx="675507" cy="370144"/>
            </a:xfrm>
            <a:prstGeom prst="straightConnector1">
              <a:avLst/>
            </a:prstGeom>
            <a:ln w="635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21069603-474E-4E04-BAD6-4FDB94B328DA}"/>
                </a:ext>
              </a:extLst>
            </p:cNvPr>
            <p:cNvSpPr txBox="1"/>
            <p:nvPr/>
          </p:nvSpPr>
          <p:spPr>
            <a:xfrm>
              <a:off x="7198468" y="2437702"/>
              <a:ext cx="1021404" cy="553998"/>
            </a:xfrm>
            <a:prstGeom prst="rect">
              <a:avLst/>
            </a:prstGeom>
            <a:solidFill>
              <a:schemeClr val="bg1"/>
            </a:solidFill>
          </p:spPr>
          <p:txBody>
            <a:bodyPr wrap="square" lIns="0" tIns="0" rIns="0" bIns="0" rtlCol="0">
              <a:spAutoFit/>
            </a:bodyPr>
            <a:lstStyle/>
            <a:p>
              <a:r>
                <a:rPr lang="en-US" b="1" dirty="0"/>
                <a:t>CORPUS CHRISTI</a:t>
              </a:r>
            </a:p>
          </p:txBody>
        </p:sp>
        <p:cxnSp>
          <p:nvCxnSpPr>
            <p:cNvPr id="17" name="Straight Arrow Connector 16">
              <a:extLst>
                <a:ext uri="{FF2B5EF4-FFF2-40B4-BE49-F238E27FC236}">
                  <a16:creationId xmlns:a16="http://schemas.microsoft.com/office/drawing/2014/main" id="{D36FCD70-B894-4360-A643-ED1AE809057B}"/>
                </a:ext>
              </a:extLst>
            </p:cNvPr>
            <p:cNvCxnSpPr>
              <a:cxnSpLocks/>
            </p:cNvCxnSpPr>
            <p:nvPr/>
          </p:nvCxnSpPr>
          <p:spPr>
            <a:xfrm flipH="1" flipV="1">
              <a:off x="6469677" y="2529876"/>
              <a:ext cx="728791" cy="184825"/>
            </a:xfrm>
            <a:prstGeom prst="straightConnector1">
              <a:avLst/>
            </a:prstGeom>
            <a:ln w="635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90E572D0-9EBE-4240-8E0B-3E09751549F8}"/>
                </a:ext>
              </a:extLst>
            </p:cNvPr>
            <p:cNvSpPr txBox="1"/>
            <p:nvPr/>
          </p:nvSpPr>
          <p:spPr>
            <a:xfrm>
              <a:off x="6935498" y="4523782"/>
              <a:ext cx="1677048" cy="553998"/>
            </a:xfrm>
            <a:prstGeom prst="rect">
              <a:avLst/>
            </a:prstGeom>
            <a:solidFill>
              <a:schemeClr val="bg1"/>
            </a:solidFill>
          </p:spPr>
          <p:txBody>
            <a:bodyPr wrap="square" lIns="0" tIns="0" rIns="0" bIns="0" rtlCol="0">
              <a:spAutoFit/>
            </a:bodyPr>
            <a:lstStyle/>
            <a:p>
              <a:r>
                <a:rPr lang="en-US" b="1" dirty="0"/>
                <a:t>BROWNSVILLE</a:t>
              </a:r>
            </a:p>
            <a:p>
              <a:r>
                <a:rPr lang="en-US" b="1" dirty="0"/>
                <a:t>UNION CARBIDE</a:t>
              </a:r>
            </a:p>
          </p:txBody>
        </p:sp>
        <p:cxnSp>
          <p:nvCxnSpPr>
            <p:cNvPr id="22" name="Straight Arrow Connector 21">
              <a:extLst>
                <a:ext uri="{FF2B5EF4-FFF2-40B4-BE49-F238E27FC236}">
                  <a16:creationId xmlns:a16="http://schemas.microsoft.com/office/drawing/2014/main" id="{06E22DE3-85E6-46EC-B97B-90BECD6C5DE2}"/>
                </a:ext>
              </a:extLst>
            </p:cNvPr>
            <p:cNvCxnSpPr>
              <a:cxnSpLocks/>
            </p:cNvCxnSpPr>
            <p:nvPr/>
          </p:nvCxnSpPr>
          <p:spPr>
            <a:xfrm flipH="1">
              <a:off x="6848273" y="5078020"/>
              <a:ext cx="554476" cy="442822"/>
            </a:xfrm>
            <a:prstGeom prst="straightConnector1">
              <a:avLst/>
            </a:prstGeom>
            <a:ln w="635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05B680BF-C49C-4880-A593-919468FE9499}"/>
                </a:ext>
              </a:extLst>
            </p:cNvPr>
            <p:cNvSpPr txBox="1"/>
            <p:nvPr/>
          </p:nvSpPr>
          <p:spPr>
            <a:xfrm>
              <a:off x="6108548" y="4246783"/>
              <a:ext cx="875072" cy="276999"/>
            </a:xfrm>
            <a:prstGeom prst="rect">
              <a:avLst/>
            </a:prstGeom>
            <a:solidFill>
              <a:schemeClr val="bg1"/>
            </a:solidFill>
          </p:spPr>
          <p:txBody>
            <a:bodyPr wrap="square" lIns="0" tIns="0" rIns="0" bIns="0" rtlCol="0">
              <a:spAutoFit/>
            </a:bodyPr>
            <a:lstStyle/>
            <a:p>
              <a:r>
                <a:rPr lang="en-US" b="1" dirty="0"/>
                <a:t>BONILLA</a:t>
              </a:r>
            </a:p>
          </p:txBody>
        </p:sp>
        <p:cxnSp>
          <p:nvCxnSpPr>
            <p:cNvPr id="27" name="Straight Arrow Connector 26">
              <a:extLst>
                <a:ext uri="{FF2B5EF4-FFF2-40B4-BE49-F238E27FC236}">
                  <a16:creationId xmlns:a16="http://schemas.microsoft.com/office/drawing/2014/main" id="{B869B1EB-8A59-465C-9370-3F648EBABF09}"/>
                </a:ext>
              </a:extLst>
            </p:cNvPr>
            <p:cNvCxnSpPr>
              <a:cxnSpLocks/>
            </p:cNvCxnSpPr>
            <p:nvPr/>
          </p:nvCxnSpPr>
          <p:spPr>
            <a:xfrm flipH="1">
              <a:off x="5549858" y="4405004"/>
              <a:ext cx="530902" cy="540758"/>
            </a:xfrm>
            <a:prstGeom prst="straightConnector1">
              <a:avLst/>
            </a:prstGeom>
            <a:ln w="63500">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sp>
        <p:nvSpPr>
          <p:cNvPr id="19" name="TextBox 18">
            <a:extLst>
              <a:ext uri="{FF2B5EF4-FFF2-40B4-BE49-F238E27FC236}">
                <a16:creationId xmlns:a16="http://schemas.microsoft.com/office/drawing/2014/main" id="{5BA1BBB4-71D0-4D83-AE1C-D10B8D55E1F3}"/>
              </a:ext>
            </a:extLst>
          </p:cNvPr>
          <p:cNvSpPr txBox="1"/>
          <p:nvPr/>
        </p:nvSpPr>
        <p:spPr>
          <a:xfrm>
            <a:off x="1110223" y="2387189"/>
            <a:ext cx="780663" cy="276999"/>
          </a:xfrm>
          <a:prstGeom prst="rect">
            <a:avLst/>
          </a:prstGeom>
          <a:solidFill>
            <a:schemeClr val="bg1"/>
          </a:solidFill>
        </p:spPr>
        <p:txBody>
          <a:bodyPr wrap="square" lIns="0" tIns="0" rIns="0" bIns="0" rtlCol="0">
            <a:spAutoFit/>
          </a:bodyPr>
          <a:lstStyle/>
          <a:p>
            <a:r>
              <a:rPr lang="en-US" b="1" dirty="0"/>
              <a:t>LOBO</a:t>
            </a:r>
          </a:p>
        </p:txBody>
      </p:sp>
      <p:cxnSp>
        <p:nvCxnSpPr>
          <p:cNvPr id="20" name="Straight Arrow Connector 19">
            <a:extLst>
              <a:ext uri="{FF2B5EF4-FFF2-40B4-BE49-F238E27FC236}">
                <a16:creationId xmlns:a16="http://schemas.microsoft.com/office/drawing/2014/main" id="{EFBC38DD-1731-453E-830C-A8A9D4C2BF8E}"/>
              </a:ext>
            </a:extLst>
          </p:cNvPr>
          <p:cNvCxnSpPr>
            <a:cxnSpLocks/>
          </p:cNvCxnSpPr>
          <p:nvPr/>
        </p:nvCxnSpPr>
        <p:spPr>
          <a:xfrm>
            <a:off x="1890886" y="2529876"/>
            <a:ext cx="1234054" cy="323325"/>
          </a:xfrm>
          <a:prstGeom prst="straightConnector1">
            <a:avLst/>
          </a:prstGeom>
          <a:ln w="635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8932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97D59-F9FD-4073-9FE3-B021FB01A180}"/>
              </a:ext>
            </a:extLst>
          </p:cNvPr>
          <p:cNvSpPr>
            <a:spLocks noGrp="1"/>
          </p:cNvSpPr>
          <p:nvPr>
            <p:ph type="title"/>
          </p:nvPr>
        </p:nvSpPr>
        <p:spPr>
          <a:xfrm>
            <a:off x="0" y="1"/>
            <a:ext cx="9144000" cy="686485"/>
          </a:xfrm>
          <a:solidFill>
            <a:schemeClr val="bg2"/>
          </a:solidFill>
        </p:spPr>
        <p:txBody>
          <a:bodyPr>
            <a:normAutofit fontScale="90000"/>
          </a:bodyPr>
          <a:lstStyle/>
          <a:p>
            <a:r>
              <a:rPr lang="en-US" b="1" dirty="0">
                <a:solidFill>
                  <a:srgbClr val="D92026"/>
                </a:solidFill>
              </a:rPr>
              <a:t>LRGV History</a:t>
            </a:r>
          </a:p>
        </p:txBody>
      </p:sp>
      <p:sp>
        <p:nvSpPr>
          <p:cNvPr id="3" name="Content Placeholder 2">
            <a:extLst>
              <a:ext uri="{FF2B5EF4-FFF2-40B4-BE49-F238E27FC236}">
                <a16:creationId xmlns:a16="http://schemas.microsoft.com/office/drawing/2014/main" id="{AD7879C9-54AC-4262-A7E5-278925F6DD2B}"/>
              </a:ext>
            </a:extLst>
          </p:cNvPr>
          <p:cNvSpPr>
            <a:spLocks noGrp="1"/>
          </p:cNvSpPr>
          <p:nvPr>
            <p:ph idx="1"/>
          </p:nvPr>
        </p:nvSpPr>
        <p:spPr>
          <a:xfrm>
            <a:off x="215660" y="966157"/>
            <a:ext cx="8755812" cy="4919737"/>
          </a:xfrm>
        </p:spPr>
        <p:txBody>
          <a:bodyPr>
            <a:normAutofit fontScale="92500" lnSpcReduction="10000"/>
          </a:bodyPr>
          <a:lstStyle/>
          <a:p>
            <a:r>
              <a:rPr lang="en-US" dirty="0"/>
              <a:t>The Lower Rio Grande Valley (LRGV) has a </a:t>
            </a:r>
            <a:r>
              <a:rPr lang="en-US" b="1" dirty="0"/>
              <a:t>long history of reliability and resilience issues </a:t>
            </a:r>
            <a:r>
              <a:rPr lang="en-US" dirty="0"/>
              <a:t>as a load center on the edge of the ERCOT system away from major resources with limited transmission capability.</a:t>
            </a:r>
          </a:p>
          <a:p>
            <a:r>
              <a:rPr lang="en-US" dirty="0"/>
              <a:t>Many </a:t>
            </a:r>
            <a:r>
              <a:rPr lang="en-US" b="1" dirty="0"/>
              <a:t>transmission improvements have been implemented </a:t>
            </a:r>
            <a:r>
              <a:rPr lang="en-US" dirty="0"/>
              <a:t>in the LRGV to improve the situation by attempting to keep up with customer requirements and changes. </a:t>
            </a:r>
          </a:p>
          <a:p>
            <a:r>
              <a:rPr lang="en-US" dirty="0"/>
              <a:t>Each year the annual ERCOT Constraints and Needs Report continues to </a:t>
            </a:r>
            <a:r>
              <a:rPr lang="en-US" b="1" dirty="0"/>
              <a:t>show significant </a:t>
            </a:r>
            <a:r>
              <a:rPr lang="en-US" dirty="0"/>
              <a:t>South Texas/LRGV reliability related </a:t>
            </a:r>
            <a:r>
              <a:rPr lang="en-US" b="1" dirty="0"/>
              <a:t>transmission constraints and congestion costs</a:t>
            </a:r>
            <a:r>
              <a:rPr lang="en-US" dirty="0"/>
              <a:t>.</a:t>
            </a:r>
          </a:p>
          <a:p>
            <a:r>
              <a:rPr lang="en-US" dirty="0"/>
              <a:t>Due to </a:t>
            </a:r>
            <a:r>
              <a:rPr lang="en-US" b="1" dirty="0"/>
              <a:t>projected load growth and anticipated LNG load additions</a:t>
            </a:r>
            <a:r>
              <a:rPr lang="en-US" dirty="0"/>
              <a:t> in the future, STEC performed reliability studies to assess the impact of the new load in the LRGV.</a:t>
            </a:r>
          </a:p>
        </p:txBody>
      </p:sp>
      <p:sp>
        <p:nvSpPr>
          <p:cNvPr id="5" name="Slide Number Placeholder 4">
            <a:extLst>
              <a:ext uri="{FF2B5EF4-FFF2-40B4-BE49-F238E27FC236}">
                <a16:creationId xmlns:a16="http://schemas.microsoft.com/office/drawing/2014/main" id="{31207C8F-81A0-4BF0-9EE6-FAD9A61BC094}"/>
              </a:ext>
            </a:extLst>
          </p:cNvPr>
          <p:cNvSpPr>
            <a:spLocks noGrp="1"/>
          </p:cNvSpPr>
          <p:nvPr>
            <p:ph type="sldNum" sz="quarter" idx="12"/>
          </p:nvPr>
        </p:nvSpPr>
        <p:spPr>
          <a:xfrm>
            <a:off x="6312020" y="6186496"/>
            <a:ext cx="2743200" cy="365125"/>
          </a:xfrm>
        </p:spPr>
        <p:txBody>
          <a:bodyPr/>
          <a:lstStyle/>
          <a:p>
            <a:fld id="{A7E5E3B7-4E29-4827-8880-000A19BF0029}" type="slidenum">
              <a:rPr lang="en-US" sz="2400"/>
              <a:t>3</a:t>
            </a:fld>
            <a:endParaRPr lang="en-US" sz="2400" dirty="0"/>
          </a:p>
        </p:txBody>
      </p:sp>
      <p:pic>
        <p:nvPicPr>
          <p:cNvPr id="4" name="Picture 3">
            <a:extLst>
              <a:ext uri="{FF2B5EF4-FFF2-40B4-BE49-F238E27FC236}">
                <a16:creationId xmlns:a16="http://schemas.microsoft.com/office/drawing/2014/main" id="{FA4BEF9E-1B1E-49A3-A050-DB79E97EE930}"/>
              </a:ext>
            </a:extLst>
          </p:cNvPr>
          <p:cNvPicPr>
            <a:picLocks noChangeAspect="1"/>
          </p:cNvPicPr>
          <p:nvPr/>
        </p:nvPicPr>
        <p:blipFill>
          <a:blip r:embed="rId2"/>
          <a:stretch>
            <a:fillRect/>
          </a:stretch>
        </p:blipFill>
        <p:spPr>
          <a:xfrm>
            <a:off x="88780" y="6025815"/>
            <a:ext cx="914400" cy="686485"/>
          </a:xfrm>
          <a:prstGeom prst="rect">
            <a:avLst/>
          </a:prstGeom>
        </p:spPr>
      </p:pic>
      <p:sp>
        <p:nvSpPr>
          <p:cNvPr id="6" name="TextBox 5">
            <a:extLst>
              <a:ext uri="{FF2B5EF4-FFF2-40B4-BE49-F238E27FC236}">
                <a16:creationId xmlns:a16="http://schemas.microsoft.com/office/drawing/2014/main" id="{BC06B151-DDCB-4484-BC3A-631A3A024D79}"/>
              </a:ext>
            </a:extLst>
          </p:cNvPr>
          <p:cNvSpPr txBox="1"/>
          <p:nvPr/>
        </p:nvSpPr>
        <p:spPr>
          <a:xfrm>
            <a:off x="3037765" y="6590531"/>
            <a:ext cx="3068469" cy="215444"/>
          </a:xfrm>
          <a:prstGeom prst="rect">
            <a:avLst/>
          </a:prstGeom>
          <a:noFill/>
        </p:spPr>
        <p:txBody>
          <a:bodyPr wrap="none" rtlCol="0">
            <a:spAutoFit/>
          </a:bodyPr>
          <a:lstStyle/>
          <a:p>
            <a:r>
              <a:rPr lang="en-US" sz="800" dirty="0"/>
              <a:t>STEC PROJECT PROPOSAL PRESENTATION TO ERCOT RPG  05/14/2019</a:t>
            </a:r>
          </a:p>
        </p:txBody>
      </p:sp>
    </p:spTree>
    <p:extLst>
      <p:ext uri="{BB962C8B-B14F-4D97-AF65-F5344CB8AC3E}">
        <p14:creationId xmlns:p14="http://schemas.microsoft.com/office/powerpoint/2010/main" val="3203418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97D59-F9FD-4073-9FE3-B021FB01A180}"/>
              </a:ext>
            </a:extLst>
          </p:cNvPr>
          <p:cNvSpPr>
            <a:spLocks noGrp="1"/>
          </p:cNvSpPr>
          <p:nvPr>
            <p:ph type="title"/>
          </p:nvPr>
        </p:nvSpPr>
        <p:spPr>
          <a:xfrm>
            <a:off x="0" y="1"/>
            <a:ext cx="9144000" cy="686485"/>
          </a:xfrm>
          <a:solidFill>
            <a:schemeClr val="bg2"/>
          </a:solidFill>
        </p:spPr>
        <p:txBody>
          <a:bodyPr>
            <a:normAutofit fontScale="90000"/>
          </a:bodyPr>
          <a:lstStyle/>
          <a:p>
            <a:r>
              <a:rPr lang="en-US" b="1" dirty="0">
                <a:solidFill>
                  <a:srgbClr val="D92026"/>
                </a:solidFill>
              </a:rPr>
              <a:t>Overview: STEC Proposal</a:t>
            </a:r>
          </a:p>
        </p:txBody>
      </p:sp>
      <p:sp>
        <p:nvSpPr>
          <p:cNvPr id="3" name="Content Placeholder 2">
            <a:extLst>
              <a:ext uri="{FF2B5EF4-FFF2-40B4-BE49-F238E27FC236}">
                <a16:creationId xmlns:a16="http://schemas.microsoft.com/office/drawing/2014/main" id="{AD7879C9-54AC-4262-A7E5-278925F6DD2B}"/>
              </a:ext>
            </a:extLst>
          </p:cNvPr>
          <p:cNvSpPr>
            <a:spLocks noGrp="1"/>
          </p:cNvSpPr>
          <p:nvPr>
            <p:ph idx="1"/>
          </p:nvPr>
        </p:nvSpPr>
        <p:spPr>
          <a:xfrm>
            <a:off x="0" y="790114"/>
            <a:ext cx="9144000" cy="5157925"/>
          </a:xfrm>
        </p:spPr>
        <p:txBody>
          <a:bodyPr/>
          <a:lstStyle/>
          <a:p>
            <a:r>
              <a:rPr lang="en-US" sz="2400" b="1" dirty="0"/>
              <a:t>STEC submitted a proposed project for transmission expansion into the Lower Rio Grande Valley (LRGV) for RPG review in May 2019.</a:t>
            </a:r>
          </a:p>
          <a:p>
            <a:pPr lvl="1"/>
            <a:r>
              <a:rPr lang="en-US" sz="2000" dirty="0"/>
              <a:t>The project proposes to address expected reliability issues due to load growth in the LRGV and anticipated LNG load additions near Brownsville, TX from 2020 to 2022</a:t>
            </a:r>
            <a:r>
              <a:rPr lang="en-US" sz="2000" baseline="30000" dirty="0"/>
              <a:t>1</a:t>
            </a:r>
            <a:r>
              <a:rPr lang="en-US" sz="2000" dirty="0"/>
              <a:t>.</a:t>
            </a:r>
          </a:p>
          <a:p>
            <a:pPr lvl="1"/>
            <a:endParaRPr lang="en-US" sz="3200" dirty="0"/>
          </a:p>
          <a:p>
            <a:pPr lvl="1"/>
            <a:endParaRPr lang="en-US" sz="2000" dirty="0"/>
          </a:p>
          <a:p>
            <a:pPr lvl="1"/>
            <a:endParaRPr lang="en-US" sz="2000" dirty="0"/>
          </a:p>
          <a:p>
            <a:pPr lvl="1"/>
            <a:r>
              <a:rPr lang="en-US" sz="2000" dirty="0"/>
              <a:t>The proposed STEC Option 1 project details are the following:</a:t>
            </a:r>
          </a:p>
        </p:txBody>
      </p:sp>
      <p:sp>
        <p:nvSpPr>
          <p:cNvPr id="5" name="Slide Number Placeholder 4">
            <a:extLst>
              <a:ext uri="{FF2B5EF4-FFF2-40B4-BE49-F238E27FC236}">
                <a16:creationId xmlns:a16="http://schemas.microsoft.com/office/drawing/2014/main" id="{31207C8F-81A0-4BF0-9EE6-FAD9A61BC094}"/>
              </a:ext>
            </a:extLst>
          </p:cNvPr>
          <p:cNvSpPr>
            <a:spLocks noGrp="1"/>
          </p:cNvSpPr>
          <p:nvPr>
            <p:ph type="sldNum" sz="quarter" idx="12"/>
          </p:nvPr>
        </p:nvSpPr>
        <p:spPr>
          <a:xfrm>
            <a:off x="6312020" y="6186494"/>
            <a:ext cx="2743200" cy="365125"/>
          </a:xfrm>
        </p:spPr>
        <p:txBody>
          <a:bodyPr/>
          <a:lstStyle/>
          <a:p>
            <a:fld id="{A7E5E3B7-4E29-4827-8880-000A19BF0029}" type="slidenum">
              <a:rPr lang="en-US" sz="2400"/>
              <a:t>4</a:t>
            </a:fld>
            <a:endParaRPr lang="en-US" sz="2400" dirty="0"/>
          </a:p>
        </p:txBody>
      </p:sp>
      <p:pic>
        <p:nvPicPr>
          <p:cNvPr id="4" name="Picture 3">
            <a:extLst>
              <a:ext uri="{FF2B5EF4-FFF2-40B4-BE49-F238E27FC236}">
                <a16:creationId xmlns:a16="http://schemas.microsoft.com/office/drawing/2014/main" id="{FA4BEF9E-1B1E-49A3-A050-DB79E97EE930}"/>
              </a:ext>
            </a:extLst>
          </p:cNvPr>
          <p:cNvPicPr>
            <a:picLocks noChangeAspect="1"/>
          </p:cNvPicPr>
          <p:nvPr/>
        </p:nvPicPr>
        <p:blipFill>
          <a:blip r:embed="rId2"/>
          <a:stretch>
            <a:fillRect/>
          </a:stretch>
        </p:blipFill>
        <p:spPr>
          <a:xfrm>
            <a:off x="88780" y="6025813"/>
            <a:ext cx="914400" cy="686485"/>
          </a:xfrm>
          <a:prstGeom prst="rect">
            <a:avLst/>
          </a:prstGeom>
        </p:spPr>
      </p:pic>
      <p:graphicFrame>
        <p:nvGraphicFramePr>
          <p:cNvPr id="14" name="Table 13">
            <a:extLst>
              <a:ext uri="{FF2B5EF4-FFF2-40B4-BE49-F238E27FC236}">
                <a16:creationId xmlns:a16="http://schemas.microsoft.com/office/drawing/2014/main" id="{FE6A9C4C-0408-4009-8A4B-68A8ECCCD20E}"/>
              </a:ext>
            </a:extLst>
          </p:cNvPr>
          <p:cNvGraphicFramePr>
            <a:graphicFrameLocks noGrp="1"/>
          </p:cNvGraphicFramePr>
          <p:nvPr>
            <p:extLst>
              <p:ext uri="{D42A27DB-BD31-4B8C-83A1-F6EECF244321}">
                <p14:modId xmlns:p14="http://schemas.microsoft.com/office/powerpoint/2010/main" val="3347529230"/>
              </p:ext>
            </p:extLst>
          </p:nvPr>
        </p:nvGraphicFramePr>
        <p:xfrm>
          <a:off x="409483" y="3946024"/>
          <a:ext cx="8325034" cy="1414162"/>
        </p:xfrm>
        <a:graphic>
          <a:graphicData uri="http://schemas.openxmlformats.org/drawingml/2006/table">
            <a:tbl>
              <a:tblPr firstRow="1" firstCol="1" bandRow="1">
                <a:tableStyleId>{F5AB1C69-6EDB-4FF4-983F-18BD219EF322}</a:tableStyleId>
              </a:tblPr>
              <a:tblGrid>
                <a:gridCol w="792480">
                  <a:extLst>
                    <a:ext uri="{9D8B030D-6E8A-4147-A177-3AD203B41FA5}">
                      <a16:colId xmlns:a16="http://schemas.microsoft.com/office/drawing/2014/main" val="4062065336"/>
                    </a:ext>
                  </a:extLst>
                </a:gridCol>
                <a:gridCol w="1267441">
                  <a:extLst>
                    <a:ext uri="{9D8B030D-6E8A-4147-A177-3AD203B41FA5}">
                      <a16:colId xmlns:a16="http://schemas.microsoft.com/office/drawing/2014/main" val="3277462685"/>
                    </a:ext>
                  </a:extLst>
                </a:gridCol>
                <a:gridCol w="6265113">
                  <a:extLst>
                    <a:ext uri="{9D8B030D-6E8A-4147-A177-3AD203B41FA5}">
                      <a16:colId xmlns:a16="http://schemas.microsoft.com/office/drawing/2014/main" val="1033631869"/>
                    </a:ext>
                  </a:extLst>
                </a:gridCol>
              </a:tblGrid>
              <a:tr h="410723">
                <a:tc>
                  <a:txBody>
                    <a:bodyPr/>
                    <a:lstStyle/>
                    <a:p>
                      <a:pPr marL="0" marR="0" algn="ctr">
                        <a:lnSpc>
                          <a:spcPct val="107000"/>
                        </a:lnSpc>
                        <a:spcBef>
                          <a:spcPts val="0"/>
                        </a:spcBef>
                        <a:spcAft>
                          <a:spcPts val="0"/>
                        </a:spcAft>
                      </a:pPr>
                      <a:r>
                        <a:rPr lang="en-US" sz="1200" dirty="0">
                          <a:effectLst/>
                        </a:rPr>
                        <a:t>Project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Cost Estimate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Project Summary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89185804"/>
                  </a:ext>
                </a:extLst>
              </a:tr>
              <a:tr h="1003439">
                <a:tc>
                  <a:txBody>
                    <a:bodyPr/>
                    <a:lstStyle/>
                    <a:p>
                      <a:pPr marL="0" marR="0">
                        <a:lnSpc>
                          <a:spcPct val="107000"/>
                        </a:lnSpc>
                        <a:spcBef>
                          <a:spcPts val="0"/>
                        </a:spcBef>
                        <a:spcAft>
                          <a:spcPts val="0"/>
                        </a:spcAft>
                      </a:pPr>
                      <a:r>
                        <a:rPr lang="en-US" sz="1200" dirty="0">
                          <a:effectLst/>
                        </a:rPr>
                        <a:t>STEC Option 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b="1" dirty="0">
                          <a:effectLst/>
                        </a:rPr>
                        <a:t>$511,400,000</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gn="l">
                        <a:lnSpc>
                          <a:spcPct val="107000"/>
                        </a:lnSpc>
                        <a:spcBef>
                          <a:spcPts val="0"/>
                        </a:spcBef>
                        <a:spcAft>
                          <a:spcPts val="0"/>
                        </a:spcAft>
                        <a:buFont typeface="Symbol" panose="05050102010706020507" pitchFamily="18" charset="2"/>
                        <a:buChar char=""/>
                      </a:pPr>
                      <a:r>
                        <a:rPr lang="en-US" sz="1200" b="1" dirty="0">
                          <a:effectLst/>
                        </a:rPr>
                        <a:t>Build new 175 mile, double circuit 345 kV transmission line from San Miguel to Bonilla</a:t>
                      </a:r>
                    </a:p>
                    <a:p>
                      <a:pPr marL="342900" marR="0" lvl="0" indent="-342900" algn="l">
                        <a:lnSpc>
                          <a:spcPct val="107000"/>
                        </a:lnSpc>
                        <a:spcBef>
                          <a:spcPts val="0"/>
                        </a:spcBef>
                        <a:spcAft>
                          <a:spcPts val="0"/>
                        </a:spcAft>
                        <a:buFont typeface="Symbol" panose="05050102010706020507" pitchFamily="18" charset="2"/>
                        <a:buChar char=""/>
                      </a:pPr>
                      <a:r>
                        <a:rPr lang="en-US" sz="1200" b="1" dirty="0">
                          <a:effectLst/>
                        </a:rPr>
                        <a:t>Build new 43 mile, double circuit 345 kV transmission line from Bonilla to Union Carbide</a:t>
                      </a:r>
                    </a:p>
                    <a:p>
                      <a:pPr marL="342900" marR="0" lvl="0" indent="-342900" algn="l">
                        <a:lnSpc>
                          <a:spcPct val="107000"/>
                        </a:lnSpc>
                        <a:spcBef>
                          <a:spcPts val="0"/>
                        </a:spcBef>
                        <a:spcAft>
                          <a:spcPts val="0"/>
                        </a:spcAft>
                        <a:buFont typeface="Symbol" panose="05050102010706020507" pitchFamily="18" charset="2"/>
                        <a:buChar char=""/>
                      </a:pPr>
                      <a:r>
                        <a:rPr lang="en-US" sz="1200" b="1" dirty="0">
                          <a:effectLst/>
                        </a:rPr>
                        <a:t>Add 2x 37.5 MVAR line reactors at San Miguel, on each circuit</a:t>
                      </a:r>
                    </a:p>
                    <a:p>
                      <a:pPr marL="342900" marR="0" lvl="0" indent="-342900" algn="l">
                        <a:lnSpc>
                          <a:spcPct val="107000"/>
                        </a:lnSpc>
                        <a:spcBef>
                          <a:spcPts val="0"/>
                        </a:spcBef>
                        <a:spcAft>
                          <a:spcPts val="0"/>
                        </a:spcAft>
                        <a:buFont typeface="Symbol" panose="05050102010706020507" pitchFamily="18" charset="2"/>
                        <a:buChar char=""/>
                      </a:pPr>
                      <a:r>
                        <a:rPr lang="en-US" sz="1200" b="1" dirty="0">
                          <a:effectLst/>
                        </a:rPr>
                        <a:t>Add 2x 37.5 MVAR line reactors at Bonilla, on each circuit</a:t>
                      </a:r>
                    </a:p>
                    <a:p>
                      <a:pPr marL="0" marR="0">
                        <a:lnSpc>
                          <a:spcPct val="107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30928168"/>
                  </a:ext>
                </a:extLst>
              </a:tr>
            </a:tbl>
          </a:graphicData>
        </a:graphic>
      </p:graphicFrame>
      <p:graphicFrame>
        <p:nvGraphicFramePr>
          <p:cNvPr id="15" name="Table 14">
            <a:extLst>
              <a:ext uri="{FF2B5EF4-FFF2-40B4-BE49-F238E27FC236}">
                <a16:creationId xmlns:a16="http://schemas.microsoft.com/office/drawing/2014/main" id="{67215780-F984-45C1-B9F1-AF38BEB43EA6}"/>
              </a:ext>
            </a:extLst>
          </p:cNvPr>
          <p:cNvGraphicFramePr>
            <a:graphicFrameLocks noGrp="1"/>
          </p:cNvGraphicFramePr>
          <p:nvPr>
            <p:extLst>
              <p:ext uri="{D42A27DB-BD31-4B8C-83A1-F6EECF244321}">
                <p14:modId xmlns:p14="http://schemas.microsoft.com/office/powerpoint/2010/main" val="362588630"/>
              </p:ext>
            </p:extLst>
          </p:nvPr>
        </p:nvGraphicFramePr>
        <p:xfrm>
          <a:off x="901567" y="2425763"/>
          <a:ext cx="7340866" cy="1090930"/>
        </p:xfrm>
        <a:graphic>
          <a:graphicData uri="http://schemas.openxmlformats.org/drawingml/2006/table">
            <a:tbl>
              <a:tblPr firstRow="1" firstCol="1" bandRow="1">
                <a:tableStyleId>{F5AB1C69-6EDB-4FF4-983F-18BD219EF322}</a:tableStyleId>
              </a:tblPr>
              <a:tblGrid>
                <a:gridCol w="628454">
                  <a:extLst>
                    <a:ext uri="{9D8B030D-6E8A-4147-A177-3AD203B41FA5}">
                      <a16:colId xmlns:a16="http://schemas.microsoft.com/office/drawing/2014/main" val="624032316"/>
                    </a:ext>
                  </a:extLst>
                </a:gridCol>
                <a:gridCol w="1540844">
                  <a:extLst>
                    <a:ext uri="{9D8B030D-6E8A-4147-A177-3AD203B41FA5}">
                      <a16:colId xmlns:a16="http://schemas.microsoft.com/office/drawing/2014/main" val="1760911065"/>
                    </a:ext>
                  </a:extLst>
                </a:gridCol>
                <a:gridCol w="1292026">
                  <a:extLst>
                    <a:ext uri="{9D8B030D-6E8A-4147-A177-3AD203B41FA5}">
                      <a16:colId xmlns:a16="http://schemas.microsoft.com/office/drawing/2014/main" val="2533630078"/>
                    </a:ext>
                  </a:extLst>
                </a:gridCol>
                <a:gridCol w="1935332">
                  <a:extLst>
                    <a:ext uri="{9D8B030D-6E8A-4147-A177-3AD203B41FA5}">
                      <a16:colId xmlns:a16="http://schemas.microsoft.com/office/drawing/2014/main" val="3658083577"/>
                    </a:ext>
                  </a:extLst>
                </a:gridCol>
                <a:gridCol w="1944210">
                  <a:extLst>
                    <a:ext uri="{9D8B030D-6E8A-4147-A177-3AD203B41FA5}">
                      <a16:colId xmlns:a16="http://schemas.microsoft.com/office/drawing/2014/main" val="707886790"/>
                    </a:ext>
                  </a:extLst>
                </a:gridCol>
              </a:tblGrid>
              <a:tr h="91440">
                <a:tc>
                  <a:txBody>
                    <a:bodyPr/>
                    <a:lstStyle/>
                    <a:p>
                      <a:pPr marL="0" marR="0" algn="ctr">
                        <a:lnSpc>
                          <a:spcPct val="107000"/>
                        </a:lnSpc>
                        <a:spcBef>
                          <a:spcPts val="0"/>
                        </a:spcBef>
                        <a:spcAft>
                          <a:spcPts val="0"/>
                        </a:spcAft>
                      </a:pPr>
                      <a:r>
                        <a:rPr lang="en-US" sz="1400" dirty="0">
                          <a:effectLst/>
                        </a:rPr>
                        <a:t>Year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b="1" dirty="0">
                          <a:effectLst/>
                        </a:rPr>
                        <a:t>Rio Grande LLC</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b="1" dirty="0">
                          <a:effectLst/>
                        </a:rPr>
                        <a:t>Texas LNG</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b="1" dirty="0">
                          <a:effectLst/>
                        </a:rPr>
                        <a:t>Annova LNG (STEC)</a:t>
                      </a:r>
                      <a:r>
                        <a:rPr lang="en-US" sz="1400" b="1" baseline="30000" dirty="0">
                          <a:effectLst/>
                        </a:rPr>
                        <a:t>1</a:t>
                      </a:r>
                      <a:endParaRPr lang="en-US" sz="1400" b="1" baseline="30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b="1" dirty="0">
                          <a:effectLst/>
                        </a:rPr>
                        <a:t>Total MW/yr</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15062232"/>
                  </a:ext>
                </a:extLst>
              </a:tr>
              <a:tr h="91440">
                <a:tc>
                  <a:txBody>
                    <a:bodyPr/>
                    <a:lstStyle/>
                    <a:p>
                      <a:pPr marL="0" marR="0" algn="ctr">
                        <a:lnSpc>
                          <a:spcPct val="107000"/>
                        </a:lnSpc>
                        <a:spcBef>
                          <a:spcPts val="0"/>
                        </a:spcBef>
                        <a:spcAft>
                          <a:spcPts val="0"/>
                        </a:spcAft>
                      </a:pPr>
                      <a:r>
                        <a:rPr lang="en-US" sz="1400" dirty="0">
                          <a:effectLst/>
                        </a:rPr>
                        <a:t>2020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b="1" dirty="0">
                          <a:effectLst/>
                        </a:rPr>
                        <a:t>200</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b="1" dirty="0">
                          <a:effectLst/>
                        </a:rPr>
                        <a:t>120</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b="1" dirty="0">
                          <a:effectLst/>
                        </a:rPr>
                        <a:t>135</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b="1" dirty="0">
                          <a:effectLst/>
                        </a:rPr>
                        <a:t>455</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04108207"/>
                  </a:ext>
                </a:extLst>
              </a:tr>
              <a:tr h="91440">
                <a:tc>
                  <a:txBody>
                    <a:bodyPr/>
                    <a:lstStyle/>
                    <a:p>
                      <a:pPr marL="0" marR="0" algn="ctr">
                        <a:lnSpc>
                          <a:spcPct val="107000"/>
                        </a:lnSpc>
                        <a:spcBef>
                          <a:spcPts val="0"/>
                        </a:spcBef>
                        <a:spcAft>
                          <a:spcPts val="0"/>
                        </a:spcAft>
                      </a:pPr>
                      <a:r>
                        <a:rPr lang="en-US" sz="1400" dirty="0">
                          <a:effectLst/>
                        </a:rPr>
                        <a:t>2021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b="1" dirty="0">
                          <a:effectLst/>
                        </a:rPr>
                        <a:t>400</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b="1" dirty="0">
                          <a:effectLst/>
                        </a:rPr>
                        <a:t>240</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b="1" dirty="0">
                          <a:effectLst/>
                        </a:rPr>
                        <a:t>270</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b="1" dirty="0">
                          <a:effectLst/>
                        </a:rPr>
                        <a:t>910</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14437983"/>
                  </a:ext>
                </a:extLst>
              </a:tr>
              <a:tr h="91440">
                <a:tc>
                  <a:txBody>
                    <a:bodyPr/>
                    <a:lstStyle/>
                    <a:p>
                      <a:pPr marL="0" marR="0" algn="ctr">
                        <a:lnSpc>
                          <a:spcPct val="107000"/>
                        </a:lnSpc>
                        <a:spcBef>
                          <a:spcPts val="0"/>
                        </a:spcBef>
                        <a:spcAft>
                          <a:spcPts val="0"/>
                        </a:spcAft>
                      </a:pPr>
                      <a:r>
                        <a:rPr lang="en-US" sz="1400" dirty="0">
                          <a:effectLst/>
                        </a:rPr>
                        <a:t>2022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b="1" dirty="0">
                          <a:effectLst/>
                        </a:rPr>
                        <a:t>600</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b="1" dirty="0">
                          <a:effectLst/>
                        </a:rPr>
                        <a:t>240</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b="1" dirty="0">
                          <a:effectLst/>
                        </a:rPr>
                        <a:t>405</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b="1" dirty="0">
                          <a:effectLst/>
                        </a:rPr>
                        <a:t>1,245</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94589754"/>
                  </a:ext>
                </a:extLst>
              </a:tr>
              <a:tr h="91440">
                <a:tc>
                  <a:txBody>
                    <a:bodyPr/>
                    <a:lstStyle/>
                    <a:p>
                      <a:endParaRPr lang="en-US" sz="1400" dirty="0">
                        <a:effectLst/>
                        <a:latin typeface="Calibri" panose="020F0502020204030204" pitchFamily="34" charset="0"/>
                        <a:cs typeface="Times New Roman" panose="02020603050405020304" pitchFamily="18" charset="0"/>
                      </a:endParaRPr>
                    </a:p>
                  </a:txBody>
                  <a:tcPr marL="68580" marR="68580" marT="0" marB="0">
                    <a:noFill/>
                  </a:tcPr>
                </a:tc>
                <a:tc>
                  <a:txBody>
                    <a:bodyPr/>
                    <a:lstStyle/>
                    <a:p>
                      <a:endParaRPr lang="en-US" sz="1400" b="1" dirty="0">
                        <a:effectLst/>
                        <a:latin typeface="Calibri" panose="020F0502020204030204" pitchFamily="34" charset="0"/>
                        <a:cs typeface="Times New Roman" panose="02020603050405020304" pitchFamily="18" charset="0"/>
                      </a:endParaRPr>
                    </a:p>
                  </a:txBody>
                  <a:tcPr marL="68580" marR="68580" marT="0" marB="0">
                    <a:noFill/>
                  </a:tcPr>
                </a:tc>
                <a:tc>
                  <a:txBody>
                    <a:bodyPr/>
                    <a:lstStyle/>
                    <a:p>
                      <a:endParaRPr lang="en-US" sz="1400" b="1" dirty="0">
                        <a:effectLst/>
                        <a:latin typeface="Calibri" panose="020F0502020204030204" pitchFamily="34" charset="0"/>
                        <a:cs typeface="Times New Roman" panose="02020603050405020304" pitchFamily="18" charset="0"/>
                      </a:endParaRPr>
                    </a:p>
                  </a:txBody>
                  <a:tcPr marL="68580" marR="68580" marT="0" marB="0">
                    <a:noFill/>
                  </a:tcPr>
                </a:tc>
                <a:tc>
                  <a:txBody>
                    <a:bodyPr/>
                    <a:lstStyle/>
                    <a:p>
                      <a:pPr marL="0" marR="0" algn="ctr">
                        <a:lnSpc>
                          <a:spcPct val="107000"/>
                        </a:lnSpc>
                        <a:spcBef>
                          <a:spcPts val="0"/>
                        </a:spcBef>
                        <a:spcAft>
                          <a:spcPts val="0"/>
                        </a:spcAft>
                      </a:pPr>
                      <a:r>
                        <a:rPr lang="en-US" sz="1400" b="1" dirty="0">
                          <a:effectLst/>
                        </a:rPr>
                        <a:t>Total Projected Load</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b="1" dirty="0">
                          <a:effectLst/>
                        </a:rPr>
                        <a:t>1,245</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12160621"/>
                  </a:ext>
                </a:extLst>
              </a:tr>
            </a:tbl>
          </a:graphicData>
        </a:graphic>
      </p:graphicFrame>
      <p:sp>
        <p:nvSpPr>
          <p:cNvPr id="6" name="TextBox 5">
            <a:extLst>
              <a:ext uri="{FF2B5EF4-FFF2-40B4-BE49-F238E27FC236}">
                <a16:creationId xmlns:a16="http://schemas.microsoft.com/office/drawing/2014/main" id="{C05DECE1-3B68-47BF-8A67-1D21DCD4D7B0}"/>
              </a:ext>
            </a:extLst>
          </p:cNvPr>
          <p:cNvSpPr txBox="1"/>
          <p:nvPr/>
        </p:nvSpPr>
        <p:spPr>
          <a:xfrm>
            <a:off x="1259457" y="5575128"/>
            <a:ext cx="7358332" cy="830997"/>
          </a:xfrm>
          <a:prstGeom prst="rect">
            <a:avLst/>
          </a:prstGeom>
          <a:noFill/>
        </p:spPr>
        <p:txBody>
          <a:bodyPr wrap="square" rtlCol="0">
            <a:spAutoFit/>
          </a:bodyPr>
          <a:lstStyle/>
          <a:p>
            <a:pPr indent="-91440"/>
            <a:r>
              <a:rPr lang="en-US" sz="1600" baseline="30000" dirty="0"/>
              <a:t>1</a:t>
            </a:r>
            <a:r>
              <a:rPr lang="en-US" sz="1600" dirty="0"/>
              <a:t>The Annova LNG load schedule is slightly outdated since the studies were performed.</a:t>
            </a:r>
          </a:p>
          <a:p>
            <a:pPr indent="-91440"/>
            <a:r>
              <a:rPr lang="en-US" sz="1600" dirty="0"/>
              <a:t>  Annova now estimates 135 MW total by Q3 2023 and 405 MW total by Q3 2024.</a:t>
            </a:r>
          </a:p>
          <a:p>
            <a:pPr indent="-91440"/>
            <a:r>
              <a:rPr lang="en-US" sz="1600" dirty="0"/>
              <a:t>  STEC Annova agreement has been provided to ERCOT.</a:t>
            </a:r>
          </a:p>
        </p:txBody>
      </p:sp>
      <p:sp>
        <p:nvSpPr>
          <p:cNvPr id="9" name="TextBox 8">
            <a:extLst>
              <a:ext uri="{FF2B5EF4-FFF2-40B4-BE49-F238E27FC236}">
                <a16:creationId xmlns:a16="http://schemas.microsoft.com/office/drawing/2014/main" id="{15A8E55D-4E84-4779-BB46-144A6D3A67BA}"/>
              </a:ext>
            </a:extLst>
          </p:cNvPr>
          <p:cNvSpPr txBox="1"/>
          <p:nvPr/>
        </p:nvSpPr>
        <p:spPr>
          <a:xfrm>
            <a:off x="3037765" y="6590531"/>
            <a:ext cx="3068469" cy="215444"/>
          </a:xfrm>
          <a:prstGeom prst="rect">
            <a:avLst/>
          </a:prstGeom>
          <a:noFill/>
        </p:spPr>
        <p:txBody>
          <a:bodyPr wrap="none" rtlCol="0">
            <a:spAutoFit/>
          </a:bodyPr>
          <a:lstStyle/>
          <a:p>
            <a:r>
              <a:rPr lang="en-US" sz="800" dirty="0"/>
              <a:t>STEC PROJECT PROPOSAL PRESENTATION TO ERCOT RPG  05/14/2019</a:t>
            </a:r>
          </a:p>
        </p:txBody>
      </p:sp>
    </p:spTree>
    <p:extLst>
      <p:ext uri="{BB962C8B-B14F-4D97-AF65-F5344CB8AC3E}">
        <p14:creationId xmlns:p14="http://schemas.microsoft.com/office/powerpoint/2010/main" val="30071465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97D59-F9FD-4073-9FE3-B021FB01A180}"/>
              </a:ext>
            </a:extLst>
          </p:cNvPr>
          <p:cNvSpPr>
            <a:spLocks noGrp="1"/>
          </p:cNvSpPr>
          <p:nvPr>
            <p:ph type="title"/>
          </p:nvPr>
        </p:nvSpPr>
        <p:spPr>
          <a:xfrm>
            <a:off x="0" y="1"/>
            <a:ext cx="9144000" cy="686485"/>
          </a:xfrm>
          <a:solidFill>
            <a:schemeClr val="bg2"/>
          </a:solidFill>
        </p:spPr>
        <p:txBody>
          <a:bodyPr>
            <a:normAutofit fontScale="90000"/>
          </a:bodyPr>
          <a:lstStyle/>
          <a:p>
            <a:r>
              <a:rPr lang="en-US" b="1" dirty="0">
                <a:solidFill>
                  <a:srgbClr val="D92026"/>
                </a:solidFill>
              </a:rPr>
              <a:t>SubSynchronous Resonance Considerations</a:t>
            </a:r>
          </a:p>
        </p:txBody>
      </p:sp>
      <p:sp>
        <p:nvSpPr>
          <p:cNvPr id="3" name="Content Placeholder 2">
            <a:extLst>
              <a:ext uri="{FF2B5EF4-FFF2-40B4-BE49-F238E27FC236}">
                <a16:creationId xmlns:a16="http://schemas.microsoft.com/office/drawing/2014/main" id="{AD7879C9-54AC-4262-A7E5-278925F6DD2B}"/>
              </a:ext>
            </a:extLst>
          </p:cNvPr>
          <p:cNvSpPr>
            <a:spLocks noGrp="1"/>
          </p:cNvSpPr>
          <p:nvPr>
            <p:ph idx="1"/>
          </p:nvPr>
        </p:nvSpPr>
        <p:spPr>
          <a:xfrm>
            <a:off x="250166" y="805713"/>
            <a:ext cx="8686800" cy="5142326"/>
          </a:xfrm>
        </p:spPr>
        <p:txBody>
          <a:bodyPr>
            <a:noAutofit/>
          </a:bodyPr>
          <a:lstStyle/>
          <a:p>
            <a:pPr>
              <a:lnSpc>
                <a:spcPct val="110000"/>
              </a:lnSpc>
            </a:pPr>
            <a:r>
              <a:rPr lang="en-US" sz="1800" b="1" dirty="0"/>
              <a:t>In accordance with the ERCOT Nodal Protocols, Section 3.22.1.3(1), STEC conducted a SubSynchronous Resonance (SSR) topology check with the proposed STEC Option 1 project in place to determine if any SSR risk may be introduced by the project.</a:t>
            </a:r>
          </a:p>
          <a:p>
            <a:pPr>
              <a:lnSpc>
                <a:spcPct val="110000"/>
              </a:lnSpc>
            </a:pPr>
            <a:r>
              <a:rPr lang="en-US" sz="1800" b="1" dirty="0"/>
              <a:t>There are three new 345 kV transmission paths with less than 14 outages to radial the San Miguel generator to the following series capacitors:</a:t>
            </a:r>
          </a:p>
          <a:p>
            <a:pPr lvl="1">
              <a:lnSpc>
                <a:spcPct val="110000"/>
              </a:lnSpc>
              <a:spcBef>
                <a:spcPts val="0"/>
              </a:spcBef>
            </a:pPr>
            <a:r>
              <a:rPr lang="en-US" sz="1600" dirty="0"/>
              <a:t>Del Sol/Cenizo series capacitors (13 outages)</a:t>
            </a:r>
          </a:p>
          <a:p>
            <a:pPr lvl="1">
              <a:lnSpc>
                <a:spcPct val="110000"/>
              </a:lnSpc>
              <a:spcBef>
                <a:spcPts val="0"/>
              </a:spcBef>
            </a:pPr>
            <a:r>
              <a:rPr lang="en-US" sz="1600" dirty="0"/>
              <a:t>North Edinburg series capacitors (13 outages)</a:t>
            </a:r>
          </a:p>
          <a:p>
            <a:pPr lvl="1">
              <a:lnSpc>
                <a:spcPct val="110000"/>
              </a:lnSpc>
              <a:spcBef>
                <a:spcPts val="0"/>
              </a:spcBef>
            </a:pPr>
            <a:r>
              <a:rPr lang="en-US" sz="1600" dirty="0"/>
              <a:t>Rio Hondo series capacitors (13 outages)</a:t>
            </a:r>
          </a:p>
          <a:p>
            <a:pPr>
              <a:lnSpc>
                <a:spcPct val="110000"/>
              </a:lnSpc>
            </a:pPr>
            <a:r>
              <a:rPr lang="en-US" sz="1800" b="1" dirty="0"/>
              <a:t>A system side frequency scan needed to determine SSR risk for the above conditions.</a:t>
            </a:r>
          </a:p>
          <a:p>
            <a:pPr>
              <a:lnSpc>
                <a:spcPct val="110000"/>
              </a:lnSpc>
            </a:pPr>
            <a:r>
              <a:rPr lang="en-US" sz="1800" b="1" dirty="0"/>
              <a:t>The wind generator POIs in the study area impacted by the STEC Option 1 project do not have any new or minimal SubSynchronous Control Interaction (SSCI) vulnerability through the new topology introduced by the STEC Option 1 project.</a:t>
            </a:r>
          </a:p>
          <a:p>
            <a:pPr lvl="1">
              <a:lnSpc>
                <a:spcPct val="110000"/>
              </a:lnSpc>
              <a:spcBef>
                <a:spcPts val="0"/>
              </a:spcBef>
            </a:pPr>
            <a:r>
              <a:rPr lang="en-US" sz="1600" dirty="0"/>
              <a:t>The new paths created from the Option 1 project are not considered the worst case for SSCI vulnerabilities for these wind sites.</a:t>
            </a:r>
          </a:p>
          <a:p>
            <a:pPr lvl="1">
              <a:lnSpc>
                <a:spcPct val="110000"/>
              </a:lnSpc>
              <a:spcBef>
                <a:spcPts val="0"/>
              </a:spcBef>
            </a:pPr>
            <a:r>
              <a:rPr lang="en-US" sz="1600" dirty="0"/>
              <a:t>All the existing wind generators vulnerable to SSCI in the Lower Rio Grande Valley have SSCI mitigation in place.</a:t>
            </a:r>
          </a:p>
        </p:txBody>
      </p:sp>
      <p:sp>
        <p:nvSpPr>
          <p:cNvPr id="5" name="Slide Number Placeholder 4">
            <a:extLst>
              <a:ext uri="{FF2B5EF4-FFF2-40B4-BE49-F238E27FC236}">
                <a16:creationId xmlns:a16="http://schemas.microsoft.com/office/drawing/2014/main" id="{31207C8F-81A0-4BF0-9EE6-FAD9A61BC094}"/>
              </a:ext>
            </a:extLst>
          </p:cNvPr>
          <p:cNvSpPr>
            <a:spLocks noGrp="1"/>
          </p:cNvSpPr>
          <p:nvPr>
            <p:ph type="sldNum" sz="quarter" idx="12"/>
          </p:nvPr>
        </p:nvSpPr>
        <p:spPr>
          <a:xfrm>
            <a:off x="6312020" y="6186494"/>
            <a:ext cx="2743200" cy="365125"/>
          </a:xfrm>
        </p:spPr>
        <p:txBody>
          <a:bodyPr/>
          <a:lstStyle/>
          <a:p>
            <a:fld id="{A7E5E3B7-4E29-4827-8880-000A19BF0029}" type="slidenum">
              <a:rPr lang="en-US" sz="2400"/>
              <a:t>5</a:t>
            </a:fld>
            <a:endParaRPr lang="en-US" sz="2400" dirty="0"/>
          </a:p>
        </p:txBody>
      </p:sp>
      <p:pic>
        <p:nvPicPr>
          <p:cNvPr id="4" name="Picture 3">
            <a:extLst>
              <a:ext uri="{FF2B5EF4-FFF2-40B4-BE49-F238E27FC236}">
                <a16:creationId xmlns:a16="http://schemas.microsoft.com/office/drawing/2014/main" id="{FA4BEF9E-1B1E-49A3-A050-DB79E97EE930}"/>
              </a:ext>
            </a:extLst>
          </p:cNvPr>
          <p:cNvPicPr>
            <a:picLocks noChangeAspect="1"/>
          </p:cNvPicPr>
          <p:nvPr/>
        </p:nvPicPr>
        <p:blipFill>
          <a:blip r:embed="rId2"/>
          <a:stretch>
            <a:fillRect/>
          </a:stretch>
        </p:blipFill>
        <p:spPr>
          <a:xfrm>
            <a:off x="88780" y="6025815"/>
            <a:ext cx="914400" cy="686485"/>
          </a:xfrm>
          <a:prstGeom prst="rect">
            <a:avLst/>
          </a:prstGeom>
        </p:spPr>
      </p:pic>
      <p:sp>
        <p:nvSpPr>
          <p:cNvPr id="6" name="TextBox 5">
            <a:extLst>
              <a:ext uri="{FF2B5EF4-FFF2-40B4-BE49-F238E27FC236}">
                <a16:creationId xmlns:a16="http://schemas.microsoft.com/office/drawing/2014/main" id="{A517E8DE-2353-499C-A197-3C896F594072}"/>
              </a:ext>
            </a:extLst>
          </p:cNvPr>
          <p:cNvSpPr txBox="1"/>
          <p:nvPr/>
        </p:nvSpPr>
        <p:spPr>
          <a:xfrm>
            <a:off x="3037765" y="6590531"/>
            <a:ext cx="3068469" cy="215444"/>
          </a:xfrm>
          <a:prstGeom prst="rect">
            <a:avLst/>
          </a:prstGeom>
          <a:noFill/>
        </p:spPr>
        <p:txBody>
          <a:bodyPr wrap="none" rtlCol="0">
            <a:spAutoFit/>
          </a:bodyPr>
          <a:lstStyle/>
          <a:p>
            <a:r>
              <a:rPr lang="en-US" sz="800" dirty="0"/>
              <a:t>STEC PROJECT PROPOSAL PRESENTATION TO ERCOT RPG  05/14/2019</a:t>
            </a:r>
          </a:p>
        </p:txBody>
      </p:sp>
    </p:spTree>
    <p:extLst>
      <p:ext uri="{BB962C8B-B14F-4D97-AF65-F5344CB8AC3E}">
        <p14:creationId xmlns:p14="http://schemas.microsoft.com/office/powerpoint/2010/main" val="37255543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97D59-F9FD-4073-9FE3-B021FB01A180}"/>
              </a:ext>
            </a:extLst>
          </p:cNvPr>
          <p:cNvSpPr>
            <a:spLocks noGrp="1"/>
          </p:cNvSpPr>
          <p:nvPr>
            <p:ph type="title"/>
          </p:nvPr>
        </p:nvSpPr>
        <p:spPr>
          <a:xfrm>
            <a:off x="0" y="1"/>
            <a:ext cx="9144000" cy="686485"/>
          </a:xfrm>
          <a:solidFill>
            <a:schemeClr val="bg2"/>
          </a:solidFill>
        </p:spPr>
        <p:txBody>
          <a:bodyPr>
            <a:normAutofit fontScale="90000"/>
          </a:bodyPr>
          <a:lstStyle/>
          <a:p>
            <a:r>
              <a:rPr lang="en-US" b="1" dirty="0">
                <a:solidFill>
                  <a:srgbClr val="D92026"/>
                </a:solidFill>
              </a:rPr>
              <a:t>Study Assumptions</a:t>
            </a:r>
          </a:p>
        </p:txBody>
      </p:sp>
      <p:sp>
        <p:nvSpPr>
          <p:cNvPr id="5" name="Slide Number Placeholder 4">
            <a:extLst>
              <a:ext uri="{FF2B5EF4-FFF2-40B4-BE49-F238E27FC236}">
                <a16:creationId xmlns:a16="http://schemas.microsoft.com/office/drawing/2014/main" id="{31207C8F-81A0-4BF0-9EE6-FAD9A61BC094}"/>
              </a:ext>
            </a:extLst>
          </p:cNvPr>
          <p:cNvSpPr>
            <a:spLocks noGrp="1"/>
          </p:cNvSpPr>
          <p:nvPr>
            <p:ph type="sldNum" sz="quarter" idx="12"/>
          </p:nvPr>
        </p:nvSpPr>
        <p:spPr>
          <a:xfrm>
            <a:off x="6312020" y="6186494"/>
            <a:ext cx="2743200" cy="365125"/>
          </a:xfrm>
        </p:spPr>
        <p:txBody>
          <a:bodyPr/>
          <a:lstStyle/>
          <a:p>
            <a:fld id="{A7E5E3B7-4E29-4827-8880-000A19BF0029}" type="slidenum">
              <a:rPr lang="en-US" sz="2400"/>
              <a:t>6</a:t>
            </a:fld>
            <a:endParaRPr lang="en-US" sz="2400" dirty="0"/>
          </a:p>
        </p:txBody>
      </p:sp>
      <p:pic>
        <p:nvPicPr>
          <p:cNvPr id="4" name="Picture 3">
            <a:extLst>
              <a:ext uri="{FF2B5EF4-FFF2-40B4-BE49-F238E27FC236}">
                <a16:creationId xmlns:a16="http://schemas.microsoft.com/office/drawing/2014/main" id="{FA4BEF9E-1B1E-49A3-A050-DB79E97EE930}"/>
              </a:ext>
            </a:extLst>
          </p:cNvPr>
          <p:cNvPicPr>
            <a:picLocks noChangeAspect="1"/>
          </p:cNvPicPr>
          <p:nvPr/>
        </p:nvPicPr>
        <p:blipFill>
          <a:blip r:embed="rId2"/>
          <a:stretch>
            <a:fillRect/>
          </a:stretch>
        </p:blipFill>
        <p:spPr>
          <a:xfrm>
            <a:off x="88780" y="6025815"/>
            <a:ext cx="914400" cy="686485"/>
          </a:xfrm>
          <a:prstGeom prst="rect">
            <a:avLst/>
          </a:prstGeom>
        </p:spPr>
      </p:pic>
      <p:sp>
        <p:nvSpPr>
          <p:cNvPr id="6" name="TextBox 5">
            <a:extLst>
              <a:ext uri="{FF2B5EF4-FFF2-40B4-BE49-F238E27FC236}">
                <a16:creationId xmlns:a16="http://schemas.microsoft.com/office/drawing/2014/main" id="{AB426612-3228-494E-8613-492BE22A95A8}"/>
              </a:ext>
            </a:extLst>
          </p:cNvPr>
          <p:cNvSpPr txBox="1"/>
          <p:nvPr/>
        </p:nvSpPr>
        <p:spPr>
          <a:xfrm>
            <a:off x="3037765" y="6590531"/>
            <a:ext cx="3068469" cy="215444"/>
          </a:xfrm>
          <a:prstGeom prst="rect">
            <a:avLst/>
          </a:prstGeom>
          <a:noFill/>
        </p:spPr>
        <p:txBody>
          <a:bodyPr wrap="none" rtlCol="0">
            <a:spAutoFit/>
          </a:bodyPr>
          <a:lstStyle/>
          <a:p>
            <a:r>
              <a:rPr lang="en-US" sz="800" dirty="0"/>
              <a:t>STEC PROJECT PROPOSAL PRESENTATION TO ERCOT RPG  05/14/2019</a:t>
            </a:r>
          </a:p>
        </p:txBody>
      </p:sp>
      <p:graphicFrame>
        <p:nvGraphicFramePr>
          <p:cNvPr id="8" name="Table 7">
            <a:extLst>
              <a:ext uri="{FF2B5EF4-FFF2-40B4-BE49-F238E27FC236}">
                <a16:creationId xmlns:a16="http://schemas.microsoft.com/office/drawing/2014/main" id="{6C84E6DD-4253-4FC9-9D99-A996875200B6}"/>
              </a:ext>
            </a:extLst>
          </p:cNvPr>
          <p:cNvGraphicFramePr>
            <a:graphicFrameLocks noGrp="1"/>
          </p:cNvGraphicFramePr>
          <p:nvPr>
            <p:extLst>
              <p:ext uri="{D42A27DB-BD31-4B8C-83A1-F6EECF244321}">
                <p14:modId xmlns:p14="http://schemas.microsoft.com/office/powerpoint/2010/main" val="872529439"/>
              </p:ext>
            </p:extLst>
          </p:nvPr>
        </p:nvGraphicFramePr>
        <p:xfrm>
          <a:off x="226243" y="686486"/>
          <a:ext cx="8694019" cy="5280460"/>
        </p:xfrm>
        <a:graphic>
          <a:graphicData uri="http://schemas.openxmlformats.org/drawingml/2006/table">
            <a:tbl>
              <a:tblPr firstRow="1" bandRow="1">
                <a:tableStyleId>{F5AB1C69-6EDB-4FF4-983F-18BD219EF322}</a:tableStyleId>
              </a:tblPr>
              <a:tblGrid>
                <a:gridCol w="1670651">
                  <a:extLst>
                    <a:ext uri="{9D8B030D-6E8A-4147-A177-3AD203B41FA5}">
                      <a16:colId xmlns:a16="http://schemas.microsoft.com/office/drawing/2014/main" val="2837397539"/>
                    </a:ext>
                  </a:extLst>
                </a:gridCol>
                <a:gridCol w="7023368">
                  <a:extLst>
                    <a:ext uri="{9D8B030D-6E8A-4147-A177-3AD203B41FA5}">
                      <a16:colId xmlns:a16="http://schemas.microsoft.com/office/drawing/2014/main" val="4067590512"/>
                    </a:ext>
                  </a:extLst>
                </a:gridCol>
              </a:tblGrid>
              <a:tr h="0">
                <a:tc gridSpan="2">
                  <a:txBody>
                    <a:bodyPr/>
                    <a:lstStyle/>
                    <a:p>
                      <a:r>
                        <a:rPr lang="en-US" sz="2400" dirty="0">
                          <a:solidFill>
                            <a:schemeClr val="tx1"/>
                          </a:solidFill>
                        </a:rPr>
                        <a:t>STUDY STARTED IN EARLY 2018</a:t>
                      </a:r>
                    </a:p>
                  </a:txBody>
                  <a:tcPr>
                    <a:noFill/>
                  </a:tcPr>
                </a:tc>
                <a:tc hMerge="1">
                  <a:txBody>
                    <a:bodyPr/>
                    <a:lstStyle/>
                    <a:p>
                      <a:endParaRPr lang="en-US" dirty="0"/>
                    </a:p>
                  </a:txBody>
                  <a:tcPr>
                    <a:noFill/>
                  </a:tcPr>
                </a:tc>
                <a:extLst>
                  <a:ext uri="{0D108BD9-81ED-4DB2-BD59-A6C34878D82A}">
                    <a16:rowId xmlns:a16="http://schemas.microsoft.com/office/drawing/2014/main" val="3952194744"/>
                  </a:ext>
                </a:extLst>
              </a:tr>
              <a:tr h="529471">
                <a:tc>
                  <a:txBody>
                    <a:bodyPr/>
                    <a:lstStyle/>
                    <a:p>
                      <a:pPr algn="l"/>
                      <a:r>
                        <a:rPr lang="en-US" sz="1800" b="1" dirty="0"/>
                        <a:t>BASE CASE</a:t>
                      </a:r>
                    </a:p>
                  </a:txBody>
                  <a:tcPr marT="0" marB="0" anchor="ctr"/>
                </a:tc>
                <a:tc>
                  <a:txBody>
                    <a:bodyPr/>
                    <a:lstStyle/>
                    <a:p>
                      <a:r>
                        <a:rPr lang="pl-PL" sz="1800" dirty="0"/>
                        <a:t>2017RTP_</a:t>
                      </a:r>
                      <a:r>
                        <a:rPr lang="pl-PL" sz="1800" b="1" dirty="0"/>
                        <a:t>2022_SUM</a:t>
                      </a:r>
                      <a:r>
                        <a:rPr lang="pl-PL" sz="1800" dirty="0"/>
                        <a:t>_SSC_11222017 </a:t>
                      </a:r>
                      <a:endParaRPr lang="en-US" sz="1800" dirty="0"/>
                    </a:p>
                  </a:txBody>
                  <a:tcPr marT="0" marB="0" anchor="ctr"/>
                </a:tc>
                <a:extLst>
                  <a:ext uri="{0D108BD9-81ED-4DB2-BD59-A6C34878D82A}">
                    <a16:rowId xmlns:a16="http://schemas.microsoft.com/office/drawing/2014/main" val="3329358583"/>
                  </a:ext>
                </a:extLst>
              </a:tr>
              <a:tr h="721864">
                <a:tc>
                  <a:txBody>
                    <a:bodyPr/>
                    <a:lstStyle/>
                    <a:p>
                      <a:pPr algn="l"/>
                      <a:r>
                        <a:rPr lang="en-US" sz="1800" b="1" dirty="0"/>
                        <a:t>LRGV LOAD</a:t>
                      </a:r>
                    </a:p>
                  </a:txBody>
                  <a:tcPr marT="0" marB="0" anchor="ctr"/>
                </a:tc>
                <a:tc>
                  <a:txBody>
                    <a:bodyPr/>
                    <a:lstStyle/>
                    <a:p>
                      <a:r>
                        <a:rPr lang="en-US" sz="1800" dirty="0"/>
                        <a:t>2,853 MW prior to LNG load addition</a:t>
                      </a:r>
                    </a:p>
                    <a:p>
                      <a:r>
                        <a:rPr lang="en-US" sz="1800" dirty="0"/>
                        <a:t>2018 ALDRs for AEP, BPUB, SHARYLAND &amp; STEC</a:t>
                      </a:r>
                    </a:p>
                    <a:p>
                      <a:r>
                        <a:rPr lang="en-US" sz="1800" dirty="0"/>
                        <a:t>Summer Peak Diversified</a:t>
                      </a:r>
                    </a:p>
                  </a:txBody>
                  <a:tcPr marT="0" marB="0" anchor="ctr"/>
                </a:tc>
                <a:extLst>
                  <a:ext uri="{0D108BD9-81ED-4DB2-BD59-A6C34878D82A}">
                    <a16:rowId xmlns:a16="http://schemas.microsoft.com/office/drawing/2014/main" val="1830162907"/>
                  </a:ext>
                </a:extLst>
              </a:tr>
              <a:tr h="490274">
                <a:tc>
                  <a:txBody>
                    <a:bodyPr/>
                    <a:lstStyle/>
                    <a:p>
                      <a:pPr algn="l"/>
                      <a:r>
                        <a:rPr lang="en-US" sz="1800" b="1" dirty="0"/>
                        <a:t>LNG LOAD</a:t>
                      </a:r>
                    </a:p>
                  </a:txBody>
                  <a:tcPr marT="0" marB="0" anchor="ctr"/>
                </a:tc>
                <a:tc>
                  <a:txBody>
                    <a:bodyPr/>
                    <a:lstStyle/>
                    <a:p>
                      <a:r>
                        <a:rPr lang="en-US" sz="1800" dirty="0"/>
                        <a:t>1,245 MW</a:t>
                      </a:r>
                    </a:p>
                  </a:txBody>
                  <a:tcPr marT="0" marB="0" anchor="ctr"/>
                </a:tc>
                <a:extLst>
                  <a:ext uri="{0D108BD9-81ED-4DB2-BD59-A6C34878D82A}">
                    <a16:rowId xmlns:a16="http://schemas.microsoft.com/office/drawing/2014/main" val="2134274760"/>
                  </a:ext>
                </a:extLst>
              </a:tr>
              <a:tr h="721864">
                <a:tc>
                  <a:txBody>
                    <a:bodyPr/>
                    <a:lstStyle/>
                    <a:p>
                      <a:pPr algn="l"/>
                      <a:r>
                        <a:rPr lang="en-US" sz="1800" b="1" dirty="0"/>
                        <a:t>TRANSMISSION</a:t>
                      </a:r>
                    </a:p>
                  </a:txBody>
                  <a:tcPr marT="0" marB="0" anchor="ctr"/>
                </a:tc>
                <a:tc>
                  <a:txBody>
                    <a:bodyPr/>
                    <a:lstStyle/>
                    <a:p>
                      <a:pPr marL="228600" indent="-228600">
                        <a:buFont typeface="+mj-lt"/>
                        <a:buAutoNum type="arabicPeriod"/>
                      </a:pPr>
                      <a:r>
                        <a:rPr lang="en-US" sz="1200" dirty="0"/>
                        <a:t>Local transmission additions to serve the LNG load</a:t>
                      </a:r>
                    </a:p>
                    <a:p>
                      <a:pPr marL="228600" indent="-228600">
                        <a:buFont typeface="+mj-lt"/>
                        <a:buAutoNum type="arabicPeriod"/>
                      </a:pPr>
                      <a:r>
                        <a:rPr lang="en-US" sz="1200" dirty="0"/>
                        <a:t>AEP Stage 1 Upgrades for 2021 (under review by ERCOT) </a:t>
                      </a:r>
                    </a:p>
                    <a:p>
                      <a:pPr marL="457200" lvl="1" indent="0">
                        <a:buFont typeface="+mj-lt"/>
                        <a:buNone/>
                      </a:pPr>
                      <a:r>
                        <a:rPr lang="en-US" sz="1200" dirty="0"/>
                        <a:t>Lon Hill-Bessel 138kV line rebuild, dynamic reactive support, and shunt capacitor bank addition</a:t>
                      </a:r>
                    </a:p>
                    <a:p>
                      <a:pPr marL="228600" indent="-228600">
                        <a:buFont typeface="+mj-lt"/>
                        <a:buAutoNum type="arabicPeriod"/>
                      </a:pPr>
                      <a:r>
                        <a:rPr lang="en-US" sz="1200" dirty="0"/>
                        <a:t>Tier 4 project ID 6741 (Rate A change for Azteca Sub (8708)-SE Edinburg (8374) 138kV line) with effective date as May 2019</a:t>
                      </a:r>
                    </a:p>
                    <a:p>
                      <a:pPr marL="228600" indent="-228600">
                        <a:buFont typeface="+mj-lt"/>
                        <a:buAutoNum type="arabicPeriod"/>
                      </a:pPr>
                      <a:r>
                        <a:rPr lang="en-US" sz="1200" dirty="0"/>
                        <a:t>RTP projects:</a:t>
                      </a:r>
                    </a:p>
                    <a:p>
                      <a:pPr marL="457200" lvl="1" indent="0">
                        <a:buFont typeface="+mj-lt"/>
                        <a:buNone/>
                      </a:pPr>
                      <a:r>
                        <a:rPr lang="en-US" sz="1200" dirty="0"/>
                        <a:t>SE Edinburg (8374)-Pharr (5762) and North Edinburg (8380)-McColl Road (8908) 138 kV terminal equipment upgrade</a:t>
                      </a:r>
                    </a:p>
                    <a:p>
                      <a:pPr marL="457200" lvl="1" indent="0">
                        <a:buFont typeface="+mj-lt"/>
                        <a:buNone/>
                      </a:pPr>
                      <a:r>
                        <a:rPr lang="en-US" sz="1200" dirty="0"/>
                        <a:t>North McAllen (8368)-West McAllen (8367)-South McAllen (8371) 138 kV line upgrades</a:t>
                      </a:r>
                    </a:p>
                    <a:p>
                      <a:pPr marL="457200" lvl="1" indent="0">
                        <a:buFont typeface="+mj-lt"/>
                        <a:buNone/>
                      </a:pPr>
                      <a:r>
                        <a:rPr lang="en-US" sz="1200" dirty="0"/>
                        <a:t>North McAllen (8368)-North Edinburg (8380) 138 kV line upgrade</a:t>
                      </a:r>
                      <a:endParaRPr lang="en-US" dirty="0"/>
                    </a:p>
                  </a:txBody>
                  <a:tcPr marT="0" marB="0" anchor="ctr"/>
                </a:tc>
                <a:extLst>
                  <a:ext uri="{0D108BD9-81ED-4DB2-BD59-A6C34878D82A}">
                    <a16:rowId xmlns:a16="http://schemas.microsoft.com/office/drawing/2014/main" val="198187017"/>
                  </a:ext>
                </a:extLst>
              </a:tr>
              <a:tr h="603115">
                <a:tc>
                  <a:txBody>
                    <a:bodyPr/>
                    <a:lstStyle/>
                    <a:p>
                      <a:pPr algn="l"/>
                      <a:r>
                        <a:rPr lang="en-US" sz="1800" b="1" dirty="0"/>
                        <a:t>GENERATION</a:t>
                      </a:r>
                    </a:p>
                  </a:txBody>
                  <a:tcPr marT="0" marB="0" anchor="ctr"/>
                </a:tc>
                <a:tc>
                  <a:txBody>
                    <a:bodyPr/>
                    <a:lstStyle/>
                    <a:p>
                      <a:r>
                        <a:rPr lang="en-US" sz="1800" dirty="0"/>
                        <a:t>Added all Proposed Generation meeting Planning Guide Section 6.9  as of ERCOT GIS Report April 2018</a:t>
                      </a:r>
                    </a:p>
                  </a:txBody>
                  <a:tcPr marT="0" marB="0" anchor="ctr"/>
                </a:tc>
                <a:extLst>
                  <a:ext uri="{0D108BD9-81ED-4DB2-BD59-A6C34878D82A}">
                    <a16:rowId xmlns:a16="http://schemas.microsoft.com/office/drawing/2014/main" val="1850797175"/>
                  </a:ext>
                </a:extLst>
              </a:tr>
              <a:tr h="503821">
                <a:tc>
                  <a:txBody>
                    <a:bodyPr/>
                    <a:lstStyle/>
                    <a:p>
                      <a:pPr algn="l"/>
                      <a:r>
                        <a:rPr lang="en-US" sz="1800" b="1" dirty="0"/>
                        <a:t>WIND DISPATCH</a:t>
                      </a:r>
                    </a:p>
                  </a:txBody>
                  <a:tcPr marT="0" marB="0" anchor="ctr"/>
                </a:tc>
                <a:tc>
                  <a:txBody>
                    <a:bodyPr/>
                    <a:lstStyle/>
                    <a:p>
                      <a:r>
                        <a:rPr lang="en-US" sz="1800" dirty="0"/>
                        <a:t>15% of capacity with full reactive support available</a:t>
                      </a:r>
                    </a:p>
                  </a:txBody>
                  <a:tcPr marT="0" marB="0" anchor="ctr"/>
                </a:tc>
                <a:extLst>
                  <a:ext uri="{0D108BD9-81ED-4DB2-BD59-A6C34878D82A}">
                    <a16:rowId xmlns:a16="http://schemas.microsoft.com/office/drawing/2014/main" val="3721821325"/>
                  </a:ext>
                </a:extLst>
              </a:tr>
            </a:tbl>
          </a:graphicData>
        </a:graphic>
      </p:graphicFrame>
    </p:spTree>
    <p:extLst>
      <p:ext uri="{BB962C8B-B14F-4D97-AF65-F5344CB8AC3E}">
        <p14:creationId xmlns:p14="http://schemas.microsoft.com/office/powerpoint/2010/main" val="1839656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97D59-F9FD-4073-9FE3-B021FB01A180}"/>
              </a:ext>
            </a:extLst>
          </p:cNvPr>
          <p:cNvSpPr>
            <a:spLocks noGrp="1"/>
          </p:cNvSpPr>
          <p:nvPr>
            <p:ph type="title"/>
          </p:nvPr>
        </p:nvSpPr>
        <p:spPr>
          <a:xfrm>
            <a:off x="0" y="1"/>
            <a:ext cx="9144000" cy="686485"/>
          </a:xfrm>
          <a:solidFill>
            <a:schemeClr val="bg2"/>
          </a:solidFill>
        </p:spPr>
        <p:txBody>
          <a:bodyPr>
            <a:normAutofit fontScale="90000"/>
          </a:bodyPr>
          <a:lstStyle/>
          <a:p>
            <a:r>
              <a:rPr lang="en-US" b="1" dirty="0">
                <a:solidFill>
                  <a:srgbClr val="D92026"/>
                </a:solidFill>
              </a:rPr>
              <a:t>Study Area Assumptions</a:t>
            </a:r>
          </a:p>
        </p:txBody>
      </p:sp>
      <p:sp>
        <p:nvSpPr>
          <p:cNvPr id="3" name="Content Placeholder 2">
            <a:extLst>
              <a:ext uri="{FF2B5EF4-FFF2-40B4-BE49-F238E27FC236}">
                <a16:creationId xmlns:a16="http://schemas.microsoft.com/office/drawing/2014/main" id="{AD7879C9-54AC-4262-A7E5-278925F6DD2B}"/>
              </a:ext>
            </a:extLst>
          </p:cNvPr>
          <p:cNvSpPr>
            <a:spLocks noGrp="1"/>
          </p:cNvSpPr>
          <p:nvPr>
            <p:ph idx="1"/>
          </p:nvPr>
        </p:nvSpPr>
        <p:spPr>
          <a:xfrm>
            <a:off x="4571997" y="1154097"/>
            <a:ext cx="4268924" cy="473950"/>
          </a:xfrm>
        </p:spPr>
        <p:txBody>
          <a:bodyPr>
            <a:normAutofit lnSpcReduction="10000"/>
          </a:bodyPr>
          <a:lstStyle/>
          <a:p>
            <a:pPr marL="0" lvl="0" indent="0" algn="ctr">
              <a:buNone/>
            </a:pPr>
            <a:r>
              <a:rPr lang="en-US" b="1" dirty="0"/>
              <a:t>Study Area</a:t>
            </a:r>
          </a:p>
          <a:p>
            <a:pPr lvl="0"/>
            <a:endParaRPr lang="en-US" dirty="0"/>
          </a:p>
          <a:p>
            <a:pPr lvl="0"/>
            <a:endParaRPr lang="en-US" dirty="0"/>
          </a:p>
          <a:p>
            <a:pPr lvl="0"/>
            <a:endParaRPr lang="en-US" dirty="0"/>
          </a:p>
          <a:p>
            <a:pPr lvl="0"/>
            <a:endParaRPr lang="en-US" dirty="0"/>
          </a:p>
          <a:p>
            <a:pPr lvl="0"/>
            <a:endParaRPr lang="en-US" dirty="0"/>
          </a:p>
          <a:p>
            <a:endParaRPr lang="en-US" dirty="0"/>
          </a:p>
        </p:txBody>
      </p:sp>
      <p:sp>
        <p:nvSpPr>
          <p:cNvPr id="5" name="Slide Number Placeholder 4">
            <a:extLst>
              <a:ext uri="{FF2B5EF4-FFF2-40B4-BE49-F238E27FC236}">
                <a16:creationId xmlns:a16="http://schemas.microsoft.com/office/drawing/2014/main" id="{31207C8F-81A0-4BF0-9EE6-FAD9A61BC094}"/>
              </a:ext>
            </a:extLst>
          </p:cNvPr>
          <p:cNvSpPr>
            <a:spLocks noGrp="1"/>
          </p:cNvSpPr>
          <p:nvPr>
            <p:ph type="sldNum" sz="quarter" idx="12"/>
          </p:nvPr>
        </p:nvSpPr>
        <p:spPr>
          <a:xfrm>
            <a:off x="6312020" y="6186494"/>
            <a:ext cx="2743200" cy="365125"/>
          </a:xfrm>
        </p:spPr>
        <p:txBody>
          <a:bodyPr/>
          <a:lstStyle/>
          <a:p>
            <a:fld id="{A7E5E3B7-4E29-4827-8880-000A19BF0029}" type="slidenum">
              <a:rPr lang="en-US" sz="2400"/>
              <a:t>7</a:t>
            </a:fld>
            <a:endParaRPr lang="en-US" sz="2400" dirty="0"/>
          </a:p>
        </p:txBody>
      </p:sp>
      <p:pic>
        <p:nvPicPr>
          <p:cNvPr id="4" name="Picture 3">
            <a:extLst>
              <a:ext uri="{FF2B5EF4-FFF2-40B4-BE49-F238E27FC236}">
                <a16:creationId xmlns:a16="http://schemas.microsoft.com/office/drawing/2014/main" id="{FA4BEF9E-1B1E-49A3-A050-DB79E97EE930}"/>
              </a:ext>
            </a:extLst>
          </p:cNvPr>
          <p:cNvPicPr>
            <a:picLocks noChangeAspect="1"/>
          </p:cNvPicPr>
          <p:nvPr/>
        </p:nvPicPr>
        <p:blipFill>
          <a:blip r:embed="rId2"/>
          <a:stretch>
            <a:fillRect/>
          </a:stretch>
        </p:blipFill>
        <p:spPr>
          <a:xfrm>
            <a:off x="88780" y="6025815"/>
            <a:ext cx="914400" cy="686485"/>
          </a:xfrm>
          <a:prstGeom prst="rect">
            <a:avLst/>
          </a:prstGeom>
        </p:spPr>
      </p:pic>
      <p:pic>
        <p:nvPicPr>
          <p:cNvPr id="7" name="Picture 6">
            <a:extLst>
              <a:ext uri="{FF2B5EF4-FFF2-40B4-BE49-F238E27FC236}">
                <a16:creationId xmlns:a16="http://schemas.microsoft.com/office/drawing/2014/main" id="{27888256-3F12-4656-A850-BF1E13162A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1996" y="1628047"/>
            <a:ext cx="4268925" cy="3601906"/>
          </a:xfrm>
          <a:prstGeom prst="rect">
            <a:avLst/>
          </a:prstGeom>
          <a:ln w="12700">
            <a:solidFill>
              <a:schemeClr val="tx1"/>
            </a:solidFill>
          </a:ln>
        </p:spPr>
      </p:pic>
      <p:sp>
        <p:nvSpPr>
          <p:cNvPr id="8" name="TextBox 7">
            <a:extLst>
              <a:ext uri="{FF2B5EF4-FFF2-40B4-BE49-F238E27FC236}">
                <a16:creationId xmlns:a16="http://schemas.microsoft.com/office/drawing/2014/main" id="{E3039114-1E11-4D9E-88C0-F34C0AFB9114}"/>
              </a:ext>
            </a:extLst>
          </p:cNvPr>
          <p:cNvSpPr txBox="1"/>
          <p:nvPr/>
        </p:nvSpPr>
        <p:spPr>
          <a:xfrm>
            <a:off x="88780" y="1628047"/>
            <a:ext cx="4483216" cy="4278094"/>
          </a:xfrm>
          <a:prstGeom prst="rect">
            <a:avLst/>
          </a:prstGeom>
          <a:noFill/>
        </p:spPr>
        <p:txBody>
          <a:bodyPr wrap="square" rtlCol="0">
            <a:spAutoFit/>
          </a:bodyPr>
          <a:lstStyle/>
          <a:p>
            <a:pPr marL="285750" lvl="0" indent="-285750">
              <a:buFont typeface="Arial" panose="020B0604020202020204" pitchFamily="34" charset="0"/>
              <a:buChar char="•"/>
            </a:pPr>
            <a:r>
              <a:rPr lang="en-US" sz="2000" b="1" dirty="0"/>
              <a:t>STEC monitored all transmission facilities in, and connected to, the study area.</a:t>
            </a:r>
          </a:p>
          <a:p>
            <a:pPr marL="285750" lvl="0" indent="-285750">
              <a:buFont typeface="Arial" panose="020B0604020202020204" pitchFamily="34" charset="0"/>
              <a:buChar char="•"/>
            </a:pPr>
            <a:endParaRPr lang="en-US" sz="2000" dirty="0"/>
          </a:p>
          <a:p>
            <a:pPr marL="285750" lvl="0" indent="-285750">
              <a:buFont typeface="Arial" panose="020B0604020202020204" pitchFamily="34" charset="0"/>
              <a:buChar char="•"/>
            </a:pPr>
            <a:r>
              <a:rPr lang="en-US" sz="2000" b="1" dirty="0"/>
              <a:t>STEC studied the following contingency categories in, and connected to, the study area:</a:t>
            </a:r>
          </a:p>
          <a:p>
            <a:pPr marL="742950" lvl="1" indent="-285750">
              <a:buFont typeface="Arial" panose="020B0604020202020204" pitchFamily="34" charset="0"/>
              <a:buChar char="•"/>
            </a:pPr>
            <a:r>
              <a:rPr lang="en-US" sz="1600" dirty="0"/>
              <a:t>Normal system condition (P0)</a:t>
            </a:r>
          </a:p>
          <a:p>
            <a:pPr marL="742950" lvl="1" indent="-285750">
              <a:buFont typeface="Arial" panose="020B0604020202020204" pitchFamily="34" charset="0"/>
              <a:buChar char="•"/>
            </a:pPr>
            <a:r>
              <a:rPr lang="en-US" sz="1600" dirty="0"/>
              <a:t>N-1 conditions (P1, P2.1, P7/ERCOT1) </a:t>
            </a:r>
          </a:p>
          <a:p>
            <a:pPr marL="742950" lvl="1" indent="-285750">
              <a:buFont typeface="Arial" panose="020B0604020202020204" pitchFamily="34" charset="0"/>
              <a:buChar char="•"/>
            </a:pPr>
            <a:r>
              <a:rPr lang="en-US" sz="1600" dirty="0"/>
              <a:t>X-1 + N-1 (X-1 is 345:138 kV Auto outages)</a:t>
            </a:r>
          </a:p>
          <a:p>
            <a:pPr marL="742950" lvl="1" indent="-285750">
              <a:buFont typeface="Arial" panose="020B0604020202020204" pitchFamily="34" charset="0"/>
              <a:buChar char="•"/>
            </a:pPr>
            <a:r>
              <a:rPr lang="en-US" sz="1600" dirty="0"/>
              <a:t>G-1 + N-1 (N-1 includes P7/ERCOT1)</a:t>
            </a:r>
          </a:p>
          <a:p>
            <a:pPr marL="742950" lvl="1" indent="-285750">
              <a:buFont typeface="Arial" panose="020B0604020202020204" pitchFamily="34" charset="0"/>
              <a:buChar char="•"/>
            </a:pPr>
            <a:r>
              <a:rPr lang="en-US" sz="1600" dirty="0"/>
              <a:t>N-1-1 (first N-1 for critical 345 kV line outages in the study area)</a:t>
            </a:r>
          </a:p>
          <a:p>
            <a:pPr marL="742950" lvl="1" indent="-285750">
              <a:buFont typeface="Arial" panose="020B0604020202020204" pitchFamily="34" charset="0"/>
              <a:buChar char="•"/>
            </a:pPr>
            <a:r>
              <a:rPr lang="en-US" sz="1600" dirty="0"/>
              <a:t>P4 and P5 contingencies (stability only)</a:t>
            </a:r>
          </a:p>
          <a:p>
            <a:pPr marL="285750" indent="-285750">
              <a:buFont typeface="Arial" panose="020B0604020202020204" pitchFamily="34" charset="0"/>
              <a:buChar char="•"/>
            </a:pPr>
            <a:endParaRPr lang="en-US" sz="1600" dirty="0"/>
          </a:p>
        </p:txBody>
      </p:sp>
      <p:sp>
        <p:nvSpPr>
          <p:cNvPr id="9" name="TextBox 8">
            <a:extLst>
              <a:ext uri="{FF2B5EF4-FFF2-40B4-BE49-F238E27FC236}">
                <a16:creationId xmlns:a16="http://schemas.microsoft.com/office/drawing/2014/main" id="{7DD665E5-8249-4129-A0FA-AA018F12C3A2}"/>
              </a:ext>
            </a:extLst>
          </p:cNvPr>
          <p:cNvSpPr txBox="1"/>
          <p:nvPr/>
        </p:nvSpPr>
        <p:spPr>
          <a:xfrm>
            <a:off x="3037765" y="6590531"/>
            <a:ext cx="3068469" cy="215444"/>
          </a:xfrm>
          <a:prstGeom prst="rect">
            <a:avLst/>
          </a:prstGeom>
          <a:noFill/>
        </p:spPr>
        <p:txBody>
          <a:bodyPr wrap="none" rtlCol="0">
            <a:spAutoFit/>
          </a:bodyPr>
          <a:lstStyle/>
          <a:p>
            <a:r>
              <a:rPr lang="en-US" sz="800" dirty="0"/>
              <a:t>STEC PROJECT PROPOSAL PRESENTATION TO ERCOT RPG  05/14/2019</a:t>
            </a:r>
          </a:p>
        </p:txBody>
      </p:sp>
    </p:spTree>
    <p:extLst>
      <p:ext uri="{BB962C8B-B14F-4D97-AF65-F5344CB8AC3E}">
        <p14:creationId xmlns:p14="http://schemas.microsoft.com/office/powerpoint/2010/main" val="34933675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97D59-F9FD-4073-9FE3-B021FB01A180}"/>
              </a:ext>
            </a:extLst>
          </p:cNvPr>
          <p:cNvSpPr>
            <a:spLocks noGrp="1"/>
          </p:cNvSpPr>
          <p:nvPr>
            <p:ph type="title"/>
          </p:nvPr>
        </p:nvSpPr>
        <p:spPr>
          <a:xfrm>
            <a:off x="0" y="1"/>
            <a:ext cx="9144000" cy="686485"/>
          </a:xfrm>
          <a:solidFill>
            <a:schemeClr val="bg2"/>
          </a:solidFill>
        </p:spPr>
        <p:txBody>
          <a:bodyPr>
            <a:normAutofit fontScale="90000"/>
          </a:bodyPr>
          <a:lstStyle/>
          <a:p>
            <a:r>
              <a:rPr lang="en-US" b="1" dirty="0">
                <a:solidFill>
                  <a:srgbClr val="D92026"/>
                </a:solidFill>
              </a:rPr>
              <a:t>Steady State Study Results: AEP Proposal</a:t>
            </a:r>
          </a:p>
        </p:txBody>
      </p:sp>
      <p:sp>
        <p:nvSpPr>
          <p:cNvPr id="3" name="Content Placeholder 2">
            <a:extLst>
              <a:ext uri="{FF2B5EF4-FFF2-40B4-BE49-F238E27FC236}">
                <a16:creationId xmlns:a16="http://schemas.microsoft.com/office/drawing/2014/main" id="{AD7879C9-54AC-4262-A7E5-278925F6DD2B}"/>
              </a:ext>
            </a:extLst>
          </p:cNvPr>
          <p:cNvSpPr>
            <a:spLocks noGrp="1"/>
          </p:cNvSpPr>
          <p:nvPr>
            <p:ph idx="1"/>
          </p:nvPr>
        </p:nvSpPr>
        <p:spPr>
          <a:xfrm>
            <a:off x="1" y="1289304"/>
            <a:ext cx="2928740" cy="4274143"/>
          </a:xfrm>
        </p:spPr>
        <p:txBody>
          <a:bodyPr>
            <a:normAutofit/>
          </a:bodyPr>
          <a:lstStyle/>
          <a:p>
            <a:pPr lvl="0"/>
            <a:r>
              <a:rPr lang="en-US" sz="2400" b="1" dirty="0"/>
              <a:t>Steady State Study tested the AEP Option 3 proposed project from their January 2018 LRGV report.</a:t>
            </a:r>
          </a:p>
          <a:p>
            <a:pPr lvl="1"/>
            <a:r>
              <a:rPr lang="en-US" sz="1800" dirty="0"/>
              <a:t>NSUBLH – Ajo – Bonilla 345 kV BOLD Transmission Line (2 x 1590 ACSR)</a:t>
            </a:r>
            <a:endParaRPr lang="en-US" dirty="0"/>
          </a:p>
          <a:p>
            <a:pPr lvl="0"/>
            <a:r>
              <a:rPr lang="en-US" sz="2400" b="1" dirty="0"/>
              <a:t>Post-contingency thermal overloads remained.</a:t>
            </a:r>
            <a:endParaRPr lang="en-US" sz="1800" b="1" dirty="0"/>
          </a:p>
          <a:p>
            <a:pPr lvl="0"/>
            <a:endParaRPr lang="en-US" sz="3200" dirty="0"/>
          </a:p>
          <a:p>
            <a:endParaRPr lang="en-US" dirty="0"/>
          </a:p>
        </p:txBody>
      </p:sp>
      <p:sp>
        <p:nvSpPr>
          <p:cNvPr id="5" name="Slide Number Placeholder 4">
            <a:extLst>
              <a:ext uri="{FF2B5EF4-FFF2-40B4-BE49-F238E27FC236}">
                <a16:creationId xmlns:a16="http://schemas.microsoft.com/office/drawing/2014/main" id="{31207C8F-81A0-4BF0-9EE6-FAD9A61BC094}"/>
              </a:ext>
            </a:extLst>
          </p:cNvPr>
          <p:cNvSpPr>
            <a:spLocks noGrp="1"/>
          </p:cNvSpPr>
          <p:nvPr>
            <p:ph type="sldNum" sz="quarter" idx="12"/>
          </p:nvPr>
        </p:nvSpPr>
        <p:spPr>
          <a:xfrm>
            <a:off x="6312020" y="6186494"/>
            <a:ext cx="2743200" cy="365125"/>
          </a:xfrm>
        </p:spPr>
        <p:txBody>
          <a:bodyPr/>
          <a:lstStyle/>
          <a:p>
            <a:fld id="{A7E5E3B7-4E29-4827-8880-000A19BF0029}" type="slidenum">
              <a:rPr lang="en-US" sz="2400"/>
              <a:t>8</a:t>
            </a:fld>
            <a:endParaRPr lang="en-US" sz="2400" dirty="0"/>
          </a:p>
        </p:txBody>
      </p:sp>
      <p:pic>
        <p:nvPicPr>
          <p:cNvPr id="4" name="Picture 3">
            <a:extLst>
              <a:ext uri="{FF2B5EF4-FFF2-40B4-BE49-F238E27FC236}">
                <a16:creationId xmlns:a16="http://schemas.microsoft.com/office/drawing/2014/main" id="{FA4BEF9E-1B1E-49A3-A050-DB79E97EE930}"/>
              </a:ext>
            </a:extLst>
          </p:cNvPr>
          <p:cNvPicPr>
            <a:picLocks noChangeAspect="1"/>
          </p:cNvPicPr>
          <p:nvPr/>
        </p:nvPicPr>
        <p:blipFill>
          <a:blip r:embed="rId2"/>
          <a:stretch>
            <a:fillRect/>
          </a:stretch>
        </p:blipFill>
        <p:spPr>
          <a:xfrm>
            <a:off x="88780" y="6025815"/>
            <a:ext cx="914400" cy="686485"/>
          </a:xfrm>
          <a:prstGeom prst="rect">
            <a:avLst/>
          </a:prstGeom>
        </p:spPr>
      </p:pic>
      <p:sp>
        <p:nvSpPr>
          <p:cNvPr id="8" name="TextBox 7">
            <a:extLst>
              <a:ext uri="{FF2B5EF4-FFF2-40B4-BE49-F238E27FC236}">
                <a16:creationId xmlns:a16="http://schemas.microsoft.com/office/drawing/2014/main" id="{6DACF7B9-CBA1-408A-A8CD-EE64602418DE}"/>
              </a:ext>
            </a:extLst>
          </p:cNvPr>
          <p:cNvSpPr txBox="1"/>
          <p:nvPr/>
        </p:nvSpPr>
        <p:spPr>
          <a:xfrm>
            <a:off x="3820987" y="5654119"/>
            <a:ext cx="4639603" cy="830997"/>
          </a:xfrm>
          <a:prstGeom prst="rect">
            <a:avLst/>
          </a:prstGeom>
          <a:noFill/>
        </p:spPr>
        <p:txBody>
          <a:bodyPr wrap="none" rtlCol="0">
            <a:spAutoFit/>
          </a:bodyPr>
          <a:lstStyle/>
          <a:p>
            <a:pPr algn="ctr"/>
            <a:r>
              <a:rPr lang="en-US" sz="2400" b="1" dirty="0"/>
              <a:t>MANY RELIABILITY ISSUES REMAIN</a:t>
            </a:r>
          </a:p>
          <a:p>
            <a:pPr algn="ctr"/>
            <a:r>
              <a:rPr lang="en-US" sz="2400" b="1" dirty="0"/>
              <a:t>Constrains Transfers</a:t>
            </a:r>
          </a:p>
        </p:txBody>
      </p:sp>
      <p:sp>
        <p:nvSpPr>
          <p:cNvPr id="9" name="TextBox 8">
            <a:extLst>
              <a:ext uri="{FF2B5EF4-FFF2-40B4-BE49-F238E27FC236}">
                <a16:creationId xmlns:a16="http://schemas.microsoft.com/office/drawing/2014/main" id="{D2CC5555-20FE-4A59-9529-E64C28E6651B}"/>
              </a:ext>
            </a:extLst>
          </p:cNvPr>
          <p:cNvSpPr txBox="1"/>
          <p:nvPr/>
        </p:nvSpPr>
        <p:spPr>
          <a:xfrm>
            <a:off x="3037765" y="6590531"/>
            <a:ext cx="3068469" cy="215444"/>
          </a:xfrm>
          <a:prstGeom prst="rect">
            <a:avLst/>
          </a:prstGeom>
          <a:noFill/>
        </p:spPr>
        <p:txBody>
          <a:bodyPr wrap="none" rtlCol="0">
            <a:spAutoFit/>
          </a:bodyPr>
          <a:lstStyle/>
          <a:p>
            <a:r>
              <a:rPr lang="en-US" sz="800" dirty="0"/>
              <a:t>STEC PROJECT PROPOSAL PRESENTATION TO ERCOT RPG  05/14/2019</a:t>
            </a:r>
          </a:p>
        </p:txBody>
      </p:sp>
      <p:grpSp>
        <p:nvGrpSpPr>
          <p:cNvPr id="6" name="Group 5">
            <a:extLst>
              <a:ext uri="{FF2B5EF4-FFF2-40B4-BE49-F238E27FC236}">
                <a16:creationId xmlns:a16="http://schemas.microsoft.com/office/drawing/2014/main" id="{75936B04-70BA-4C3C-9400-153D6AB8DD03}"/>
              </a:ext>
            </a:extLst>
          </p:cNvPr>
          <p:cNvGrpSpPr/>
          <p:nvPr/>
        </p:nvGrpSpPr>
        <p:grpSpPr>
          <a:xfrm>
            <a:off x="2928740" y="1289305"/>
            <a:ext cx="6126480" cy="4274143"/>
            <a:chOff x="2928740" y="1289305"/>
            <a:chExt cx="6126480" cy="4274143"/>
          </a:xfrm>
        </p:grpSpPr>
        <p:pic>
          <p:nvPicPr>
            <p:cNvPr id="7" name="Picture 6">
              <a:extLst>
                <a:ext uri="{FF2B5EF4-FFF2-40B4-BE49-F238E27FC236}">
                  <a16:creationId xmlns:a16="http://schemas.microsoft.com/office/drawing/2014/main" id="{DCE9EB9F-0D44-4243-8D35-10CE0A25BFF8}"/>
                </a:ext>
              </a:extLst>
            </p:cNvPr>
            <p:cNvPicPr>
              <a:picLocks noChangeAspect="1"/>
            </p:cNvPicPr>
            <p:nvPr/>
          </p:nvPicPr>
          <p:blipFill>
            <a:blip r:embed="rId3"/>
            <a:stretch>
              <a:fillRect/>
            </a:stretch>
          </p:blipFill>
          <p:spPr>
            <a:xfrm>
              <a:off x="2928740" y="1289305"/>
              <a:ext cx="6126480" cy="4274143"/>
            </a:xfrm>
            <a:prstGeom prst="rect">
              <a:avLst/>
            </a:prstGeom>
          </p:spPr>
        </p:pic>
        <p:sp>
          <p:nvSpPr>
            <p:cNvPr id="10" name="TextBox 9">
              <a:extLst>
                <a:ext uri="{FF2B5EF4-FFF2-40B4-BE49-F238E27FC236}">
                  <a16:creationId xmlns:a16="http://schemas.microsoft.com/office/drawing/2014/main" id="{45393EF0-C709-49C3-BA77-0B5C4F39A33A}"/>
                </a:ext>
              </a:extLst>
            </p:cNvPr>
            <p:cNvSpPr txBox="1"/>
            <p:nvPr/>
          </p:nvSpPr>
          <p:spPr>
            <a:xfrm>
              <a:off x="3906309" y="1776894"/>
              <a:ext cx="1087542" cy="246221"/>
            </a:xfrm>
            <a:prstGeom prst="rect">
              <a:avLst/>
            </a:prstGeom>
            <a:solidFill>
              <a:schemeClr val="bg1"/>
            </a:solidFill>
          </p:spPr>
          <p:txBody>
            <a:bodyPr wrap="none" lIns="0" tIns="0" rIns="0" bIns="0" rtlCol="0">
              <a:spAutoFit/>
            </a:bodyPr>
            <a:lstStyle/>
            <a:p>
              <a:r>
                <a:rPr lang="en-US" sz="1600" b="1" dirty="0"/>
                <a:t>SAN MIGUEL</a:t>
              </a:r>
            </a:p>
          </p:txBody>
        </p:sp>
        <p:cxnSp>
          <p:nvCxnSpPr>
            <p:cNvPr id="11" name="Straight Arrow Connector 10">
              <a:extLst>
                <a:ext uri="{FF2B5EF4-FFF2-40B4-BE49-F238E27FC236}">
                  <a16:creationId xmlns:a16="http://schemas.microsoft.com/office/drawing/2014/main" id="{262E4159-1CF4-4F93-AA8C-EDBADFD045D4}"/>
                </a:ext>
              </a:extLst>
            </p:cNvPr>
            <p:cNvCxnSpPr>
              <a:cxnSpLocks/>
            </p:cNvCxnSpPr>
            <p:nvPr/>
          </p:nvCxnSpPr>
          <p:spPr>
            <a:xfrm>
              <a:off x="4994259" y="1903025"/>
              <a:ext cx="591201" cy="177235"/>
            </a:xfrm>
            <a:prstGeom prst="straightConnector1">
              <a:avLst/>
            </a:prstGeom>
            <a:ln w="635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F85FC59-2119-45FD-B29B-1032ECA1F25D}"/>
                </a:ext>
              </a:extLst>
            </p:cNvPr>
            <p:cNvSpPr txBox="1"/>
            <p:nvPr/>
          </p:nvSpPr>
          <p:spPr>
            <a:xfrm>
              <a:off x="3135365" y="3970074"/>
              <a:ext cx="695703" cy="246221"/>
            </a:xfrm>
            <a:prstGeom prst="rect">
              <a:avLst/>
            </a:prstGeom>
            <a:solidFill>
              <a:schemeClr val="bg1"/>
            </a:solidFill>
          </p:spPr>
          <p:txBody>
            <a:bodyPr wrap="none" lIns="0" tIns="0" rIns="0" bIns="0" rtlCol="0">
              <a:spAutoFit/>
            </a:bodyPr>
            <a:lstStyle/>
            <a:p>
              <a:r>
                <a:rPr lang="en-US" sz="1600" b="1" dirty="0"/>
                <a:t>LAREDO</a:t>
              </a:r>
            </a:p>
          </p:txBody>
        </p:sp>
        <p:cxnSp>
          <p:nvCxnSpPr>
            <p:cNvPr id="13" name="Straight Arrow Connector 12">
              <a:extLst>
                <a:ext uri="{FF2B5EF4-FFF2-40B4-BE49-F238E27FC236}">
                  <a16:creationId xmlns:a16="http://schemas.microsoft.com/office/drawing/2014/main" id="{9195E5A4-9586-4420-85CB-0A32AF19B904}"/>
                </a:ext>
              </a:extLst>
            </p:cNvPr>
            <p:cNvCxnSpPr>
              <a:cxnSpLocks/>
            </p:cNvCxnSpPr>
            <p:nvPr/>
          </p:nvCxnSpPr>
          <p:spPr>
            <a:xfrm flipV="1">
              <a:off x="3851910" y="3388996"/>
              <a:ext cx="598170" cy="704189"/>
            </a:xfrm>
            <a:prstGeom prst="straightConnector1">
              <a:avLst/>
            </a:prstGeom>
            <a:ln w="635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F1EB9EF9-CBF4-442D-B342-0D2ABBFFC22A}"/>
                </a:ext>
              </a:extLst>
            </p:cNvPr>
            <p:cNvSpPr txBox="1"/>
            <p:nvPr/>
          </p:nvSpPr>
          <p:spPr>
            <a:xfrm>
              <a:off x="7726328" y="3165633"/>
              <a:ext cx="1021404" cy="492443"/>
            </a:xfrm>
            <a:prstGeom prst="rect">
              <a:avLst/>
            </a:prstGeom>
            <a:solidFill>
              <a:schemeClr val="bg1"/>
            </a:solidFill>
          </p:spPr>
          <p:txBody>
            <a:bodyPr wrap="square" lIns="0" tIns="0" rIns="0" bIns="0" rtlCol="0">
              <a:spAutoFit/>
            </a:bodyPr>
            <a:lstStyle/>
            <a:p>
              <a:r>
                <a:rPr lang="en-US" sz="1600" b="1" dirty="0"/>
                <a:t>CORPUS CHRISTI</a:t>
              </a:r>
            </a:p>
          </p:txBody>
        </p:sp>
        <p:cxnSp>
          <p:nvCxnSpPr>
            <p:cNvPr id="15" name="Straight Arrow Connector 14">
              <a:extLst>
                <a:ext uri="{FF2B5EF4-FFF2-40B4-BE49-F238E27FC236}">
                  <a16:creationId xmlns:a16="http://schemas.microsoft.com/office/drawing/2014/main" id="{6A64410A-C381-4F5B-8BCA-16F0055E70E0}"/>
                </a:ext>
              </a:extLst>
            </p:cNvPr>
            <p:cNvCxnSpPr>
              <a:cxnSpLocks/>
            </p:cNvCxnSpPr>
            <p:nvPr/>
          </p:nvCxnSpPr>
          <p:spPr>
            <a:xfrm flipH="1" flipV="1">
              <a:off x="6866496" y="3066102"/>
              <a:ext cx="833514" cy="345753"/>
            </a:xfrm>
            <a:prstGeom prst="straightConnector1">
              <a:avLst/>
            </a:prstGeom>
            <a:ln w="635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09E6F819-E3A2-4D98-951B-6FE7644ADDB9}"/>
                </a:ext>
              </a:extLst>
            </p:cNvPr>
            <p:cNvSpPr txBox="1"/>
            <p:nvPr/>
          </p:nvSpPr>
          <p:spPr>
            <a:xfrm>
              <a:off x="7461686" y="4264865"/>
              <a:ext cx="1434830" cy="492443"/>
            </a:xfrm>
            <a:prstGeom prst="rect">
              <a:avLst/>
            </a:prstGeom>
            <a:solidFill>
              <a:schemeClr val="bg1"/>
            </a:solidFill>
          </p:spPr>
          <p:txBody>
            <a:bodyPr wrap="square" lIns="0" tIns="0" rIns="0" bIns="0" rtlCol="0">
              <a:spAutoFit/>
            </a:bodyPr>
            <a:lstStyle/>
            <a:p>
              <a:r>
                <a:rPr lang="en-US" sz="1600" b="1" dirty="0"/>
                <a:t>BROWNSVILLE</a:t>
              </a:r>
            </a:p>
            <a:p>
              <a:r>
                <a:rPr lang="en-US" sz="1600" b="1" dirty="0"/>
                <a:t>UNION CARBIDE</a:t>
              </a:r>
            </a:p>
          </p:txBody>
        </p:sp>
        <p:cxnSp>
          <p:nvCxnSpPr>
            <p:cNvPr id="17" name="Straight Arrow Connector 16">
              <a:extLst>
                <a:ext uri="{FF2B5EF4-FFF2-40B4-BE49-F238E27FC236}">
                  <a16:creationId xmlns:a16="http://schemas.microsoft.com/office/drawing/2014/main" id="{CFE0310A-A7B0-4F29-9C2A-1E17224ED36C}"/>
                </a:ext>
              </a:extLst>
            </p:cNvPr>
            <p:cNvCxnSpPr>
              <a:cxnSpLocks/>
            </p:cNvCxnSpPr>
            <p:nvPr/>
          </p:nvCxnSpPr>
          <p:spPr>
            <a:xfrm flipH="1">
              <a:off x="6880860" y="4491990"/>
              <a:ext cx="566462" cy="470462"/>
            </a:xfrm>
            <a:prstGeom prst="straightConnector1">
              <a:avLst/>
            </a:prstGeom>
            <a:ln w="635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3AEA661F-BED7-41B5-9688-DEE7F27AE577}"/>
                </a:ext>
              </a:extLst>
            </p:cNvPr>
            <p:cNvSpPr txBox="1"/>
            <p:nvPr/>
          </p:nvSpPr>
          <p:spPr>
            <a:xfrm>
              <a:off x="6880860" y="3959832"/>
              <a:ext cx="875072" cy="246221"/>
            </a:xfrm>
            <a:prstGeom prst="rect">
              <a:avLst/>
            </a:prstGeom>
            <a:solidFill>
              <a:schemeClr val="bg1"/>
            </a:solidFill>
          </p:spPr>
          <p:txBody>
            <a:bodyPr wrap="square" lIns="0" tIns="0" rIns="0" bIns="0" rtlCol="0">
              <a:spAutoFit/>
            </a:bodyPr>
            <a:lstStyle/>
            <a:p>
              <a:r>
                <a:rPr lang="en-US" sz="1600" b="1" dirty="0"/>
                <a:t>BONILLA</a:t>
              </a:r>
            </a:p>
          </p:txBody>
        </p:sp>
        <p:cxnSp>
          <p:nvCxnSpPr>
            <p:cNvPr id="19" name="Straight Arrow Connector 18">
              <a:extLst>
                <a:ext uri="{FF2B5EF4-FFF2-40B4-BE49-F238E27FC236}">
                  <a16:creationId xmlns:a16="http://schemas.microsoft.com/office/drawing/2014/main" id="{D67A3377-28A3-4ECF-A8C7-189A0F113BFE}"/>
                </a:ext>
              </a:extLst>
            </p:cNvPr>
            <p:cNvCxnSpPr>
              <a:cxnSpLocks/>
            </p:cNvCxnSpPr>
            <p:nvPr/>
          </p:nvCxnSpPr>
          <p:spPr>
            <a:xfrm flipH="1">
              <a:off x="6282690" y="4082942"/>
              <a:ext cx="583806" cy="527158"/>
            </a:xfrm>
            <a:prstGeom prst="straightConnector1">
              <a:avLst/>
            </a:prstGeom>
            <a:ln w="635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4034E47F-A688-48AC-8348-DC78AC9C27A8}"/>
                </a:ext>
              </a:extLst>
            </p:cNvPr>
            <p:cNvSpPr txBox="1"/>
            <p:nvPr/>
          </p:nvSpPr>
          <p:spPr>
            <a:xfrm>
              <a:off x="3552800" y="1364083"/>
              <a:ext cx="1241917" cy="246221"/>
            </a:xfrm>
            <a:prstGeom prst="rect">
              <a:avLst/>
            </a:prstGeom>
            <a:solidFill>
              <a:schemeClr val="bg1"/>
            </a:solidFill>
          </p:spPr>
          <p:txBody>
            <a:bodyPr wrap="square" lIns="0" tIns="0" rIns="0" bIns="0" rtlCol="0">
              <a:spAutoFit/>
            </a:bodyPr>
            <a:lstStyle/>
            <a:p>
              <a:r>
                <a:rPr lang="en-US" sz="1600" b="1" dirty="0"/>
                <a:t>SAN ANTONIO</a:t>
              </a:r>
            </a:p>
          </p:txBody>
        </p:sp>
        <p:cxnSp>
          <p:nvCxnSpPr>
            <p:cNvPr id="21" name="Straight Arrow Connector 20">
              <a:extLst>
                <a:ext uri="{FF2B5EF4-FFF2-40B4-BE49-F238E27FC236}">
                  <a16:creationId xmlns:a16="http://schemas.microsoft.com/office/drawing/2014/main" id="{0D357958-C0E7-4BE1-8917-3C00F6FC0E79}"/>
                </a:ext>
              </a:extLst>
            </p:cNvPr>
            <p:cNvCxnSpPr>
              <a:cxnSpLocks/>
            </p:cNvCxnSpPr>
            <p:nvPr/>
          </p:nvCxnSpPr>
          <p:spPr>
            <a:xfrm flipV="1">
              <a:off x="4794718" y="1396365"/>
              <a:ext cx="600242" cy="113210"/>
            </a:xfrm>
            <a:prstGeom prst="straightConnector1">
              <a:avLst/>
            </a:prstGeom>
            <a:ln w="63500">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sp>
        <p:nvSpPr>
          <p:cNvPr id="22" name="TextBox 21">
            <a:extLst>
              <a:ext uri="{FF2B5EF4-FFF2-40B4-BE49-F238E27FC236}">
                <a16:creationId xmlns:a16="http://schemas.microsoft.com/office/drawing/2014/main" id="{88D28587-4C7D-4FC4-8210-E2DF9E68D0D5}"/>
              </a:ext>
            </a:extLst>
          </p:cNvPr>
          <p:cNvSpPr txBox="1"/>
          <p:nvPr/>
        </p:nvSpPr>
        <p:spPr>
          <a:xfrm>
            <a:off x="2999562" y="2799978"/>
            <a:ext cx="584660" cy="276999"/>
          </a:xfrm>
          <a:prstGeom prst="rect">
            <a:avLst/>
          </a:prstGeom>
          <a:solidFill>
            <a:schemeClr val="bg1"/>
          </a:solidFill>
        </p:spPr>
        <p:txBody>
          <a:bodyPr wrap="square" lIns="0" tIns="0" rIns="0" bIns="0" rtlCol="0">
            <a:spAutoFit/>
          </a:bodyPr>
          <a:lstStyle/>
          <a:p>
            <a:r>
              <a:rPr lang="en-US" b="1" dirty="0"/>
              <a:t>LOBO</a:t>
            </a:r>
          </a:p>
        </p:txBody>
      </p:sp>
      <p:cxnSp>
        <p:nvCxnSpPr>
          <p:cNvPr id="23" name="Straight Arrow Connector 22">
            <a:extLst>
              <a:ext uri="{FF2B5EF4-FFF2-40B4-BE49-F238E27FC236}">
                <a16:creationId xmlns:a16="http://schemas.microsoft.com/office/drawing/2014/main" id="{B9A0DC1D-5917-4FC1-A3B4-7194A465BDBF}"/>
              </a:ext>
            </a:extLst>
          </p:cNvPr>
          <p:cNvCxnSpPr>
            <a:cxnSpLocks/>
          </p:cNvCxnSpPr>
          <p:nvPr/>
        </p:nvCxnSpPr>
        <p:spPr>
          <a:xfrm>
            <a:off x="3552800" y="3046256"/>
            <a:ext cx="1206950" cy="257441"/>
          </a:xfrm>
          <a:prstGeom prst="straightConnector1">
            <a:avLst/>
          </a:prstGeom>
          <a:ln w="635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27294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97D59-F9FD-4073-9FE3-B021FB01A180}"/>
              </a:ext>
            </a:extLst>
          </p:cNvPr>
          <p:cNvSpPr>
            <a:spLocks noGrp="1"/>
          </p:cNvSpPr>
          <p:nvPr>
            <p:ph type="title"/>
          </p:nvPr>
        </p:nvSpPr>
        <p:spPr>
          <a:xfrm>
            <a:off x="0" y="1"/>
            <a:ext cx="9144000" cy="686485"/>
          </a:xfrm>
          <a:solidFill>
            <a:schemeClr val="bg2"/>
          </a:solidFill>
        </p:spPr>
        <p:txBody>
          <a:bodyPr>
            <a:normAutofit fontScale="90000"/>
          </a:bodyPr>
          <a:lstStyle/>
          <a:p>
            <a:r>
              <a:rPr lang="en-US" b="1" dirty="0">
                <a:solidFill>
                  <a:srgbClr val="D92026"/>
                </a:solidFill>
              </a:rPr>
              <a:t>Steady State Study Results: STEC Proposal</a:t>
            </a:r>
          </a:p>
        </p:txBody>
      </p:sp>
      <p:sp>
        <p:nvSpPr>
          <p:cNvPr id="3" name="Content Placeholder 2">
            <a:extLst>
              <a:ext uri="{FF2B5EF4-FFF2-40B4-BE49-F238E27FC236}">
                <a16:creationId xmlns:a16="http://schemas.microsoft.com/office/drawing/2014/main" id="{AD7879C9-54AC-4262-A7E5-278925F6DD2B}"/>
              </a:ext>
            </a:extLst>
          </p:cNvPr>
          <p:cNvSpPr>
            <a:spLocks noGrp="1"/>
          </p:cNvSpPr>
          <p:nvPr>
            <p:ph idx="1"/>
          </p:nvPr>
        </p:nvSpPr>
        <p:spPr>
          <a:xfrm>
            <a:off x="0" y="1316960"/>
            <a:ext cx="2920753" cy="4195678"/>
          </a:xfrm>
        </p:spPr>
        <p:txBody>
          <a:bodyPr>
            <a:normAutofit fontScale="92500" lnSpcReduction="20000"/>
          </a:bodyPr>
          <a:lstStyle/>
          <a:p>
            <a:pPr lvl="0"/>
            <a:r>
              <a:rPr lang="en-US" sz="2400" b="1" dirty="0"/>
              <a:t>Steady State Study found thermal overloads, low voltage violations, and several P1 (N-1) contingencies that did not converge which indicates voltage collapse in the LRGV area.</a:t>
            </a:r>
          </a:p>
          <a:p>
            <a:pPr lvl="0"/>
            <a:r>
              <a:rPr lang="en-US" sz="2400" b="1" dirty="0"/>
              <a:t>STEC Option 1 solved all low voltage violations and non-convergence issues.</a:t>
            </a:r>
          </a:p>
          <a:p>
            <a:pPr lvl="1"/>
            <a:r>
              <a:rPr lang="en-US" sz="1800" dirty="0"/>
              <a:t>Overload remained at Spruce - Pawnee.</a:t>
            </a:r>
          </a:p>
          <a:p>
            <a:pPr lvl="0"/>
            <a:endParaRPr lang="en-US" dirty="0"/>
          </a:p>
          <a:p>
            <a:endParaRPr lang="en-US" dirty="0"/>
          </a:p>
        </p:txBody>
      </p:sp>
      <p:sp>
        <p:nvSpPr>
          <p:cNvPr id="5" name="Slide Number Placeholder 4">
            <a:extLst>
              <a:ext uri="{FF2B5EF4-FFF2-40B4-BE49-F238E27FC236}">
                <a16:creationId xmlns:a16="http://schemas.microsoft.com/office/drawing/2014/main" id="{31207C8F-81A0-4BF0-9EE6-FAD9A61BC094}"/>
              </a:ext>
            </a:extLst>
          </p:cNvPr>
          <p:cNvSpPr>
            <a:spLocks noGrp="1"/>
          </p:cNvSpPr>
          <p:nvPr>
            <p:ph type="sldNum" sz="quarter" idx="12"/>
          </p:nvPr>
        </p:nvSpPr>
        <p:spPr>
          <a:xfrm>
            <a:off x="6312020" y="6186494"/>
            <a:ext cx="2743200" cy="365125"/>
          </a:xfrm>
        </p:spPr>
        <p:txBody>
          <a:bodyPr/>
          <a:lstStyle/>
          <a:p>
            <a:fld id="{A7E5E3B7-4E29-4827-8880-000A19BF0029}" type="slidenum">
              <a:rPr lang="en-US" sz="2400"/>
              <a:t>9</a:t>
            </a:fld>
            <a:endParaRPr lang="en-US" sz="2400" dirty="0"/>
          </a:p>
        </p:txBody>
      </p:sp>
      <p:pic>
        <p:nvPicPr>
          <p:cNvPr id="4" name="Picture 3">
            <a:extLst>
              <a:ext uri="{FF2B5EF4-FFF2-40B4-BE49-F238E27FC236}">
                <a16:creationId xmlns:a16="http://schemas.microsoft.com/office/drawing/2014/main" id="{FA4BEF9E-1B1E-49A3-A050-DB79E97EE930}"/>
              </a:ext>
            </a:extLst>
          </p:cNvPr>
          <p:cNvPicPr>
            <a:picLocks noChangeAspect="1"/>
          </p:cNvPicPr>
          <p:nvPr/>
        </p:nvPicPr>
        <p:blipFill>
          <a:blip r:embed="rId2"/>
          <a:stretch>
            <a:fillRect/>
          </a:stretch>
        </p:blipFill>
        <p:spPr>
          <a:xfrm>
            <a:off x="88780" y="6025815"/>
            <a:ext cx="914400" cy="686485"/>
          </a:xfrm>
          <a:prstGeom prst="rect">
            <a:avLst/>
          </a:prstGeom>
        </p:spPr>
      </p:pic>
      <p:sp>
        <p:nvSpPr>
          <p:cNvPr id="7" name="TextBox 6">
            <a:extLst>
              <a:ext uri="{FF2B5EF4-FFF2-40B4-BE49-F238E27FC236}">
                <a16:creationId xmlns:a16="http://schemas.microsoft.com/office/drawing/2014/main" id="{A168EB60-6AFB-484B-9300-E0167F194D17}"/>
              </a:ext>
            </a:extLst>
          </p:cNvPr>
          <p:cNvSpPr txBox="1"/>
          <p:nvPr/>
        </p:nvSpPr>
        <p:spPr>
          <a:xfrm>
            <a:off x="3849948" y="5610316"/>
            <a:ext cx="4519571" cy="461665"/>
          </a:xfrm>
          <a:prstGeom prst="rect">
            <a:avLst/>
          </a:prstGeom>
          <a:noFill/>
        </p:spPr>
        <p:txBody>
          <a:bodyPr wrap="none" rtlCol="0">
            <a:spAutoFit/>
          </a:bodyPr>
          <a:lstStyle/>
          <a:p>
            <a:pPr algn="ctr"/>
            <a:r>
              <a:rPr lang="en-US" sz="2400" b="1" dirty="0"/>
              <a:t>MOST RELIABILITY ISSUES SOLVED</a:t>
            </a:r>
          </a:p>
        </p:txBody>
      </p:sp>
      <p:sp>
        <p:nvSpPr>
          <p:cNvPr id="8" name="TextBox 7">
            <a:extLst>
              <a:ext uri="{FF2B5EF4-FFF2-40B4-BE49-F238E27FC236}">
                <a16:creationId xmlns:a16="http://schemas.microsoft.com/office/drawing/2014/main" id="{428E082F-F5E4-4C95-86A3-913494FA7DD0}"/>
              </a:ext>
            </a:extLst>
          </p:cNvPr>
          <p:cNvSpPr txBox="1"/>
          <p:nvPr/>
        </p:nvSpPr>
        <p:spPr>
          <a:xfrm>
            <a:off x="3037765" y="6590531"/>
            <a:ext cx="3068469" cy="215444"/>
          </a:xfrm>
          <a:prstGeom prst="rect">
            <a:avLst/>
          </a:prstGeom>
          <a:noFill/>
        </p:spPr>
        <p:txBody>
          <a:bodyPr wrap="none" rtlCol="0">
            <a:spAutoFit/>
          </a:bodyPr>
          <a:lstStyle/>
          <a:p>
            <a:r>
              <a:rPr lang="en-US" sz="800" dirty="0"/>
              <a:t>STEC PROJECT PROPOSAL PRESENTATION TO ERCOT RPG  05/14/2019</a:t>
            </a:r>
          </a:p>
        </p:txBody>
      </p:sp>
      <p:grpSp>
        <p:nvGrpSpPr>
          <p:cNvPr id="19" name="Group 18">
            <a:extLst>
              <a:ext uri="{FF2B5EF4-FFF2-40B4-BE49-F238E27FC236}">
                <a16:creationId xmlns:a16="http://schemas.microsoft.com/office/drawing/2014/main" id="{51305568-347A-4356-99CE-C21A72EEB831}"/>
              </a:ext>
            </a:extLst>
          </p:cNvPr>
          <p:cNvGrpSpPr/>
          <p:nvPr/>
        </p:nvGrpSpPr>
        <p:grpSpPr>
          <a:xfrm>
            <a:off x="2920753" y="1316960"/>
            <a:ext cx="6126480" cy="4224080"/>
            <a:chOff x="2920753" y="1316960"/>
            <a:chExt cx="6126480" cy="4224080"/>
          </a:xfrm>
        </p:grpSpPr>
        <p:pic>
          <p:nvPicPr>
            <p:cNvPr id="6" name="Picture 5">
              <a:extLst>
                <a:ext uri="{FF2B5EF4-FFF2-40B4-BE49-F238E27FC236}">
                  <a16:creationId xmlns:a16="http://schemas.microsoft.com/office/drawing/2014/main" id="{D196A5DF-C4D6-4818-B0B9-DDF00CD2446A}"/>
                </a:ext>
              </a:extLst>
            </p:cNvPr>
            <p:cNvPicPr>
              <a:picLocks noChangeAspect="1"/>
            </p:cNvPicPr>
            <p:nvPr/>
          </p:nvPicPr>
          <p:blipFill>
            <a:blip r:embed="rId3"/>
            <a:stretch>
              <a:fillRect/>
            </a:stretch>
          </p:blipFill>
          <p:spPr>
            <a:xfrm>
              <a:off x="2920753" y="1316960"/>
              <a:ext cx="6126480" cy="4224080"/>
            </a:xfrm>
            <a:prstGeom prst="rect">
              <a:avLst/>
            </a:prstGeom>
          </p:spPr>
        </p:pic>
        <p:sp>
          <p:nvSpPr>
            <p:cNvPr id="9" name="TextBox 8">
              <a:extLst>
                <a:ext uri="{FF2B5EF4-FFF2-40B4-BE49-F238E27FC236}">
                  <a16:creationId xmlns:a16="http://schemas.microsoft.com/office/drawing/2014/main" id="{4F74905F-6B15-44A4-A8C0-88FB6162A293}"/>
                </a:ext>
              </a:extLst>
            </p:cNvPr>
            <p:cNvSpPr txBox="1"/>
            <p:nvPr/>
          </p:nvSpPr>
          <p:spPr>
            <a:xfrm>
              <a:off x="4035003" y="1978141"/>
              <a:ext cx="1087542" cy="246221"/>
            </a:xfrm>
            <a:prstGeom prst="rect">
              <a:avLst/>
            </a:prstGeom>
            <a:solidFill>
              <a:schemeClr val="bg1"/>
            </a:solidFill>
          </p:spPr>
          <p:txBody>
            <a:bodyPr wrap="none" lIns="0" tIns="0" rIns="0" bIns="0" rtlCol="0">
              <a:spAutoFit/>
            </a:bodyPr>
            <a:lstStyle/>
            <a:p>
              <a:r>
                <a:rPr lang="en-US" sz="1600" b="1" dirty="0"/>
                <a:t>SAN MIGUEL</a:t>
              </a:r>
            </a:p>
          </p:txBody>
        </p:sp>
        <p:cxnSp>
          <p:nvCxnSpPr>
            <p:cNvPr id="10" name="Straight Arrow Connector 9">
              <a:extLst>
                <a:ext uri="{FF2B5EF4-FFF2-40B4-BE49-F238E27FC236}">
                  <a16:creationId xmlns:a16="http://schemas.microsoft.com/office/drawing/2014/main" id="{3224B10C-C72E-40FA-A35B-14B8935608E4}"/>
                </a:ext>
              </a:extLst>
            </p:cNvPr>
            <p:cNvCxnSpPr>
              <a:cxnSpLocks/>
            </p:cNvCxnSpPr>
            <p:nvPr/>
          </p:nvCxnSpPr>
          <p:spPr>
            <a:xfrm>
              <a:off x="5122545" y="2101252"/>
              <a:ext cx="634365" cy="0"/>
            </a:xfrm>
            <a:prstGeom prst="straightConnector1">
              <a:avLst/>
            </a:prstGeom>
            <a:ln w="635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F2A7A15-3D04-4678-AE7D-49B375410CEB}"/>
                </a:ext>
              </a:extLst>
            </p:cNvPr>
            <p:cNvSpPr txBox="1"/>
            <p:nvPr/>
          </p:nvSpPr>
          <p:spPr>
            <a:xfrm>
              <a:off x="3106370" y="3681941"/>
              <a:ext cx="695703" cy="246221"/>
            </a:xfrm>
            <a:prstGeom prst="rect">
              <a:avLst/>
            </a:prstGeom>
            <a:solidFill>
              <a:schemeClr val="bg1"/>
            </a:solidFill>
          </p:spPr>
          <p:txBody>
            <a:bodyPr wrap="none" lIns="0" tIns="0" rIns="0" bIns="0" rtlCol="0">
              <a:spAutoFit/>
            </a:bodyPr>
            <a:lstStyle/>
            <a:p>
              <a:r>
                <a:rPr lang="en-US" sz="1600" b="1" dirty="0"/>
                <a:t>LAREDO</a:t>
              </a:r>
            </a:p>
          </p:txBody>
        </p:sp>
        <p:cxnSp>
          <p:nvCxnSpPr>
            <p:cNvPr id="12" name="Straight Arrow Connector 11">
              <a:extLst>
                <a:ext uri="{FF2B5EF4-FFF2-40B4-BE49-F238E27FC236}">
                  <a16:creationId xmlns:a16="http://schemas.microsoft.com/office/drawing/2014/main" id="{8FF72ACB-F268-4BD8-AD11-AB47C20000F1}"/>
                </a:ext>
              </a:extLst>
            </p:cNvPr>
            <p:cNvCxnSpPr>
              <a:cxnSpLocks/>
            </p:cNvCxnSpPr>
            <p:nvPr/>
          </p:nvCxnSpPr>
          <p:spPr>
            <a:xfrm flipV="1">
              <a:off x="3802073" y="3488055"/>
              <a:ext cx="688012" cy="316997"/>
            </a:xfrm>
            <a:prstGeom prst="straightConnector1">
              <a:avLst/>
            </a:prstGeom>
            <a:ln w="635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FE3C649-AACC-466E-B90F-CEC0EA3A4F59}"/>
                </a:ext>
              </a:extLst>
            </p:cNvPr>
            <p:cNvSpPr txBox="1"/>
            <p:nvPr/>
          </p:nvSpPr>
          <p:spPr>
            <a:xfrm>
              <a:off x="7896002" y="3168577"/>
              <a:ext cx="834801" cy="492443"/>
            </a:xfrm>
            <a:prstGeom prst="rect">
              <a:avLst/>
            </a:prstGeom>
            <a:solidFill>
              <a:schemeClr val="bg1"/>
            </a:solidFill>
          </p:spPr>
          <p:txBody>
            <a:bodyPr wrap="square" lIns="0" tIns="0" rIns="0" bIns="0" rtlCol="0">
              <a:spAutoFit/>
            </a:bodyPr>
            <a:lstStyle/>
            <a:p>
              <a:r>
                <a:rPr lang="en-US" sz="1600" b="1" dirty="0"/>
                <a:t>CORPUS CHRISTI</a:t>
              </a:r>
            </a:p>
          </p:txBody>
        </p:sp>
        <p:cxnSp>
          <p:nvCxnSpPr>
            <p:cNvPr id="14" name="Straight Arrow Connector 13">
              <a:extLst>
                <a:ext uri="{FF2B5EF4-FFF2-40B4-BE49-F238E27FC236}">
                  <a16:creationId xmlns:a16="http://schemas.microsoft.com/office/drawing/2014/main" id="{C5A2818A-919A-4BB0-8E79-C927FD114285}"/>
                </a:ext>
              </a:extLst>
            </p:cNvPr>
            <p:cNvCxnSpPr>
              <a:cxnSpLocks/>
            </p:cNvCxnSpPr>
            <p:nvPr/>
          </p:nvCxnSpPr>
          <p:spPr>
            <a:xfrm flipH="1" flipV="1">
              <a:off x="7153275" y="3211830"/>
              <a:ext cx="742727" cy="202970"/>
            </a:xfrm>
            <a:prstGeom prst="straightConnector1">
              <a:avLst/>
            </a:prstGeom>
            <a:ln w="635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40E8C63F-766A-4269-B8C2-73E013D03ED8}"/>
                </a:ext>
              </a:extLst>
            </p:cNvPr>
            <p:cNvSpPr txBox="1"/>
            <p:nvPr/>
          </p:nvSpPr>
          <p:spPr>
            <a:xfrm>
              <a:off x="7572571" y="4374598"/>
              <a:ext cx="1434830" cy="492443"/>
            </a:xfrm>
            <a:prstGeom prst="rect">
              <a:avLst/>
            </a:prstGeom>
            <a:solidFill>
              <a:schemeClr val="bg1"/>
            </a:solidFill>
          </p:spPr>
          <p:txBody>
            <a:bodyPr wrap="square" lIns="0" tIns="0" rIns="0" bIns="0" rtlCol="0">
              <a:spAutoFit/>
            </a:bodyPr>
            <a:lstStyle/>
            <a:p>
              <a:r>
                <a:rPr lang="en-US" sz="1600" b="1" dirty="0"/>
                <a:t>BROWNSVILLE</a:t>
              </a:r>
            </a:p>
            <a:p>
              <a:r>
                <a:rPr lang="en-US" sz="1600" b="1" dirty="0"/>
                <a:t>UNION CARBIDE</a:t>
              </a:r>
            </a:p>
          </p:txBody>
        </p:sp>
        <p:cxnSp>
          <p:nvCxnSpPr>
            <p:cNvPr id="16" name="Straight Arrow Connector 15">
              <a:extLst>
                <a:ext uri="{FF2B5EF4-FFF2-40B4-BE49-F238E27FC236}">
                  <a16:creationId xmlns:a16="http://schemas.microsoft.com/office/drawing/2014/main" id="{35D31245-8533-4457-BFC1-C74DAE2DD6F0}"/>
                </a:ext>
              </a:extLst>
            </p:cNvPr>
            <p:cNvCxnSpPr>
              <a:cxnSpLocks/>
              <a:stCxn id="15" idx="1"/>
            </p:cNvCxnSpPr>
            <p:nvPr/>
          </p:nvCxnSpPr>
          <p:spPr>
            <a:xfrm flipH="1">
              <a:off x="7153277" y="4620820"/>
              <a:ext cx="419294" cy="633170"/>
            </a:xfrm>
            <a:prstGeom prst="straightConnector1">
              <a:avLst/>
            </a:prstGeom>
            <a:ln w="635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973CBE7B-FFEB-43E0-835C-A35BA1B33AE8}"/>
                </a:ext>
              </a:extLst>
            </p:cNvPr>
            <p:cNvSpPr txBox="1"/>
            <p:nvPr/>
          </p:nvSpPr>
          <p:spPr>
            <a:xfrm>
              <a:off x="6948717" y="4151050"/>
              <a:ext cx="875072" cy="246221"/>
            </a:xfrm>
            <a:prstGeom prst="rect">
              <a:avLst/>
            </a:prstGeom>
            <a:solidFill>
              <a:schemeClr val="bg1"/>
            </a:solidFill>
          </p:spPr>
          <p:txBody>
            <a:bodyPr wrap="square" lIns="0" tIns="0" rIns="0" bIns="0" rtlCol="0">
              <a:spAutoFit/>
            </a:bodyPr>
            <a:lstStyle/>
            <a:p>
              <a:r>
                <a:rPr lang="en-US" sz="1600" b="1" dirty="0"/>
                <a:t>BONILLA</a:t>
              </a:r>
            </a:p>
          </p:txBody>
        </p:sp>
        <p:cxnSp>
          <p:nvCxnSpPr>
            <p:cNvPr id="18" name="Straight Arrow Connector 17">
              <a:extLst>
                <a:ext uri="{FF2B5EF4-FFF2-40B4-BE49-F238E27FC236}">
                  <a16:creationId xmlns:a16="http://schemas.microsoft.com/office/drawing/2014/main" id="{20623848-6CF9-4CF7-BBE9-D14100BAA6C7}"/>
                </a:ext>
              </a:extLst>
            </p:cNvPr>
            <p:cNvCxnSpPr>
              <a:cxnSpLocks/>
              <a:stCxn id="17" idx="1"/>
            </p:cNvCxnSpPr>
            <p:nvPr/>
          </p:nvCxnSpPr>
          <p:spPr>
            <a:xfrm flipH="1">
              <a:off x="6473093" y="4274161"/>
              <a:ext cx="475624" cy="610443"/>
            </a:xfrm>
            <a:prstGeom prst="straightConnector1">
              <a:avLst/>
            </a:prstGeom>
            <a:ln w="635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2474E572-2943-427D-B7A0-30E8A520F843}"/>
                </a:ext>
              </a:extLst>
            </p:cNvPr>
            <p:cNvSpPr txBox="1"/>
            <p:nvPr/>
          </p:nvSpPr>
          <p:spPr>
            <a:xfrm>
              <a:off x="3730233" y="1400661"/>
              <a:ext cx="1234197" cy="246221"/>
            </a:xfrm>
            <a:prstGeom prst="rect">
              <a:avLst/>
            </a:prstGeom>
            <a:solidFill>
              <a:schemeClr val="bg1"/>
            </a:solidFill>
          </p:spPr>
          <p:txBody>
            <a:bodyPr wrap="square" lIns="0" tIns="0" rIns="0" bIns="0" rtlCol="0">
              <a:spAutoFit/>
            </a:bodyPr>
            <a:lstStyle/>
            <a:p>
              <a:r>
                <a:rPr lang="en-US" sz="1600" b="1" dirty="0"/>
                <a:t>SAN ANTONIO</a:t>
              </a:r>
            </a:p>
          </p:txBody>
        </p:sp>
        <p:cxnSp>
          <p:nvCxnSpPr>
            <p:cNvPr id="21" name="Straight Arrow Connector 20">
              <a:extLst>
                <a:ext uri="{FF2B5EF4-FFF2-40B4-BE49-F238E27FC236}">
                  <a16:creationId xmlns:a16="http://schemas.microsoft.com/office/drawing/2014/main" id="{39A535CF-585D-4C99-B785-8449715E4F57}"/>
                </a:ext>
              </a:extLst>
            </p:cNvPr>
            <p:cNvCxnSpPr>
              <a:cxnSpLocks/>
              <a:stCxn id="20" idx="3"/>
            </p:cNvCxnSpPr>
            <p:nvPr/>
          </p:nvCxnSpPr>
          <p:spPr>
            <a:xfrm flipV="1">
              <a:off x="4964430" y="1375412"/>
              <a:ext cx="594360" cy="148360"/>
            </a:xfrm>
            <a:prstGeom prst="straightConnector1">
              <a:avLst/>
            </a:prstGeom>
            <a:ln w="63500">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sp>
        <p:nvSpPr>
          <p:cNvPr id="22" name="TextBox 21">
            <a:extLst>
              <a:ext uri="{FF2B5EF4-FFF2-40B4-BE49-F238E27FC236}">
                <a16:creationId xmlns:a16="http://schemas.microsoft.com/office/drawing/2014/main" id="{B3FF3FDE-2850-4845-A8EE-A30B84F88D62}"/>
              </a:ext>
            </a:extLst>
          </p:cNvPr>
          <p:cNvSpPr txBox="1"/>
          <p:nvPr/>
        </p:nvSpPr>
        <p:spPr>
          <a:xfrm>
            <a:off x="3063889" y="2813282"/>
            <a:ext cx="780663" cy="276999"/>
          </a:xfrm>
          <a:prstGeom prst="rect">
            <a:avLst/>
          </a:prstGeom>
          <a:solidFill>
            <a:schemeClr val="bg1"/>
          </a:solidFill>
        </p:spPr>
        <p:txBody>
          <a:bodyPr wrap="square" lIns="0" tIns="0" rIns="0" bIns="0" rtlCol="0">
            <a:spAutoFit/>
          </a:bodyPr>
          <a:lstStyle/>
          <a:p>
            <a:r>
              <a:rPr lang="en-US" b="1" dirty="0"/>
              <a:t>LOBO</a:t>
            </a:r>
          </a:p>
        </p:txBody>
      </p:sp>
      <p:cxnSp>
        <p:nvCxnSpPr>
          <p:cNvPr id="23" name="Straight Arrow Connector 22">
            <a:extLst>
              <a:ext uri="{FF2B5EF4-FFF2-40B4-BE49-F238E27FC236}">
                <a16:creationId xmlns:a16="http://schemas.microsoft.com/office/drawing/2014/main" id="{48D151BE-88EB-4922-95E1-261E623FBCBF}"/>
              </a:ext>
            </a:extLst>
          </p:cNvPr>
          <p:cNvCxnSpPr>
            <a:cxnSpLocks/>
          </p:cNvCxnSpPr>
          <p:nvPr/>
        </p:nvCxnSpPr>
        <p:spPr>
          <a:xfrm>
            <a:off x="3644271" y="2943375"/>
            <a:ext cx="1191680" cy="485625"/>
          </a:xfrm>
          <a:prstGeom prst="straightConnector1">
            <a:avLst/>
          </a:prstGeom>
          <a:ln w="635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7B4BBC10-CF53-4430-95FA-43A90531CD50}"/>
              </a:ext>
            </a:extLst>
          </p:cNvPr>
          <p:cNvSpPr txBox="1"/>
          <p:nvPr/>
        </p:nvSpPr>
        <p:spPr>
          <a:xfrm>
            <a:off x="6907539" y="1429957"/>
            <a:ext cx="1234197" cy="153888"/>
          </a:xfrm>
          <a:prstGeom prst="rect">
            <a:avLst/>
          </a:prstGeom>
          <a:solidFill>
            <a:schemeClr val="bg1"/>
          </a:solidFill>
        </p:spPr>
        <p:txBody>
          <a:bodyPr wrap="square" lIns="0" tIns="0" rIns="0" bIns="0" rtlCol="0">
            <a:spAutoFit/>
          </a:bodyPr>
          <a:lstStyle/>
          <a:p>
            <a:r>
              <a:rPr lang="en-US" sz="1000" b="1" dirty="0"/>
              <a:t>Spruce to Pawnee</a:t>
            </a:r>
          </a:p>
        </p:txBody>
      </p:sp>
      <p:cxnSp>
        <p:nvCxnSpPr>
          <p:cNvPr id="27" name="Straight Arrow Connector 26">
            <a:extLst>
              <a:ext uri="{FF2B5EF4-FFF2-40B4-BE49-F238E27FC236}">
                <a16:creationId xmlns:a16="http://schemas.microsoft.com/office/drawing/2014/main" id="{F76B5D73-320F-4F63-B381-D637B5220C51}"/>
              </a:ext>
            </a:extLst>
          </p:cNvPr>
          <p:cNvCxnSpPr>
            <a:cxnSpLocks/>
          </p:cNvCxnSpPr>
          <p:nvPr/>
        </p:nvCxnSpPr>
        <p:spPr>
          <a:xfrm flipH="1">
            <a:off x="6133147" y="1523772"/>
            <a:ext cx="702494" cy="120146"/>
          </a:xfrm>
          <a:prstGeom prst="straightConnector1">
            <a:avLst/>
          </a:prstGeom>
          <a:ln w="635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809890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1343</Words>
  <Application>Microsoft Office PowerPoint</Application>
  <PresentationFormat>On-screen Show (4:3)</PresentationFormat>
  <Paragraphs>188</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Symbol</vt:lpstr>
      <vt:lpstr>Office Theme</vt:lpstr>
      <vt:lpstr>LOWER RIO GRANDE VALLEY TRANSMISSION EXPANSION PROPOSED PROJECT</vt:lpstr>
      <vt:lpstr>Project Map: STEC Proposal</vt:lpstr>
      <vt:lpstr>LRGV History</vt:lpstr>
      <vt:lpstr>Overview: STEC Proposal</vt:lpstr>
      <vt:lpstr>SubSynchronous Resonance Considerations</vt:lpstr>
      <vt:lpstr>Study Assumptions</vt:lpstr>
      <vt:lpstr>Study Area Assumptions</vt:lpstr>
      <vt:lpstr>Steady State Study Results: AEP Proposal</vt:lpstr>
      <vt:lpstr>Steady State Study Results: STEC Proposal</vt:lpstr>
      <vt:lpstr>Stability Study Results</vt:lpstr>
      <vt:lpstr>Additional STEC Project Advantages</vt:lpstr>
      <vt:lpstr>Study Conclusion: STEC Proposal</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2019-03-27T22:00:03Z</dcterms:created>
  <dcterms:modified xsi:type="dcterms:W3CDTF">2019-05-13T20:47:44Z</dcterms:modified>
</cp:coreProperties>
</file>