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65" r:id="rId4"/>
    <p:sldId id="262" r:id="rId5"/>
    <p:sldId id="267" r:id="rId6"/>
    <p:sldId id="268" r:id="rId7"/>
    <p:sldId id="269" r:id="rId8"/>
    <p:sldId id="270" r:id="rId9"/>
    <p:sldId id="273" r:id="rId10"/>
    <p:sldId id="275" r:id="rId11"/>
    <p:sldId id="271" r:id="rId12"/>
    <p:sldId id="272" r:id="rId13"/>
    <p:sldId id="274" r:id="rId14"/>
    <p:sldId id="276" r:id="rId15"/>
    <p:sldId id="286" r:id="rId16"/>
    <p:sldId id="277" r:id="rId17"/>
    <p:sldId id="278" r:id="rId18"/>
    <p:sldId id="287" r:id="rId19"/>
    <p:sldId id="288" r:id="rId20"/>
    <p:sldId id="281" r:id="rId21"/>
    <p:sldId id="282" r:id="rId22"/>
    <p:sldId id="285" r:id="rId23"/>
    <p:sldId id="284"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67" d="100"/>
          <a:sy n="67"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335C-7FCF-472E-BEDC-07C94F15DB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CE526-DA37-4BA5-A485-B2072BCCF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F0FF23-B0C5-4AE0-843E-6F4647A234FE}"/>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5" name="Footer Placeholder 4">
            <a:extLst>
              <a:ext uri="{FF2B5EF4-FFF2-40B4-BE49-F238E27FC236}">
                <a16:creationId xmlns:a16="http://schemas.microsoft.com/office/drawing/2014/main" id="{04D2AEC7-5490-4853-B24F-9B259CE23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1DB12-AC5D-4A73-A8DC-7DB85F972066}"/>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251507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FF5B-1C03-4565-A902-C6A132978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5EC1E-C50A-481A-8C37-78D6866675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90B6E-01D9-46B3-BC8B-152EB6FAD593}"/>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5" name="Footer Placeholder 4">
            <a:extLst>
              <a:ext uri="{FF2B5EF4-FFF2-40B4-BE49-F238E27FC236}">
                <a16:creationId xmlns:a16="http://schemas.microsoft.com/office/drawing/2014/main" id="{5BB2B89F-5F43-4891-9138-D8D1DCF7F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542C4-5C80-4ECC-8022-7ACA49E60F04}"/>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292702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FDCA6-9F46-4E3B-A544-6AD2DE3F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5D74E-7256-4966-961E-051DDD569C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4AD1D-E32C-49AD-A49D-546C7D50FA00}"/>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5" name="Footer Placeholder 4">
            <a:extLst>
              <a:ext uri="{FF2B5EF4-FFF2-40B4-BE49-F238E27FC236}">
                <a16:creationId xmlns:a16="http://schemas.microsoft.com/office/drawing/2014/main" id="{9C1844C8-DB75-4F43-9A73-61E060F20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2B483-1916-4E08-8511-03A22AD44F09}"/>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139655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4531-726B-4484-8E29-65F65C1BE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FAB85-3645-4B91-9C79-C6395A9381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AAD9B-8402-4B17-8E48-FDA3A4B13CF1}"/>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5" name="Footer Placeholder 4">
            <a:extLst>
              <a:ext uri="{FF2B5EF4-FFF2-40B4-BE49-F238E27FC236}">
                <a16:creationId xmlns:a16="http://schemas.microsoft.com/office/drawing/2014/main" id="{AE9F78E9-6C9A-4A18-9390-4F97E8CB2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CCBBD-C45E-4FD2-A162-7C787ABE3F48}"/>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216571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D62C-1488-4EE4-A483-2EE2F6625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24CF7-33E0-4A6C-B128-36CDDA5AE6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27937-CC9D-4004-BAF4-BDF558CA60FF}"/>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5" name="Footer Placeholder 4">
            <a:extLst>
              <a:ext uri="{FF2B5EF4-FFF2-40B4-BE49-F238E27FC236}">
                <a16:creationId xmlns:a16="http://schemas.microsoft.com/office/drawing/2014/main" id="{C9E92EE2-B0A7-410E-8245-AEE8C5DCC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7BE3-F2A7-49F5-A0DC-76AA59946274}"/>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235024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DEF0-3EDF-4006-A681-F06301416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EA3E1-4101-43DA-8147-82D437712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591656-81E8-4177-94AE-B201C31C8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68494-58E4-4DA3-BC8B-62E9AB99AA04}"/>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6" name="Footer Placeholder 5">
            <a:extLst>
              <a:ext uri="{FF2B5EF4-FFF2-40B4-BE49-F238E27FC236}">
                <a16:creationId xmlns:a16="http://schemas.microsoft.com/office/drawing/2014/main" id="{14970B73-A5EA-4B7B-BD01-A72C22989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C11B2-C39D-4A64-9A11-F15BBCA88B38}"/>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237022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B17E-5A3C-4225-8C09-7CA5754B1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3EB779-05FA-490A-9F93-3943F81F9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9076A6-EB5C-46DA-B7CA-EF46B616A2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21AEF-0F6D-4850-889D-723A82DC0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61B00-9BF8-4695-85F1-85EBECB732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CE6A47-2CEE-4524-AF7D-F71A7DB6FCA1}"/>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8" name="Footer Placeholder 7">
            <a:extLst>
              <a:ext uri="{FF2B5EF4-FFF2-40B4-BE49-F238E27FC236}">
                <a16:creationId xmlns:a16="http://schemas.microsoft.com/office/drawing/2014/main" id="{8BD49219-CC29-42F9-98FF-706FBC7DC4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75ECB-BC67-4F68-8819-6836F020CCC7}"/>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181378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302E-D9DA-4235-8D52-E7F74EFEF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0D5B8-6176-4A52-9D52-3327BC07A527}"/>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4" name="Footer Placeholder 3">
            <a:extLst>
              <a:ext uri="{FF2B5EF4-FFF2-40B4-BE49-F238E27FC236}">
                <a16:creationId xmlns:a16="http://schemas.microsoft.com/office/drawing/2014/main" id="{9B4AB079-1265-4963-B64F-3769E145A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F45A8-B23D-4107-ACDA-3DAB551AF78E}"/>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344200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C98D3-73B1-42E2-BD30-258F3AA92D94}"/>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3" name="Footer Placeholder 2">
            <a:extLst>
              <a:ext uri="{FF2B5EF4-FFF2-40B4-BE49-F238E27FC236}">
                <a16:creationId xmlns:a16="http://schemas.microsoft.com/office/drawing/2014/main" id="{F2DCDF29-F75C-4AE8-AEEA-3F174106A1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E3AD4B-5225-4EC4-A3F9-AB4A87F12C1A}"/>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53734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FF57-2661-4A60-BE79-05BCD7BE5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FF17A5-C656-44A9-9472-3E03094B2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47856B-3FB5-4215-AD6B-A0CF63675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1C1A2-03F4-421D-B915-C5301D6D59C2}"/>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6" name="Footer Placeholder 5">
            <a:extLst>
              <a:ext uri="{FF2B5EF4-FFF2-40B4-BE49-F238E27FC236}">
                <a16:creationId xmlns:a16="http://schemas.microsoft.com/office/drawing/2014/main" id="{631E10FE-AE03-48A8-838B-77807448D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80E3B-C5A6-4214-BE15-2D50F0A19AB1}"/>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10483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1339-0664-4808-B56C-750B69C82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DFE0D5-32CB-4B45-B854-96101C4AE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4C8305-1844-432F-B53F-A79C16512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F5D81-143D-4C49-99D2-B3D693896547}"/>
              </a:ext>
            </a:extLst>
          </p:cNvPr>
          <p:cNvSpPr>
            <a:spLocks noGrp="1"/>
          </p:cNvSpPr>
          <p:nvPr>
            <p:ph type="dt" sz="half" idx="10"/>
          </p:nvPr>
        </p:nvSpPr>
        <p:spPr/>
        <p:txBody>
          <a:bodyPr/>
          <a:lstStyle/>
          <a:p>
            <a:fld id="{31222FB1-D29D-4A33-A44E-482090F5D0FC}" type="datetimeFigureOut">
              <a:rPr lang="en-US" smtClean="0"/>
              <a:t>5/7/2019</a:t>
            </a:fld>
            <a:endParaRPr lang="en-US"/>
          </a:p>
        </p:txBody>
      </p:sp>
      <p:sp>
        <p:nvSpPr>
          <p:cNvPr id="6" name="Footer Placeholder 5">
            <a:extLst>
              <a:ext uri="{FF2B5EF4-FFF2-40B4-BE49-F238E27FC236}">
                <a16:creationId xmlns:a16="http://schemas.microsoft.com/office/drawing/2014/main" id="{4D0086D9-29D3-4E21-9116-8ED46AF29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078FD-FFD9-4D2F-9387-5C55C3C2D92B}"/>
              </a:ext>
            </a:extLst>
          </p:cNvPr>
          <p:cNvSpPr>
            <a:spLocks noGrp="1"/>
          </p:cNvSpPr>
          <p:nvPr>
            <p:ph type="sldNum" sz="quarter" idx="12"/>
          </p:nvPr>
        </p:nvSpPr>
        <p:spPr/>
        <p:txBody>
          <a:bodyPr/>
          <a:lstStyle/>
          <a:p>
            <a:fld id="{765B18CB-0845-4589-9CED-B5A93C64A977}" type="slidenum">
              <a:rPr lang="en-US" smtClean="0"/>
              <a:t>‹#›</a:t>
            </a:fld>
            <a:endParaRPr lang="en-US"/>
          </a:p>
        </p:txBody>
      </p:sp>
    </p:spTree>
    <p:extLst>
      <p:ext uri="{BB962C8B-B14F-4D97-AF65-F5344CB8AC3E}">
        <p14:creationId xmlns:p14="http://schemas.microsoft.com/office/powerpoint/2010/main" val="246856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6FB1C-5E01-4604-9E4B-D3D8AABC5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2ED52A-7D37-4C61-91BF-6AE3164C3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30B18-B962-488F-9496-228333F55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22FB1-D29D-4A33-A44E-482090F5D0FC}" type="datetimeFigureOut">
              <a:rPr lang="en-US" smtClean="0"/>
              <a:t>5/7/2019</a:t>
            </a:fld>
            <a:endParaRPr lang="en-US"/>
          </a:p>
        </p:txBody>
      </p:sp>
      <p:sp>
        <p:nvSpPr>
          <p:cNvPr id="5" name="Footer Placeholder 4">
            <a:extLst>
              <a:ext uri="{FF2B5EF4-FFF2-40B4-BE49-F238E27FC236}">
                <a16:creationId xmlns:a16="http://schemas.microsoft.com/office/drawing/2014/main" id="{0D3D2ADE-748E-4FF2-A77C-9AFF354E6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9722F-C976-458A-8A00-B1B6D426C7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B18CB-0845-4589-9CED-B5A93C64A977}" type="slidenum">
              <a:rPr lang="en-US" smtClean="0"/>
              <a:t>‹#›</a:t>
            </a:fld>
            <a:endParaRPr lang="en-US"/>
          </a:p>
        </p:txBody>
      </p:sp>
    </p:spTree>
    <p:extLst>
      <p:ext uri="{BB962C8B-B14F-4D97-AF65-F5344CB8AC3E}">
        <p14:creationId xmlns:p14="http://schemas.microsoft.com/office/powerpoint/2010/main" val="262203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prorelay.tamu.edu/archive/2019-papers-and-presentations-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421879" y="347134"/>
            <a:ext cx="7103225" cy="2079543"/>
          </a:xfrm>
        </p:spPr>
        <p:txBody>
          <a:bodyPr>
            <a:normAutofit/>
          </a:bodyPr>
          <a:lstStyle/>
          <a:p>
            <a:r>
              <a:rPr lang="en-US" b="1" dirty="0"/>
              <a:t>Response of Power System Protective Relays to GIC</a:t>
            </a:r>
          </a:p>
        </p:txBody>
      </p:sp>
      <p:sp>
        <p:nvSpPr>
          <p:cNvPr id="10" name="Content Placeholder 9">
            <a:extLst>
              <a:ext uri="{FF2B5EF4-FFF2-40B4-BE49-F238E27FC236}">
                <a16:creationId xmlns:a16="http://schemas.microsoft.com/office/drawing/2014/main" id="{5D193674-3A10-42DC-B601-4B1BAFF1B3F4}"/>
              </a:ext>
            </a:extLst>
          </p:cNvPr>
          <p:cNvSpPr>
            <a:spLocks noGrp="1"/>
          </p:cNvSpPr>
          <p:nvPr>
            <p:ph idx="1"/>
          </p:nvPr>
        </p:nvSpPr>
        <p:spPr>
          <a:xfrm>
            <a:off x="421879" y="4277077"/>
            <a:ext cx="6382657" cy="1895123"/>
          </a:xfrm>
        </p:spPr>
        <p:txBody>
          <a:bodyPr anchor="t">
            <a:normAutofit/>
          </a:bodyPr>
          <a:lstStyle/>
          <a:p>
            <a:pPr marL="0" indent="0">
              <a:buNone/>
            </a:pPr>
            <a:r>
              <a:rPr lang="en-US" dirty="0"/>
              <a:t>Andrew K. Mattei, Baylor University  Brazos Electric Cooperative</a:t>
            </a:r>
          </a:p>
          <a:p>
            <a:pPr marL="0" indent="0">
              <a:buNone/>
            </a:pPr>
            <a:endParaRPr lang="en-US" dirty="0"/>
          </a:p>
          <a:p>
            <a:pPr marL="0" indent="0">
              <a:buNone/>
            </a:pPr>
            <a:r>
              <a:rPr lang="en-US" dirty="0"/>
              <a:t>Dr. W. Mack Grady, Baylor University</a:t>
            </a:r>
          </a:p>
        </p:txBody>
      </p:sp>
      <p:sp>
        <p:nvSpPr>
          <p:cNvPr id="13" name="Freeform: Shape 12">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208155B0-DF69-4168-8BAD-69B3178AD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3422" y="503197"/>
            <a:ext cx="3927593" cy="1767416"/>
          </a:xfrm>
          <a:prstGeom prst="rect">
            <a:avLst/>
          </a:prstGeom>
        </p:spPr>
      </p:pic>
      <p:pic>
        <p:nvPicPr>
          <p:cNvPr id="4" name="Picture 2" descr="http://3.bp.blogspot.com/_T3yHpA7ibC8/S7aiYDxOBLI/AAAAAAAAAA0/tMATIqCbIFM/s1600/baylor-university-logo.gif">
            <a:extLst>
              <a:ext uri="{FF2B5EF4-FFF2-40B4-BE49-F238E27FC236}">
                <a16:creationId xmlns:a16="http://schemas.microsoft.com/office/drawing/2014/main" id="{02F63511-89C3-41EF-890B-8F45448C3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773" y="4555651"/>
            <a:ext cx="2302348" cy="230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8225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838200" y="365126"/>
            <a:ext cx="10515600" cy="1174308"/>
          </a:xfrm>
        </p:spPr>
        <p:txBody>
          <a:bodyPr/>
          <a:lstStyle/>
          <a:p>
            <a:r>
              <a:rPr lang="en-US" dirty="0">
                <a:solidFill>
                  <a:schemeClr val="bg1"/>
                </a:solidFill>
              </a:rPr>
              <a:t>3 Time-overcurrent relays tested</a:t>
            </a:r>
          </a:p>
        </p:txBody>
      </p:sp>
      <p:graphicFrame>
        <p:nvGraphicFramePr>
          <p:cNvPr id="4" name="Content Placeholder 3">
            <a:extLst>
              <a:ext uri="{FF2B5EF4-FFF2-40B4-BE49-F238E27FC236}">
                <a16:creationId xmlns:a16="http://schemas.microsoft.com/office/drawing/2014/main" id="{73050811-52B7-4F49-8B9F-19BA89BEDFBA}"/>
              </a:ext>
            </a:extLst>
          </p:cNvPr>
          <p:cNvGraphicFramePr>
            <a:graphicFrameLocks noGrp="1"/>
          </p:cNvGraphicFramePr>
          <p:nvPr>
            <p:ph idx="1"/>
            <p:extLst>
              <p:ext uri="{D42A27DB-BD31-4B8C-83A1-F6EECF244321}">
                <p14:modId xmlns:p14="http://schemas.microsoft.com/office/powerpoint/2010/main" val="88876703"/>
              </p:ext>
            </p:extLst>
          </p:nvPr>
        </p:nvGraphicFramePr>
        <p:xfrm>
          <a:off x="2051069" y="4359274"/>
          <a:ext cx="8524877" cy="2133600"/>
        </p:xfrm>
        <a:graphic>
          <a:graphicData uri="http://schemas.openxmlformats.org/drawingml/2006/table">
            <a:tbl>
              <a:tblPr firstRow="1" firstCol="1" bandRow="1"/>
              <a:tblGrid>
                <a:gridCol w="2247900">
                  <a:extLst>
                    <a:ext uri="{9D8B030D-6E8A-4147-A177-3AD203B41FA5}">
                      <a16:colId xmlns:a16="http://schemas.microsoft.com/office/drawing/2014/main" val="3875373525"/>
                    </a:ext>
                  </a:extLst>
                </a:gridCol>
                <a:gridCol w="1425937">
                  <a:extLst>
                    <a:ext uri="{9D8B030D-6E8A-4147-A177-3AD203B41FA5}">
                      <a16:colId xmlns:a16="http://schemas.microsoft.com/office/drawing/2014/main" val="4233604371"/>
                    </a:ext>
                  </a:extLst>
                </a:gridCol>
                <a:gridCol w="1525308">
                  <a:extLst>
                    <a:ext uri="{9D8B030D-6E8A-4147-A177-3AD203B41FA5}">
                      <a16:colId xmlns:a16="http://schemas.microsoft.com/office/drawing/2014/main" val="1355193886"/>
                    </a:ext>
                  </a:extLst>
                </a:gridCol>
                <a:gridCol w="1650701">
                  <a:extLst>
                    <a:ext uri="{9D8B030D-6E8A-4147-A177-3AD203B41FA5}">
                      <a16:colId xmlns:a16="http://schemas.microsoft.com/office/drawing/2014/main" val="3873517236"/>
                    </a:ext>
                  </a:extLst>
                </a:gridCol>
                <a:gridCol w="1675031">
                  <a:extLst>
                    <a:ext uri="{9D8B030D-6E8A-4147-A177-3AD203B41FA5}">
                      <a16:colId xmlns:a16="http://schemas.microsoft.com/office/drawing/2014/main" val="4084787389"/>
                    </a:ext>
                  </a:extLst>
                </a:gridCol>
              </a:tblGrid>
              <a:tr h="780732">
                <a:tc>
                  <a:txBody>
                    <a:bodyPr/>
                    <a:lstStyle/>
                    <a:p>
                      <a:pPr marL="0" marR="0" algn="ctr">
                        <a:spcBef>
                          <a:spcPts val="0"/>
                        </a:spcBef>
                        <a:spcAft>
                          <a:spcPts val="0"/>
                        </a:spcAft>
                      </a:pPr>
                      <a:r>
                        <a:rPr lang="en-US" sz="2800" dirty="0">
                          <a:effectLst/>
                          <a:latin typeface="Times New Roman" panose="02020603050405020304" pitchFamily="18" charset="0"/>
                          <a:ea typeface="SimSun" panose="02010600030101010101" pitchFamily="2" charset="-122"/>
                        </a:rPr>
                        <a:t>Waveform</a:t>
                      </a:r>
                    </a:p>
                    <a:p>
                      <a:pPr marL="0" marR="0" algn="ctr">
                        <a:spcBef>
                          <a:spcPts val="0"/>
                        </a:spcBef>
                        <a:spcAft>
                          <a:spcPts val="0"/>
                        </a:spcAft>
                      </a:pPr>
                      <a:r>
                        <a:rPr lang="en-US" sz="2800" dirty="0">
                          <a:effectLst/>
                          <a:latin typeface="Times New Roman" panose="02020603050405020304" pitchFamily="18" charset="0"/>
                          <a:ea typeface="SimSun" panose="02010600030101010101" pitchFamily="2" charset="-122"/>
                        </a:rPr>
                        <a:t>10.25A RMS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THD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CO9</a:t>
                      </a:r>
                    </a:p>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Time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IAC53B</a:t>
                      </a:r>
                    </a:p>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Time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SEL421</a:t>
                      </a:r>
                    </a:p>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Time (s)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52133540"/>
                  </a:ext>
                </a:extLst>
              </a:tr>
              <a:tr h="390366">
                <a:tc>
                  <a:txBody>
                    <a:bodyPr/>
                    <a:lstStyle/>
                    <a:p>
                      <a:pPr marL="0" marR="0" algn="ctr">
                        <a:spcBef>
                          <a:spcPts val="0"/>
                        </a:spcBef>
                        <a:spcAft>
                          <a:spcPts val="0"/>
                        </a:spcAft>
                      </a:pPr>
                      <a:r>
                        <a:rPr lang="en-US" sz="2800" dirty="0">
                          <a:effectLst/>
                          <a:latin typeface="Times New Roman" panose="02020603050405020304" pitchFamily="18" charset="0"/>
                          <a:ea typeface="SimSun" panose="02010600030101010101" pitchFamily="2" charset="-122"/>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2.445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3.587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53547818"/>
                  </a:ext>
                </a:extLst>
              </a:tr>
              <a:tr h="390366">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177.5%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4.994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2.281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480+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52921501"/>
                  </a:ext>
                </a:extLst>
              </a:tr>
              <a:tr h="390366">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41.8%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2.738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a:effectLst/>
                          <a:latin typeface="Times New Roman" panose="02020603050405020304" pitchFamily="18" charset="0"/>
                          <a:ea typeface="SimSun" panose="02010600030101010101" pitchFamily="2" charset="-122"/>
                        </a:rPr>
                        <a:t>2.425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800" dirty="0">
                          <a:effectLst/>
                          <a:latin typeface="Times New Roman" panose="02020603050405020304" pitchFamily="18" charset="0"/>
                          <a:ea typeface="SimSun" panose="02010600030101010101" pitchFamily="2" charset="-122"/>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86248487"/>
                  </a:ext>
                </a:extLst>
              </a:tr>
            </a:tbl>
          </a:graphicData>
        </a:graphic>
      </p:graphicFrame>
      <p:sp>
        <p:nvSpPr>
          <p:cNvPr id="7" name="TextBox 6">
            <a:extLst>
              <a:ext uri="{FF2B5EF4-FFF2-40B4-BE49-F238E27FC236}">
                <a16:creationId xmlns:a16="http://schemas.microsoft.com/office/drawing/2014/main" id="{8460B70C-2530-4B79-ADA5-AFFC4E90DD00}"/>
              </a:ext>
            </a:extLst>
          </p:cNvPr>
          <p:cNvSpPr txBox="1"/>
          <p:nvPr/>
        </p:nvSpPr>
        <p:spPr>
          <a:xfrm>
            <a:off x="1273216" y="1227622"/>
            <a:ext cx="10080584" cy="2862322"/>
          </a:xfrm>
          <a:prstGeom prst="rect">
            <a:avLst/>
          </a:prstGeom>
          <a:noFill/>
        </p:spPr>
        <p:txBody>
          <a:bodyPr wrap="square" rtlCol="0">
            <a:spAutoFit/>
          </a:bodyPr>
          <a:lstStyle/>
          <a:p>
            <a:r>
              <a:rPr lang="en-US" sz="3600" dirty="0">
                <a:solidFill>
                  <a:schemeClr val="bg1"/>
                </a:solidFill>
              </a:rPr>
              <a:t>Westinghouse CO-9</a:t>
            </a:r>
          </a:p>
          <a:p>
            <a:r>
              <a:rPr lang="en-US" sz="3600" dirty="0">
                <a:solidFill>
                  <a:schemeClr val="bg1"/>
                </a:solidFill>
              </a:rPr>
              <a:t>GE IAC-53B</a:t>
            </a:r>
          </a:p>
          <a:p>
            <a:r>
              <a:rPr lang="en-US" sz="3600" dirty="0">
                <a:solidFill>
                  <a:schemeClr val="bg1"/>
                </a:solidFill>
              </a:rPr>
              <a:t>SEL-421</a:t>
            </a:r>
          </a:p>
          <a:p>
            <a:pPr marL="342900" indent="-342900">
              <a:buFont typeface="Arial" panose="020B0604020202020204" pitchFamily="34" charset="0"/>
              <a:buChar char="•"/>
            </a:pPr>
            <a:r>
              <a:rPr lang="en-US" sz="2400" dirty="0">
                <a:solidFill>
                  <a:schemeClr val="bg1"/>
                </a:solidFill>
              </a:rPr>
              <a:t>All set to same pickup / time dial - obviously curves / times will be different between them</a:t>
            </a:r>
          </a:p>
          <a:p>
            <a:pPr marL="342900" indent="-342900">
              <a:buFont typeface="Arial" panose="020B0604020202020204" pitchFamily="34" charset="0"/>
              <a:buChar char="•"/>
            </a:pPr>
            <a:r>
              <a:rPr lang="en-US" sz="2400" dirty="0">
                <a:solidFill>
                  <a:schemeClr val="bg1"/>
                </a:solidFill>
              </a:rPr>
              <a:t>The Question: Can we predict EM relay operation based on RMS current?</a:t>
            </a:r>
          </a:p>
        </p:txBody>
      </p:sp>
    </p:spTree>
    <p:extLst>
      <p:ext uri="{BB962C8B-B14F-4D97-AF65-F5344CB8AC3E}">
        <p14:creationId xmlns:p14="http://schemas.microsoft.com/office/powerpoint/2010/main" val="29135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Waveform 1 – Varying RMS Magnitude</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a:xfrm>
            <a:off x="838200" y="5382227"/>
            <a:ext cx="10515600" cy="794735"/>
          </a:xfrm>
        </p:spPr>
        <p:txBody>
          <a:bodyPr>
            <a:normAutofit lnSpcReduction="10000"/>
          </a:bodyPr>
          <a:lstStyle/>
          <a:p>
            <a:r>
              <a:rPr lang="en-US" dirty="0">
                <a:solidFill>
                  <a:schemeClr val="bg1"/>
                </a:solidFill>
              </a:rPr>
              <a:t>Concern becomes unpredictable behavior near pick-up point when compared to fundamental component</a:t>
            </a:r>
          </a:p>
        </p:txBody>
      </p:sp>
      <p:pic>
        <p:nvPicPr>
          <p:cNvPr id="4" name="Picture 3">
            <a:extLst>
              <a:ext uri="{FF2B5EF4-FFF2-40B4-BE49-F238E27FC236}">
                <a16:creationId xmlns:a16="http://schemas.microsoft.com/office/drawing/2014/main" id="{38BA466D-FDFD-475E-8A28-21836B1A7835}"/>
              </a:ext>
            </a:extLst>
          </p:cNvPr>
          <p:cNvPicPr>
            <a:picLocks noChangeAspect="1"/>
          </p:cNvPicPr>
          <p:nvPr/>
        </p:nvPicPr>
        <p:blipFill>
          <a:blip r:embed="rId2"/>
          <a:stretch>
            <a:fillRect/>
          </a:stretch>
        </p:blipFill>
        <p:spPr>
          <a:xfrm>
            <a:off x="140586" y="1605705"/>
            <a:ext cx="3831220" cy="3594631"/>
          </a:xfrm>
          <a:prstGeom prst="rect">
            <a:avLst/>
          </a:prstGeom>
        </p:spPr>
      </p:pic>
      <p:pic>
        <p:nvPicPr>
          <p:cNvPr id="5" name="Picture 4">
            <a:extLst>
              <a:ext uri="{FF2B5EF4-FFF2-40B4-BE49-F238E27FC236}">
                <a16:creationId xmlns:a16="http://schemas.microsoft.com/office/drawing/2014/main" id="{DC495E6B-1881-4717-BBBA-55ACAB912E69}"/>
              </a:ext>
            </a:extLst>
          </p:cNvPr>
          <p:cNvPicPr>
            <a:picLocks noChangeAspect="1"/>
          </p:cNvPicPr>
          <p:nvPr/>
        </p:nvPicPr>
        <p:blipFill>
          <a:blip r:embed="rId3"/>
          <a:stretch>
            <a:fillRect/>
          </a:stretch>
        </p:blipFill>
        <p:spPr>
          <a:xfrm>
            <a:off x="4124446" y="1605705"/>
            <a:ext cx="3831220" cy="3594631"/>
          </a:xfrm>
          <a:prstGeom prst="rect">
            <a:avLst/>
          </a:prstGeom>
        </p:spPr>
      </p:pic>
      <p:pic>
        <p:nvPicPr>
          <p:cNvPr id="6" name="Picture 5">
            <a:extLst>
              <a:ext uri="{FF2B5EF4-FFF2-40B4-BE49-F238E27FC236}">
                <a16:creationId xmlns:a16="http://schemas.microsoft.com/office/drawing/2014/main" id="{452BE2F0-E2B1-4297-A3BB-6A815B631DC5}"/>
              </a:ext>
            </a:extLst>
          </p:cNvPr>
          <p:cNvPicPr>
            <a:picLocks noChangeAspect="1"/>
          </p:cNvPicPr>
          <p:nvPr/>
        </p:nvPicPr>
        <p:blipFill>
          <a:blip r:embed="rId4"/>
          <a:stretch>
            <a:fillRect/>
          </a:stretch>
        </p:blipFill>
        <p:spPr>
          <a:xfrm>
            <a:off x="8067555" y="1583341"/>
            <a:ext cx="3983859" cy="3594631"/>
          </a:xfrm>
          <a:prstGeom prst="rect">
            <a:avLst/>
          </a:prstGeom>
        </p:spPr>
      </p:pic>
    </p:spTree>
    <p:extLst>
      <p:ext uri="{BB962C8B-B14F-4D97-AF65-F5344CB8AC3E}">
        <p14:creationId xmlns:p14="http://schemas.microsoft.com/office/powerpoint/2010/main" val="358226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838200" y="365125"/>
            <a:ext cx="10515600" cy="1325563"/>
          </a:xfrm>
        </p:spPr>
        <p:txBody>
          <a:bodyPr/>
          <a:lstStyle/>
          <a:p>
            <a:r>
              <a:rPr lang="en-US" dirty="0">
                <a:solidFill>
                  <a:schemeClr val="bg1"/>
                </a:solidFill>
              </a:rPr>
              <a:t>Differential Relay Testing (Simplified)</a:t>
            </a:r>
          </a:p>
        </p:txBody>
      </p:sp>
      <p:pic>
        <p:nvPicPr>
          <p:cNvPr id="4" name="Content Placeholder 3">
            <a:extLst>
              <a:ext uri="{FF2B5EF4-FFF2-40B4-BE49-F238E27FC236}">
                <a16:creationId xmlns:a16="http://schemas.microsoft.com/office/drawing/2014/main" id="{B80EF215-F636-47B5-81DF-B99415F39B8C}"/>
              </a:ext>
            </a:extLst>
          </p:cNvPr>
          <p:cNvPicPr>
            <a:picLocks noGrp="1" noChangeAspect="1"/>
          </p:cNvPicPr>
          <p:nvPr>
            <p:ph idx="1"/>
          </p:nvPr>
        </p:nvPicPr>
        <p:blipFill>
          <a:blip r:embed="rId2"/>
          <a:stretch>
            <a:fillRect/>
          </a:stretch>
        </p:blipFill>
        <p:spPr>
          <a:xfrm>
            <a:off x="520488" y="3340970"/>
            <a:ext cx="6486706" cy="31519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2EB64D5E-8388-4EC6-8D97-DE71F5423F86}"/>
              </a:ext>
            </a:extLst>
          </p:cNvPr>
          <p:cNvPicPr>
            <a:picLocks noChangeAspect="1"/>
          </p:cNvPicPr>
          <p:nvPr/>
        </p:nvPicPr>
        <p:blipFill>
          <a:blip r:embed="rId3"/>
          <a:stretch>
            <a:fillRect/>
          </a:stretch>
        </p:blipFill>
        <p:spPr>
          <a:xfrm>
            <a:off x="7785615" y="2154543"/>
            <a:ext cx="3984353" cy="42258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1917783E-8A29-42B7-AADD-005E1169BCAA}"/>
              </a:ext>
            </a:extLst>
          </p:cNvPr>
          <p:cNvSpPr txBox="1"/>
          <p:nvPr/>
        </p:nvSpPr>
        <p:spPr>
          <a:xfrm>
            <a:off x="838200" y="1892933"/>
            <a:ext cx="6764481" cy="523220"/>
          </a:xfrm>
          <a:prstGeom prst="rect">
            <a:avLst/>
          </a:prstGeom>
          <a:noFill/>
        </p:spPr>
        <p:txBody>
          <a:bodyPr wrap="none" rtlCol="0">
            <a:spAutoFit/>
          </a:bodyPr>
          <a:lstStyle/>
          <a:p>
            <a:r>
              <a:rPr lang="en-US" sz="2800" dirty="0">
                <a:solidFill>
                  <a:schemeClr val="bg1"/>
                </a:solidFill>
              </a:rPr>
              <a:t>Westinghouse HU, GE STD, GE BDD, SEL-487E</a:t>
            </a:r>
          </a:p>
        </p:txBody>
      </p:sp>
    </p:spTree>
    <p:extLst>
      <p:ext uri="{BB962C8B-B14F-4D97-AF65-F5344CB8AC3E}">
        <p14:creationId xmlns:p14="http://schemas.microsoft.com/office/powerpoint/2010/main" val="282220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289366" y="358815"/>
            <a:ext cx="4213185" cy="2118167"/>
          </a:xfrm>
          <a:noFill/>
          <a:ln w="19050">
            <a:solidFill>
              <a:schemeClr val="bg1"/>
            </a:solidFill>
          </a:ln>
        </p:spPr>
        <p:txBody>
          <a:bodyPr wrap="square">
            <a:normAutofit/>
          </a:bodyPr>
          <a:lstStyle/>
          <a:p>
            <a:pPr algn="ctr"/>
            <a:r>
              <a:rPr lang="en-US" sz="2800" dirty="0">
                <a:solidFill>
                  <a:schemeClr val="bg1"/>
                </a:solidFill>
              </a:rPr>
              <a:t>Test 1 (baseline): Does relay trip for loss of secondary side current?</a:t>
            </a:r>
          </a:p>
        </p:txBody>
      </p:sp>
      <p:sp>
        <p:nvSpPr>
          <p:cNvPr id="18" name="Content Placeholder 13">
            <a:extLst>
              <a:ext uri="{FF2B5EF4-FFF2-40B4-BE49-F238E27FC236}">
                <a16:creationId xmlns:a16="http://schemas.microsoft.com/office/drawing/2014/main" id="{E1844E03-9F12-4A8E-A104-E8DAE4FE73ED}"/>
              </a:ext>
            </a:extLst>
          </p:cNvPr>
          <p:cNvSpPr>
            <a:spLocks noGrp="1"/>
          </p:cNvSpPr>
          <p:nvPr>
            <p:ph idx="1"/>
          </p:nvPr>
        </p:nvSpPr>
        <p:spPr>
          <a:xfrm>
            <a:off x="187569" y="2638044"/>
            <a:ext cx="3819873" cy="3415622"/>
          </a:xfrm>
        </p:spPr>
        <p:txBody>
          <a:bodyPr>
            <a:normAutofit/>
          </a:bodyPr>
          <a:lstStyle/>
          <a:p>
            <a:r>
              <a:rPr lang="en-US" dirty="0">
                <a:solidFill>
                  <a:schemeClr val="bg1"/>
                </a:solidFill>
              </a:rPr>
              <a:t>All current flowing into primary side winding when secondary current drops out</a:t>
            </a:r>
          </a:p>
          <a:p>
            <a:r>
              <a:rPr lang="en-US" dirty="0">
                <a:solidFill>
                  <a:schemeClr val="bg1"/>
                </a:solidFill>
              </a:rPr>
              <a:t>Of course it trips, as it should. All relays tested - tripped.</a:t>
            </a:r>
          </a:p>
        </p:txBody>
      </p:sp>
      <p:pic>
        <p:nvPicPr>
          <p:cNvPr id="12" name="Content Placeholder 8">
            <a:extLst>
              <a:ext uri="{FF2B5EF4-FFF2-40B4-BE49-F238E27FC236}">
                <a16:creationId xmlns:a16="http://schemas.microsoft.com/office/drawing/2014/main" id="{F5D9166F-FA8C-432D-BFF2-410FD0D03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773" y="879231"/>
            <a:ext cx="7212658" cy="4904608"/>
          </a:xfrm>
          <a:prstGeom prst="rect">
            <a:avLst/>
          </a:prstGeom>
        </p:spPr>
      </p:pic>
    </p:spTree>
    <p:extLst>
      <p:ext uri="{BB962C8B-B14F-4D97-AF65-F5344CB8AC3E}">
        <p14:creationId xmlns:p14="http://schemas.microsoft.com/office/powerpoint/2010/main" val="16919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Test 2: Does relay trip during Waveform 1 on Primary winding?</a:t>
            </a:r>
          </a:p>
        </p:txBody>
      </p:sp>
      <p:sp>
        <p:nvSpPr>
          <p:cNvPr id="10" name="Content Placeholder 9">
            <a:extLst>
              <a:ext uri="{FF2B5EF4-FFF2-40B4-BE49-F238E27FC236}">
                <a16:creationId xmlns:a16="http://schemas.microsoft.com/office/drawing/2014/main" id="{03ADBE00-FCD1-4318-A89B-FCF6A48E161E}"/>
              </a:ext>
            </a:extLst>
          </p:cNvPr>
          <p:cNvSpPr>
            <a:spLocks noGrp="1"/>
          </p:cNvSpPr>
          <p:nvPr>
            <p:ph idx="1"/>
          </p:nvPr>
        </p:nvSpPr>
        <p:spPr>
          <a:xfrm>
            <a:off x="277793" y="2638043"/>
            <a:ext cx="4201610" cy="3704883"/>
          </a:xfrm>
        </p:spPr>
        <p:txBody>
          <a:bodyPr>
            <a:noAutofit/>
          </a:bodyPr>
          <a:lstStyle/>
          <a:p>
            <a:r>
              <a:rPr lang="en-US" sz="2400" dirty="0">
                <a:solidFill>
                  <a:schemeClr val="bg1"/>
                </a:solidFill>
              </a:rPr>
              <a:t>Drop secondary current again, just like Test 1</a:t>
            </a:r>
          </a:p>
          <a:p>
            <a:r>
              <a:rPr lang="en-US" sz="2400" dirty="0">
                <a:solidFill>
                  <a:schemeClr val="bg1"/>
                </a:solidFill>
              </a:rPr>
              <a:t>None of the tested relays tripped. Second harmonic blocking / restraint inhibits tripping.</a:t>
            </a:r>
          </a:p>
          <a:p>
            <a:r>
              <a:rPr lang="en-US" sz="2400" dirty="0">
                <a:solidFill>
                  <a:schemeClr val="bg1"/>
                </a:solidFill>
              </a:rPr>
              <a:t>Unrestrained tripping (instantaneous) is not affected. Relay will still trip on high current levels.</a:t>
            </a:r>
          </a:p>
        </p:txBody>
      </p:sp>
      <p:pic>
        <p:nvPicPr>
          <p:cNvPr id="8" name="Content Placeholder 4">
            <a:extLst>
              <a:ext uri="{FF2B5EF4-FFF2-40B4-BE49-F238E27FC236}">
                <a16:creationId xmlns:a16="http://schemas.microsoft.com/office/drawing/2014/main" id="{D092FDAA-D744-48AB-A98C-42959E59D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185" y="1645232"/>
            <a:ext cx="7226450" cy="3938415"/>
          </a:xfrm>
          <a:prstGeom prst="rect">
            <a:avLst/>
          </a:prstGeom>
        </p:spPr>
      </p:pic>
    </p:spTree>
    <p:extLst>
      <p:ext uri="{BB962C8B-B14F-4D97-AF65-F5344CB8AC3E}">
        <p14:creationId xmlns:p14="http://schemas.microsoft.com/office/powerpoint/2010/main" val="188888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1013028" y="601522"/>
            <a:ext cx="2628239" cy="1597315"/>
          </a:xfrm>
          <a:noFill/>
          <a:ln w="19050">
            <a:solidFill>
              <a:schemeClr val="bg1"/>
            </a:solidFill>
          </a:ln>
        </p:spPr>
        <p:txBody>
          <a:bodyPr wrap="square">
            <a:normAutofit/>
          </a:bodyPr>
          <a:lstStyle/>
          <a:p>
            <a:pPr algn="ctr"/>
            <a:r>
              <a:rPr lang="en-US" sz="2800" dirty="0">
                <a:solidFill>
                  <a:schemeClr val="bg1"/>
                </a:solidFill>
              </a:rPr>
              <a:t>Internal Fault with Harmonics – ATP Simulation</a:t>
            </a:r>
          </a:p>
        </p:txBody>
      </p:sp>
      <p:sp>
        <p:nvSpPr>
          <p:cNvPr id="10" name="Content Placeholder 9">
            <a:extLst>
              <a:ext uri="{FF2B5EF4-FFF2-40B4-BE49-F238E27FC236}">
                <a16:creationId xmlns:a16="http://schemas.microsoft.com/office/drawing/2014/main" id="{03ADBE00-FCD1-4318-A89B-FCF6A48E161E}"/>
              </a:ext>
            </a:extLst>
          </p:cNvPr>
          <p:cNvSpPr>
            <a:spLocks noGrp="1"/>
          </p:cNvSpPr>
          <p:nvPr>
            <p:ph idx="1"/>
          </p:nvPr>
        </p:nvSpPr>
        <p:spPr>
          <a:xfrm>
            <a:off x="277793" y="2638043"/>
            <a:ext cx="4201610" cy="3704883"/>
          </a:xfrm>
        </p:spPr>
        <p:txBody>
          <a:bodyPr>
            <a:noAutofit/>
          </a:bodyPr>
          <a:lstStyle/>
          <a:p>
            <a:r>
              <a:rPr lang="en-US" sz="2400" dirty="0">
                <a:solidFill>
                  <a:schemeClr val="bg1"/>
                </a:solidFill>
              </a:rPr>
              <a:t>Credit to Derrick Haas for the conversation / idea</a:t>
            </a:r>
          </a:p>
          <a:p>
            <a:r>
              <a:rPr lang="en-US" sz="2400" dirty="0">
                <a:solidFill>
                  <a:schemeClr val="bg1"/>
                </a:solidFill>
              </a:rPr>
              <a:t>Simulation of B-phase internal fault using ATP based on Transformer Test Bench</a:t>
            </a:r>
          </a:p>
          <a:p>
            <a:r>
              <a:rPr lang="en-US" sz="2400" dirty="0">
                <a:solidFill>
                  <a:schemeClr val="bg1"/>
                </a:solidFill>
              </a:rPr>
              <a:t>Second harmonic ‘disappears’ during faulted period</a:t>
            </a:r>
          </a:p>
          <a:p>
            <a:r>
              <a:rPr lang="en-US" sz="2400" dirty="0">
                <a:solidFill>
                  <a:schemeClr val="bg1"/>
                </a:solidFill>
              </a:rPr>
              <a:t>Still evaluating tests; second harmonic content below block level</a:t>
            </a:r>
          </a:p>
        </p:txBody>
      </p:sp>
      <p:pic>
        <p:nvPicPr>
          <p:cNvPr id="3" name="Picture 2">
            <a:extLst>
              <a:ext uri="{FF2B5EF4-FFF2-40B4-BE49-F238E27FC236}">
                <a16:creationId xmlns:a16="http://schemas.microsoft.com/office/drawing/2014/main" id="{11261E06-2867-4C4B-8864-D5BF32A73640}"/>
              </a:ext>
            </a:extLst>
          </p:cNvPr>
          <p:cNvPicPr>
            <a:picLocks noChangeAspect="1"/>
          </p:cNvPicPr>
          <p:nvPr/>
        </p:nvPicPr>
        <p:blipFill>
          <a:blip r:embed="rId2"/>
          <a:stretch>
            <a:fillRect/>
          </a:stretch>
        </p:blipFill>
        <p:spPr>
          <a:xfrm>
            <a:off x="6423931" y="123777"/>
            <a:ext cx="4290498" cy="2610214"/>
          </a:xfrm>
          <a:prstGeom prst="rect">
            <a:avLst/>
          </a:prstGeom>
        </p:spPr>
      </p:pic>
      <p:pic>
        <p:nvPicPr>
          <p:cNvPr id="4" name="Picture 3">
            <a:extLst>
              <a:ext uri="{FF2B5EF4-FFF2-40B4-BE49-F238E27FC236}">
                <a16:creationId xmlns:a16="http://schemas.microsoft.com/office/drawing/2014/main" id="{40AA46F7-E960-4801-B6BE-2B220EC5A205}"/>
              </a:ext>
            </a:extLst>
          </p:cNvPr>
          <p:cNvPicPr>
            <a:picLocks noChangeAspect="1"/>
          </p:cNvPicPr>
          <p:nvPr/>
        </p:nvPicPr>
        <p:blipFill>
          <a:blip r:embed="rId3"/>
          <a:stretch>
            <a:fillRect/>
          </a:stretch>
        </p:blipFill>
        <p:spPr>
          <a:xfrm>
            <a:off x="4757196" y="3619500"/>
            <a:ext cx="7239000" cy="3238500"/>
          </a:xfrm>
          <a:prstGeom prst="rect">
            <a:avLst/>
          </a:prstGeom>
        </p:spPr>
      </p:pic>
    </p:spTree>
    <p:extLst>
      <p:ext uri="{BB962C8B-B14F-4D97-AF65-F5344CB8AC3E}">
        <p14:creationId xmlns:p14="http://schemas.microsoft.com/office/powerpoint/2010/main" val="31551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Observations</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a:xfrm>
            <a:off x="371475" y="1504950"/>
            <a:ext cx="11172825" cy="4672013"/>
          </a:xfrm>
        </p:spPr>
        <p:txBody>
          <a:bodyPr>
            <a:normAutofit fontScale="92500" lnSpcReduction="10000"/>
          </a:bodyPr>
          <a:lstStyle/>
          <a:p>
            <a:r>
              <a:rPr lang="en-US" sz="3200" dirty="0">
                <a:solidFill>
                  <a:schemeClr val="bg1"/>
                </a:solidFill>
              </a:rPr>
              <a:t>Time-overcurrent protection can become a bit unpredictable with harmonics. Even though relays may feature similar construction (induction-disc), the way they handle harmonics may be different.</a:t>
            </a:r>
          </a:p>
          <a:p>
            <a:r>
              <a:rPr lang="en-US" sz="3200" dirty="0">
                <a:solidFill>
                  <a:schemeClr val="bg1"/>
                </a:solidFill>
              </a:rPr>
              <a:t>With a microprocessor-based relay, severe harmonics (Waveform 2) may not result in protection activating even though peak current is well above pickup (operating only on fundamental).</a:t>
            </a:r>
          </a:p>
          <a:p>
            <a:r>
              <a:rPr lang="en-US" sz="3200" dirty="0">
                <a:solidFill>
                  <a:schemeClr val="bg1"/>
                </a:solidFill>
              </a:rPr>
              <a:t>Some believe that differential relays may not operate for an actual fault during GIC events until the instantaneous pickup is reached. This may slow tripping and result in more damage than a ‘fast trip’. Simulation indicates this may or may not occur – it depends on the relay and how it’s set.</a:t>
            </a:r>
          </a:p>
        </p:txBody>
      </p:sp>
    </p:spTree>
    <p:extLst>
      <p:ext uri="{BB962C8B-B14F-4D97-AF65-F5344CB8AC3E}">
        <p14:creationId xmlns:p14="http://schemas.microsoft.com/office/powerpoint/2010/main" val="38072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Selection - So what relays do we focus on?</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p:txBody>
          <a:bodyPr>
            <a:normAutofit fontScale="92500" lnSpcReduction="20000"/>
          </a:bodyPr>
          <a:lstStyle/>
          <a:p>
            <a:r>
              <a:rPr lang="en-US" sz="3200" dirty="0">
                <a:solidFill>
                  <a:schemeClr val="bg1"/>
                </a:solidFill>
              </a:rPr>
              <a:t>Overheard within ERCOT: How do we know what relays to look at? Where can we start?</a:t>
            </a:r>
          </a:p>
          <a:p>
            <a:endParaRPr lang="en-US" sz="3200" dirty="0">
              <a:solidFill>
                <a:schemeClr val="bg1"/>
              </a:solidFill>
            </a:endParaRPr>
          </a:p>
          <a:p>
            <a:r>
              <a:rPr lang="en-US" sz="3200" dirty="0">
                <a:solidFill>
                  <a:schemeClr val="bg1"/>
                </a:solidFill>
              </a:rPr>
              <a:t>Start with the TPL-007-2 GIC model for the Benchmark Event.</a:t>
            </a:r>
          </a:p>
          <a:p>
            <a:pPr lvl="1"/>
            <a:r>
              <a:rPr lang="en-US" sz="2800" dirty="0">
                <a:solidFill>
                  <a:schemeClr val="bg1"/>
                </a:solidFill>
              </a:rPr>
              <a:t>Evaluate the higher-magnitude GIC flows within your area of responsibility.</a:t>
            </a:r>
          </a:p>
          <a:p>
            <a:pPr lvl="1"/>
            <a:r>
              <a:rPr lang="en-US" sz="2800" dirty="0">
                <a:solidFill>
                  <a:schemeClr val="bg1"/>
                </a:solidFill>
              </a:rPr>
              <a:t>Determine transformers, capacitor banks, and SVC’s near the elevated-GIC area.</a:t>
            </a:r>
          </a:p>
          <a:p>
            <a:pPr lvl="1"/>
            <a:r>
              <a:rPr lang="en-US" sz="2800" dirty="0">
                <a:solidFill>
                  <a:schemeClr val="bg1"/>
                </a:solidFill>
              </a:rPr>
              <a:t>Examine the protection on those devices. Run some harmonic-laced COMTRADE files if necessary.*</a:t>
            </a:r>
          </a:p>
          <a:p>
            <a:pPr lvl="1"/>
            <a:endParaRPr lang="en-US" sz="2800" dirty="0">
              <a:solidFill>
                <a:schemeClr val="bg1"/>
              </a:solidFill>
            </a:endParaRPr>
          </a:p>
          <a:p>
            <a:pPr marL="457200" lvl="1" indent="0">
              <a:buNone/>
            </a:pPr>
            <a:r>
              <a:rPr lang="en-US" sz="2800" dirty="0">
                <a:solidFill>
                  <a:schemeClr val="bg1"/>
                </a:solidFill>
              </a:rPr>
              <a:t>*(Endgame Spoiler: probably not.)</a:t>
            </a:r>
          </a:p>
        </p:txBody>
      </p:sp>
    </p:spTree>
    <p:extLst>
      <p:ext uri="{BB962C8B-B14F-4D97-AF65-F5344CB8AC3E}">
        <p14:creationId xmlns:p14="http://schemas.microsoft.com/office/powerpoint/2010/main" val="42848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How much is enough DC for concern?</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p:txBody>
          <a:bodyPr>
            <a:normAutofit/>
          </a:bodyPr>
          <a:lstStyle/>
          <a:p>
            <a:r>
              <a:rPr lang="en-US" sz="3200" dirty="0">
                <a:solidFill>
                  <a:schemeClr val="bg1"/>
                </a:solidFill>
              </a:rPr>
              <a:t>NERC requires transformer thermal assessment impact at 75A DC in GIC model. No specification for relaying.</a:t>
            </a:r>
          </a:p>
          <a:p>
            <a:r>
              <a:rPr lang="en-US" sz="3200" dirty="0">
                <a:solidFill>
                  <a:schemeClr val="bg1"/>
                </a:solidFill>
              </a:rPr>
              <a:t>IEEE PSRC Working Group K-11, April 1996, </a:t>
            </a:r>
            <a:r>
              <a:rPr lang="en-US" sz="3200" i="1" dirty="0">
                <a:solidFill>
                  <a:schemeClr val="bg1"/>
                </a:solidFill>
              </a:rPr>
              <a:t>The Effects of GIC on Protective Relaying</a:t>
            </a:r>
            <a:r>
              <a:rPr lang="en-US" sz="3200" dirty="0">
                <a:solidFill>
                  <a:schemeClr val="bg1"/>
                </a:solidFill>
              </a:rPr>
              <a:t>: “GIC levels below 30A have no noticeable effect on the power system.”</a:t>
            </a:r>
          </a:p>
          <a:p>
            <a:r>
              <a:rPr lang="en-US" sz="3200" dirty="0">
                <a:solidFill>
                  <a:schemeClr val="bg1"/>
                </a:solidFill>
              </a:rPr>
              <a:t>K-11 did not specifically indicate total neutral or per phase, implication is total neutral, so (for me) consideration begins at 10A per phase while looking at voltage level (higher = more impact).</a:t>
            </a:r>
          </a:p>
        </p:txBody>
      </p:sp>
    </p:spTree>
    <p:extLst>
      <p:ext uri="{BB962C8B-B14F-4D97-AF65-F5344CB8AC3E}">
        <p14:creationId xmlns:p14="http://schemas.microsoft.com/office/powerpoint/2010/main" val="283852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Brazos Checklist (my own):</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a:xfrm>
            <a:off x="838200" y="1690688"/>
            <a:ext cx="10515600" cy="4486275"/>
          </a:xfrm>
        </p:spPr>
        <p:txBody>
          <a:bodyPr>
            <a:normAutofit fontScale="92500" lnSpcReduction="20000"/>
          </a:bodyPr>
          <a:lstStyle/>
          <a:p>
            <a:r>
              <a:rPr lang="en-US" sz="3200" dirty="0">
                <a:solidFill>
                  <a:schemeClr val="bg1"/>
                </a:solidFill>
              </a:rPr>
              <a:t>Does the NERC benchmark event model indicate greater than 10A per phase?</a:t>
            </a:r>
          </a:p>
          <a:p>
            <a:r>
              <a:rPr lang="en-US" sz="3200" dirty="0">
                <a:solidFill>
                  <a:schemeClr val="bg1"/>
                </a:solidFill>
              </a:rPr>
              <a:t>Is the voltage 138kV or higher?</a:t>
            </a:r>
          </a:p>
          <a:p>
            <a:r>
              <a:rPr lang="en-US" sz="3200" dirty="0">
                <a:solidFill>
                  <a:schemeClr val="bg1"/>
                </a:solidFill>
              </a:rPr>
              <a:t>What type of relays are installed at this location and at nearby facilities (electromechanical or microprocessor)? (Consider cap banks, etc. that aren’t modeled but are nearby.)</a:t>
            </a:r>
          </a:p>
          <a:p>
            <a:r>
              <a:rPr lang="en-US" sz="3200" dirty="0">
                <a:solidFill>
                  <a:schemeClr val="bg1"/>
                </a:solidFill>
              </a:rPr>
              <a:t>Are relay pickup settings designed for tight or loose tolerance for lower levels?</a:t>
            </a:r>
          </a:p>
          <a:p>
            <a:r>
              <a:rPr lang="en-US" sz="3200" dirty="0">
                <a:solidFill>
                  <a:schemeClr val="bg1"/>
                </a:solidFill>
              </a:rPr>
              <a:t>Do differential relays have harmonic blocking/restraint enabled?</a:t>
            </a:r>
          </a:p>
          <a:p>
            <a:r>
              <a:rPr lang="en-US" sz="3200" dirty="0">
                <a:solidFill>
                  <a:schemeClr val="bg1"/>
                </a:solidFill>
              </a:rPr>
              <a:t>Are there odd relays like electromechanical negative sequence relays?</a:t>
            </a:r>
          </a:p>
        </p:txBody>
      </p:sp>
    </p:spTree>
    <p:extLst>
      <p:ext uri="{BB962C8B-B14F-4D97-AF65-F5344CB8AC3E}">
        <p14:creationId xmlns:p14="http://schemas.microsoft.com/office/powerpoint/2010/main" val="398730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a:xfrm>
            <a:off x="133350" y="1844675"/>
            <a:ext cx="5895975" cy="4351338"/>
          </a:xfrm>
        </p:spPr>
        <p:txBody>
          <a:bodyPr>
            <a:normAutofit/>
          </a:bodyPr>
          <a:lstStyle/>
          <a:p>
            <a:r>
              <a:rPr lang="en-US" sz="3200" dirty="0">
                <a:solidFill>
                  <a:schemeClr val="bg1"/>
                </a:solidFill>
              </a:rPr>
              <a:t>The Waveforms of DC Injection</a:t>
            </a:r>
          </a:p>
          <a:p>
            <a:pPr lvl="1"/>
            <a:r>
              <a:rPr lang="en-US" sz="2800" dirty="0">
                <a:solidFill>
                  <a:schemeClr val="bg1"/>
                </a:solidFill>
              </a:rPr>
              <a:t>Waveform 1: Test Bench Data</a:t>
            </a:r>
          </a:p>
          <a:p>
            <a:pPr lvl="1"/>
            <a:r>
              <a:rPr lang="en-US" sz="2800" dirty="0">
                <a:solidFill>
                  <a:schemeClr val="bg1"/>
                </a:solidFill>
              </a:rPr>
              <a:t>Waveform 2: NERC Example</a:t>
            </a:r>
          </a:p>
          <a:p>
            <a:pPr lvl="1"/>
            <a:r>
              <a:rPr lang="en-US" sz="2800" dirty="0">
                <a:solidFill>
                  <a:schemeClr val="bg1"/>
                </a:solidFill>
              </a:rPr>
              <a:t>Waveform 3: DTRA Field Test Data</a:t>
            </a:r>
          </a:p>
          <a:p>
            <a:pPr lvl="1"/>
            <a:endParaRPr lang="en-US" dirty="0">
              <a:solidFill>
                <a:schemeClr val="bg1"/>
              </a:solidFill>
            </a:endParaRPr>
          </a:p>
          <a:p>
            <a:r>
              <a:rPr lang="en-US" dirty="0">
                <a:solidFill>
                  <a:schemeClr val="bg1"/>
                </a:solidFill>
              </a:rPr>
              <a:t>Harmonic Distortion and Currents</a:t>
            </a:r>
          </a:p>
          <a:p>
            <a:r>
              <a:rPr lang="en-US" dirty="0">
                <a:solidFill>
                  <a:schemeClr val="bg1"/>
                </a:solidFill>
              </a:rPr>
              <a:t>Time-Overcurrent Relay Testing and Results</a:t>
            </a:r>
          </a:p>
          <a:p>
            <a:endParaRPr lang="en-US" dirty="0">
              <a:solidFill>
                <a:schemeClr val="bg1"/>
              </a:solidFill>
            </a:endParaRPr>
          </a:p>
        </p:txBody>
      </p:sp>
      <p:sp>
        <p:nvSpPr>
          <p:cNvPr id="4" name="Content Placeholder 2">
            <a:extLst>
              <a:ext uri="{FF2B5EF4-FFF2-40B4-BE49-F238E27FC236}">
                <a16:creationId xmlns:a16="http://schemas.microsoft.com/office/drawing/2014/main" id="{883D86F2-FE34-47B9-8364-E585CDA0CA64}"/>
              </a:ext>
            </a:extLst>
          </p:cNvPr>
          <p:cNvSpPr txBox="1">
            <a:spLocks/>
          </p:cNvSpPr>
          <p:nvPr/>
        </p:nvSpPr>
        <p:spPr>
          <a:xfrm>
            <a:off x="6162677" y="1844675"/>
            <a:ext cx="6096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Differential Relay Testing and Results</a:t>
            </a:r>
          </a:p>
          <a:p>
            <a:r>
              <a:rPr lang="en-US" sz="3200" dirty="0">
                <a:solidFill>
                  <a:schemeClr val="bg1"/>
                </a:solidFill>
              </a:rPr>
              <a:t>Relay Evaluation Approach</a:t>
            </a:r>
          </a:p>
          <a:p>
            <a:r>
              <a:rPr lang="en-US" sz="3200" dirty="0">
                <a:solidFill>
                  <a:schemeClr val="bg1"/>
                </a:solidFill>
              </a:rPr>
              <a:t>Detection and (Possible) Mitigation of GIC Interference</a:t>
            </a:r>
          </a:p>
          <a:p>
            <a:pPr lvl="1"/>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993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Detection &amp; Mitigation – what can relays do?</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p:txBody>
          <a:bodyPr>
            <a:normAutofit lnSpcReduction="10000"/>
          </a:bodyPr>
          <a:lstStyle/>
          <a:p>
            <a:r>
              <a:rPr lang="en-US" dirty="0">
                <a:solidFill>
                  <a:schemeClr val="bg1"/>
                </a:solidFill>
              </a:rPr>
              <a:t>Harmonic detection can send alarms to System Operators so that mitigating actions can be taken.</a:t>
            </a:r>
          </a:p>
          <a:p>
            <a:pPr lvl="1"/>
            <a:r>
              <a:rPr lang="en-US" dirty="0">
                <a:solidFill>
                  <a:schemeClr val="bg1"/>
                </a:solidFill>
              </a:rPr>
              <a:t>Use a timer on second harmonic blocking pick-up. If duration is greater than 600 cycles (or ?), assert an alarm to SCADA.</a:t>
            </a:r>
          </a:p>
          <a:p>
            <a:pPr lvl="1"/>
            <a:r>
              <a:rPr lang="en-US" dirty="0">
                <a:solidFill>
                  <a:schemeClr val="bg1"/>
                </a:solidFill>
              </a:rPr>
              <a:t>Use calculations based on fundamental and RMS voltages to monitor for increase in THD at transmission (138kV+) levels</a:t>
            </a:r>
          </a:p>
          <a:p>
            <a:pPr lvl="1"/>
            <a:endParaRPr lang="en-US" dirty="0">
              <a:solidFill>
                <a:schemeClr val="bg1"/>
              </a:solidFill>
            </a:endParaRPr>
          </a:p>
          <a:p>
            <a:r>
              <a:rPr lang="en-US" dirty="0">
                <a:solidFill>
                  <a:schemeClr val="bg1"/>
                </a:solidFill>
              </a:rPr>
              <a:t>Plan ahead with alternate settings groups for high-impact areas. Consider allowing for margin to keep equipment – especially reactive equipment – in service. Transformers in deep saturation absorb VARs and cap banks / SVCs become very important for stability.</a:t>
            </a:r>
          </a:p>
        </p:txBody>
      </p:sp>
    </p:spTree>
    <p:extLst>
      <p:ext uri="{BB962C8B-B14F-4D97-AF65-F5344CB8AC3E}">
        <p14:creationId xmlns:p14="http://schemas.microsoft.com/office/powerpoint/2010/main" val="180015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838200" y="365125"/>
            <a:ext cx="10515600" cy="1101725"/>
          </a:xfrm>
        </p:spPr>
        <p:txBody>
          <a:bodyPr/>
          <a:lstStyle/>
          <a:p>
            <a:r>
              <a:rPr lang="en-US" dirty="0">
                <a:solidFill>
                  <a:schemeClr val="bg1"/>
                </a:solidFill>
              </a:rPr>
              <a:t>Conclusion</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a:xfrm>
            <a:off x="838200" y="1466850"/>
            <a:ext cx="10515600" cy="4351338"/>
          </a:xfrm>
        </p:spPr>
        <p:txBody>
          <a:bodyPr/>
          <a:lstStyle/>
          <a:p>
            <a:r>
              <a:rPr lang="en-US" dirty="0">
                <a:solidFill>
                  <a:schemeClr val="bg1"/>
                </a:solidFill>
              </a:rPr>
              <a:t>EM relays may be unpredictable. Examine the GIC model and determine impacted areas. In these areas, strongly consider replacing EM relays with </a:t>
            </a:r>
            <a:r>
              <a:rPr lang="en-US" dirty="0" err="1">
                <a:solidFill>
                  <a:schemeClr val="bg1"/>
                </a:solidFill>
              </a:rPr>
              <a:t>uP</a:t>
            </a:r>
            <a:r>
              <a:rPr lang="en-US" dirty="0">
                <a:solidFill>
                  <a:schemeClr val="bg1"/>
                </a:solidFill>
              </a:rPr>
              <a:t>.</a:t>
            </a:r>
          </a:p>
          <a:p>
            <a:r>
              <a:rPr lang="en-US" dirty="0">
                <a:solidFill>
                  <a:schemeClr val="bg1"/>
                </a:solidFill>
              </a:rPr>
              <a:t>Be considerate with </a:t>
            </a:r>
            <a:r>
              <a:rPr lang="en-US" dirty="0" err="1">
                <a:solidFill>
                  <a:schemeClr val="bg1"/>
                </a:solidFill>
              </a:rPr>
              <a:t>uP</a:t>
            </a:r>
            <a:r>
              <a:rPr lang="en-US" dirty="0">
                <a:solidFill>
                  <a:schemeClr val="bg1"/>
                </a:solidFill>
              </a:rPr>
              <a:t> relays and harmonic distortion. Will distortion be greater than the fundamental (like Waveform 2)?</a:t>
            </a:r>
          </a:p>
          <a:p>
            <a:r>
              <a:rPr lang="en-US" dirty="0">
                <a:solidFill>
                  <a:schemeClr val="bg1"/>
                </a:solidFill>
              </a:rPr>
              <a:t>Consider alarming for extended periods of harmonics and/or THD. This will alert System Operator that differential protection may be disabled or a time-overcurrent element may not have enough fundamental to assert.</a:t>
            </a:r>
          </a:p>
        </p:txBody>
      </p:sp>
    </p:spTree>
    <p:extLst>
      <p:ext uri="{BB962C8B-B14F-4D97-AF65-F5344CB8AC3E}">
        <p14:creationId xmlns:p14="http://schemas.microsoft.com/office/powerpoint/2010/main" val="429361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838200" y="365125"/>
            <a:ext cx="10515600" cy="1101725"/>
          </a:xfrm>
        </p:spPr>
        <p:txBody>
          <a:bodyPr/>
          <a:lstStyle/>
          <a:p>
            <a:r>
              <a:rPr lang="en-US" dirty="0">
                <a:solidFill>
                  <a:schemeClr val="bg1"/>
                </a:solidFill>
              </a:rPr>
              <a:t>Concern Areas that Need Testing</a:t>
            </a:r>
          </a:p>
        </p:txBody>
      </p:sp>
      <p:sp>
        <p:nvSpPr>
          <p:cNvPr id="3" name="Content Placeholder 2">
            <a:extLst>
              <a:ext uri="{FF2B5EF4-FFF2-40B4-BE49-F238E27FC236}">
                <a16:creationId xmlns:a16="http://schemas.microsoft.com/office/drawing/2014/main" id="{6C35F009-447E-410B-B63C-6403DE0FB319}"/>
              </a:ext>
            </a:extLst>
          </p:cNvPr>
          <p:cNvSpPr>
            <a:spLocks noGrp="1"/>
          </p:cNvSpPr>
          <p:nvPr>
            <p:ph idx="1"/>
          </p:nvPr>
        </p:nvSpPr>
        <p:spPr>
          <a:xfrm>
            <a:off x="838200" y="1825625"/>
            <a:ext cx="10515600" cy="4351338"/>
          </a:xfrm>
        </p:spPr>
        <p:txBody>
          <a:bodyPr>
            <a:normAutofit/>
          </a:bodyPr>
          <a:lstStyle/>
          <a:p>
            <a:r>
              <a:rPr lang="en-US" sz="3200" dirty="0">
                <a:solidFill>
                  <a:schemeClr val="bg1"/>
                </a:solidFill>
              </a:rPr>
              <a:t>Electromechanical Negative-Sequence Protection</a:t>
            </a:r>
          </a:p>
          <a:p>
            <a:r>
              <a:rPr lang="en-US" sz="3200" dirty="0">
                <a:solidFill>
                  <a:schemeClr val="bg1"/>
                </a:solidFill>
              </a:rPr>
              <a:t>Voltage waveforms are different than current waveforms – EM cap bank protection</a:t>
            </a:r>
          </a:p>
          <a:p>
            <a:r>
              <a:rPr lang="en-US" sz="3200" dirty="0">
                <a:solidFill>
                  <a:schemeClr val="bg1"/>
                </a:solidFill>
              </a:rPr>
              <a:t>Looking for relays…</a:t>
            </a:r>
          </a:p>
        </p:txBody>
      </p:sp>
    </p:spTree>
    <p:extLst>
      <p:ext uri="{BB962C8B-B14F-4D97-AF65-F5344CB8AC3E}">
        <p14:creationId xmlns:p14="http://schemas.microsoft.com/office/powerpoint/2010/main" val="9064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3518-C145-4E73-9B2E-106DCF98264D}"/>
              </a:ext>
            </a:extLst>
          </p:cNvPr>
          <p:cNvSpPr>
            <a:spLocks noGrp="1"/>
          </p:cNvSpPr>
          <p:nvPr>
            <p:ph type="title"/>
          </p:nvPr>
        </p:nvSpPr>
        <p:spPr>
          <a:xfrm>
            <a:off x="2033964" y="582918"/>
            <a:ext cx="2926382" cy="1325563"/>
          </a:xfrm>
        </p:spPr>
        <p:txBody>
          <a:bodyPr>
            <a:normAutofit/>
          </a:bodyPr>
          <a:lstStyle/>
          <a:p>
            <a:r>
              <a:rPr lang="en-US" dirty="0"/>
              <a:t>Questions</a:t>
            </a:r>
          </a:p>
        </p:txBody>
      </p:sp>
      <p:sp>
        <p:nvSpPr>
          <p:cNvPr id="10" name="Content Placeholder 9">
            <a:extLst>
              <a:ext uri="{FF2B5EF4-FFF2-40B4-BE49-F238E27FC236}">
                <a16:creationId xmlns:a16="http://schemas.microsoft.com/office/drawing/2014/main" id="{FD74BDFE-A4A9-4A18-9836-5CCE97ABEA10}"/>
              </a:ext>
            </a:extLst>
          </p:cNvPr>
          <p:cNvSpPr>
            <a:spLocks noGrp="1"/>
          </p:cNvSpPr>
          <p:nvPr>
            <p:ph idx="1"/>
          </p:nvPr>
        </p:nvSpPr>
        <p:spPr>
          <a:xfrm>
            <a:off x="688086" y="1908481"/>
            <a:ext cx="6062055" cy="1569579"/>
          </a:xfrm>
        </p:spPr>
        <p:txBody>
          <a:bodyPr anchor="t">
            <a:noAutofit/>
          </a:bodyPr>
          <a:lstStyle/>
          <a:p>
            <a:pPr marL="0" indent="0">
              <a:buNone/>
            </a:pPr>
            <a:endParaRPr lang="en-US" dirty="0"/>
          </a:p>
          <a:p>
            <a:pPr marL="0" indent="0">
              <a:buNone/>
            </a:pPr>
            <a:r>
              <a:rPr lang="en-US" dirty="0"/>
              <a:t>amattei@brazoselectric.com</a:t>
            </a:r>
          </a:p>
          <a:p>
            <a:pPr marL="0" indent="0">
              <a:buNone/>
            </a:pPr>
            <a:endParaRPr lang="en-US" dirty="0"/>
          </a:p>
          <a:p>
            <a:pPr marL="0" indent="0">
              <a:buNone/>
            </a:pPr>
            <a:r>
              <a:rPr lang="en-US" dirty="0"/>
              <a:t>Paper available on A&amp;M Web Site – 2019 Conference for Protective Relay Engineers</a:t>
            </a:r>
          </a:p>
          <a:p>
            <a:pPr marL="0" indent="0">
              <a:buNone/>
            </a:pPr>
            <a:r>
              <a:rPr lang="en-US" dirty="0">
                <a:hlinkClick r:id="rId2"/>
              </a:rPr>
              <a:t>https://prorelay.tamu.edu/archive/2019-papers-and-presentations-2/</a:t>
            </a:r>
            <a:endParaRPr lang="en-US"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1C639FA9-F01E-40AD-B498-C1F3FCC8D750}"/>
              </a:ext>
            </a:extLst>
          </p:cNvPr>
          <p:cNvPicPr>
            <a:picLocks noChangeAspect="1"/>
          </p:cNvPicPr>
          <p:nvPr/>
        </p:nvPicPr>
        <p:blipFill rotWithShape="1">
          <a:blip r:embed="rId3">
            <a:extLst>
              <a:ext uri="{28A0092B-C50C-407E-A947-70E740481C1C}">
                <a14:useLocalDpi xmlns:a14="http://schemas.microsoft.com/office/drawing/2010/main" val="0"/>
              </a:ext>
            </a:extLst>
          </a:blip>
          <a:srcRect l="6894" r="577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Rectangle 5">
            <a:extLst>
              <a:ext uri="{FF2B5EF4-FFF2-40B4-BE49-F238E27FC236}">
                <a16:creationId xmlns:a16="http://schemas.microsoft.com/office/drawing/2014/main" id="{2D892C71-7B85-4B40-8D53-2A17B3E1D89B}"/>
              </a:ext>
            </a:extLst>
          </p:cNvPr>
          <p:cNvSpPr/>
          <p:nvPr/>
        </p:nvSpPr>
        <p:spPr>
          <a:xfrm>
            <a:off x="8112037" y="6420752"/>
            <a:ext cx="4079963" cy="253916"/>
          </a:xfrm>
          <a:prstGeom prst="rect">
            <a:avLst/>
          </a:prstGeom>
        </p:spPr>
        <p:txBody>
          <a:bodyPr wrap="none">
            <a:spAutoFit/>
          </a:bodyPr>
          <a:lstStyle/>
          <a:p>
            <a:r>
              <a:rPr lang="en-US" sz="1050" dirty="0"/>
              <a:t>https://en.wikipedia.org/wiki/File:SunBurst10.jpg – modified version of</a:t>
            </a:r>
          </a:p>
        </p:txBody>
      </p:sp>
      <p:sp>
        <p:nvSpPr>
          <p:cNvPr id="7" name="Rectangle 6">
            <a:extLst>
              <a:ext uri="{FF2B5EF4-FFF2-40B4-BE49-F238E27FC236}">
                <a16:creationId xmlns:a16="http://schemas.microsoft.com/office/drawing/2014/main" id="{DC4B9DAD-529D-48DF-8129-F7C75BBF84BE}"/>
              </a:ext>
            </a:extLst>
          </p:cNvPr>
          <p:cNvSpPr/>
          <p:nvPr/>
        </p:nvSpPr>
        <p:spPr>
          <a:xfrm>
            <a:off x="6188608" y="6604084"/>
            <a:ext cx="6564923" cy="253916"/>
          </a:xfrm>
          <a:prstGeom prst="rect">
            <a:avLst/>
          </a:prstGeom>
        </p:spPr>
        <p:txBody>
          <a:bodyPr wrap="square">
            <a:spAutoFit/>
          </a:bodyPr>
          <a:lstStyle/>
          <a:p>
            <a:r>
              <a:rPr lang="en-US" sz="1050" dirty="0"/>
              <a:t>https://commons.wikimedia.org/wiki/File:Robot_Arm_Over_Earth_with_Sunburst_-_GPN-2000-001097.jpg</a:t>
            </a:r>
          </a:p>
        </p:txBody>
      </p:sp>
    </p:spTree>
    <p:extLst>
      <p:ext uri="{BB962C8B-B14F-4D97-AF65-F5344CB8AC3E}">
        <p14:creationId xmlns:p14="http://schemas.microsoft.com/office/powerpoint/2010/main" val="29272030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82046" y="319813"/>
            <a:ext cx="5826194" cy="1645501"/>
          </a:xfrm>
        </p:spPr>
        <p:txBody>
          <a:bodyPr>
            <a:normAutofit fontScale="90000"/>
          </a:bodyPr>
          <a:lstStyle/>
          <a:p>
            <a:r>
              <a:rPr lang="en-US" dirty="0"/>
              <a:t>What are we going to see with DC in the system?</a:t>
            </a:r>
          </a:p>
        </p:txBody>
      </p:sp>
      <p:sp>
        <p:nvSpPr>
          <p:cNvPr id="26" name="Content Placeholder 10">
            <a:extLst>
              <a:ext uri="{FF2B5EF4-FFF2-40B4-BE49-F238E27FC236}">
                <a16:creationId xmlns:a16="http://schemas.microsoft.com/office/drawing/2014/main" id="{E026D32F-F135-4BEA-825C-0E847192DEFE}"/>
              </a:ext>
            </a:extLst>
          </p:cNvPr>
          <p:cNvSpPr>
            <a:spLocks noGrp="1"/>
          </p:cNvSpPr>
          <p:nvPr>
            <p:ph idx="1"/>
          </p:nvPr>
        </p:nvSpPr>
        <p:spPr>
          <a:xfrm>
            <a:off x="165963" y="1982204"/>
            <a:ext cx="5742277" cy="3628495"/>
          </a:xfrm>
        </p:spPr>
        <p:txBody>
          <a:bodyPr>
            <a:normAutofit/>
          </a:bodyPr>
          <a:lstStyle/>
          <a:p>
            <a:r>
              <a:rPr lang="en-US" dirty="0"/>
              <a:t>IEEE Std C57.163-2015: IEEE Guide for Establishing Power Transformer Capability while under Geomagnetic Disturbances</a:t>
            </a:r>
          </a:p>
          <a:p>
            <a:r>
              <a:rPr lang="en-US" dirty="0"/>
              <a:t>The Late-Time (E3) High-Altitude Electromagnetic Pulse (HEMP) and Its Impact on the U.S. Power Grid – </a:t>
            </a:r>
            <a:r>
              <a:rPr lang="en-US" dirty="0" err="1"/>
              <a:t>Metatech</a:t>
            </a:r>
            <a:r>
              <a:rPr lang="en-US" dirty="0"/>
              <a:t>, 2010.</a:t>
            </a:r>
          </a:p>
        </p:txBody>
      </p:sp>
      <p:sp>
        <p:nvSpPr>
          <p:cNvPr id="27" name="Rectangle 13">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5">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7">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Content Placeholder 3">
            <a:extLst>
              <a:ext uri="{FF2B5EF4-FFF2-40B4-BE49-F238E27FC236}">
                <a16:creationId xmlns:a16="http://schemas.microsoft.com/office/drawing/2014/main" id="{F14049C5-AB48-41BE-8CC0-3A602C14F816}"/>
              </a:ext>
            </a:extLst>
          </p:cNvPr>
          <p:cNvPicPr>
            <a:picLocks noChangeAspect="1"/>
          </p:cNvPicPr>
          <p:nvPr/>
        </p:nvPicPr>
        <p:blipFill>
          <a:blip r:embed="rId2"/>
          <a:stretch>
            <a:fillRect/>
          </a:stretch>
        </p:blipFill>
        <p:spPr>
          <a:xfrm>
            <a:off x="6420908" y="332838"/>
            <a:ext cx="2364317" cy="2717605"/>
          </a:xfrm>
          <a:prstGeom prst="rect">
            <a:avLst/>
          </a:prstGeom>
        </p:spPr>
      </p:pic>
      <p:sp>
        <p:nvSpPr>
          <p:cNvPr id="31" name="Rectangle 19">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4581178-F735-4812-A78D-F0EA3F6C1697}"/>
              </a:ext>
            </a:extLst>
          </p:cNvPr>
          <p:cNvPicPr>
            <a:picLocks noChangeAspect="1"/>
          </p:cNvPicPr>
          <p:nvPr/>
        </p:nvPicPr>
        <p:blipFill>
          <a:blip r:embed="rId3"/>
          <a:stretch>
            <a:fillRect/>
          </a:stretch>
        </p:blipFill>
        <p:spPr>
          <a:xfrm>
            <a:off x="9269588" y="723578"/>
            <a:ext cx="2840366" cy="2151577"/>
          </a:xfrm>
          <a:prstGeom prst="rect">
            <a:avLst/>
          </a:prstGeom>
        </p:spPr>
      </p:pic>
      <p:pic>
        <p:nvPicPr>
          <p:cNvPr id="6" name="Picture 5">
            <a:extLst>
              <a:ext uri="{FF2B5EF4-FFF2-40B4-BE49-F238E27FC236}">
                <a16:creationId xmlns:a16="http://schemas.microsoft.com/office/drawing/2014/main" id="{8EEBA63D-15E3-4537-A147-A41B68840634}"/>
              </a:ext>
            </a:extLst>
          </p:cNvPr>
          <p:cNvPicPr>
            <a:picLocks noChangeAspect="1"/>
          </p:cNvPicPr>
          <p:nvPr/>
        </p:nvPicPr>
        <p:blipFill>
          <a:blip r:embed="rId4"/>
          <a:stretch>
            <a:fillRect/>
          </a:stretch>
        </p:blipFill>
        <p:spPr>
          <a:xfrm>
            <a:off x="7104241" y="3796452"/>
            <a:ext cx="4079517" cy="2559898"/>
          </a:xfrm>
          <a:prstGeom prst="rect">
            <a:avLst/>
          </a:prstGeom>
        </p:spPr>
      </p:pic>
      <p:sp>
        <p:nvSpPr>
          <p:cNvPr id="7" name="TextBox 6">
            <a:extLst>
              <a:ext uri="{FF2B5EF4-FFF2-40B4-BE49-F238E27FC236}">
                <a16:creationId xmlns:a16="http://schemas.microsoft.com/office/drawing/2014/main" id="{DDF7BA71-D488-4E3E-ACFE-ACAD9B7BB85A}"/>
              </a:ext>
            </a:extLst>
          </p:cNvPr>
          <p:cNvSpPr txBox="1"/>
          <p:nvPr/>
        </p:nvSpPr>
        <p:spPr>
          <a:xfrm>
            <a:off x="7050038" y="3129364"/>
            <a:ext cx="2045753" cy="253916"/>
          </a:xfrm>
          <a:prstGeom prst="rect">
            <a:avLst/>
          </a:prstGeom>
          <a:noFill/>
        </p:spPr>
        <p:txBody>
          <a:bodyPr wrap="none" rtlCol="0">
            <a:spAutoFit/>
          </a:bodyPr>
          <a:lstStyle/>
          <a:p>
            <a:r>
              <a:rPr lang="en-US" sz="1050" dirty="0">
                <a:solidFill>
                  <a:schemeClr val="bg1"/>
                </a:solidFill>
              </a:rPr>
              <a:t>Source: IEEE Std C57.163-2015 [6]</a:t>
            </a:r>
          </a:p>
        </p:txBody>
      </p:sp>
      <p:sp>
        <p:nvSpPr>
          <p:cNvPr id="8" name="Rectangle 7">
            <a:extLst>
              <a:ext uri="{FF2B5EF4-FFF2-40B4-BE49-F238E27FC236}">
                <a16:creationId xmlns:a16="http://schemas.microsoft.com/office/drawing/2014/main" id="{6DBD997E-A962-419F-BC6C-0F2FD030F252}"/>
              </a:ext>
            </a:extLst>
          </p:cNvPr>
          <p:cNvSpPr/>
          <p:nvPr/>
        </p:nvSpPr>
        <p:spPr>
          <a:xfrm>
            <a:off x="10583064" y="6551124"/>
            <a:ext cx="1608841" cy="253916"/>
          </a:xfrm>
          <a:prstGeom prst="rect">
            <a:avLst/>
          </a:prstGeom>
        </p:spPr>
        <p:txBody>
          <a:bodyPr wrap="square">
            <a:spAutoFit/>
          </a:bodyPr>
          <a:lstStyle/>
          <a:p>
            <a:r>
              <a:rPr lang="en-US" sz="1050" dirty="0">
                <a:solidFill>
                  <a:schemeClr val="bg1"/>
                </a:solidFill>
              </a:rPr>
              <a:t>Source: Gilbert et.al., [3]</a:t>
            </a:r>
          </a:p>
        </p:txBody>
      </p:sp>
      <p:sp>
        <p:nvSpPr>
          <p:cNvPr id="25" name="TextBox 24">
            <a:extLst>
              <a:ext uri="{FF2B5EF4-FFF2-40B4-BE49-F238E27FC236}">
                <a16:creationId xmlns:a16="http://schemas.microsoft.com/office/drawing/2014/main" id="{ECDEE89F-1192-469C-8398-BE220399AC3E}"/>
              </a:ext>
            </a:extLst>
          </p:cNvPr>
          <p:cNvSpPr txBox="1"/>
          <p:nvPr/>
        </p:nvSpPr>
        <p:spPr>
          <a:xfrm>
            <a:off x="10146152" y="3118960"/>
            <a:ext cx="2045753" cy="253916"/>
          </a:xfrm>
          <a:prstGeom prst="rect">
            <a:avLst/>
          </a:prstGeom>
          <a:noFill/>
        </p:spPr>
        <p:txBody>
          <a:bodyPr wrap="none" rtlCol="0">
            <a:spAutoFit/>
          </a:bodyPr>
          <a:lstStyle/>
          <a:p>
            <a:r>
              <a:rPr lang="en-US" sz="1050" dirty="0">
                <a:solidFill>
                  <a:schemeClr val="bg1"/>
                </a:solidFill>
              </a:rPr>
              <a:t>Source: IEEE Std C57.163-2015 [6]</a:t>
            </a:r>
          </a:p>
        </p:txBody>
      </p:sp>
    </p:spTree>
    <p:extLst>
      <p:ext uri="{BB962C8B-B14F-4D97-AF65-F5344CB8AC3E}">
        <p14:creationId xmlns:p14="http://schemas.microsoft.com/office/powerpoint/2010/main" val="10217270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262EB4-309D-4965-BCF7-988ABF5E336D}"/>
              </a:ext>
            </a:extLst>
          </p:cNvPr>
          <p:cNvSpPr>
            <a:spLocks noGrp="1"/>
          </p:cNvSpPr>
          <p:nvPr>
            <p:ph type="title"/>
          </p:nvPr>
        </p:nvSpPr>
        <p:spPr>
          <a:xfrm>
            <a:off x="833002" y="448253"/>
            <a:ext cx="10520702" cy="1325563"/>
          </a:xfrm>
        </p:spPr>
        <p:txBody>
          <a:bodyPr>
            <a:normAutofit/>
          </a:bodyPr>
          <a:lstStyle/>
          <a:p>
            <a:r>
              <a:rPr lang="en-US" dirty="0"/>
              <a:t>Baylor Test Lab – DC Injection Test Bench</a:t>
            </a:r>
          </a:p>
        </p:txBody>
      </p:sp>
      <p:sp>
        <p:nvSpPr>
          <p:cNvPr id="10" name="Content Placeholder 9">
            <a:extLst>
              <a:ext uri="{FF2B5EF4-FFF2-40B4-BE49-F238E27FC236}">
                <a16:creationId xmlns:a16="http://schemas.microsoft.com/office/drawing/2014/main" id="{D78972B5-CA23-42D3-A9DA-AF513A8A26C7}"/>
              </a:ext>
            </a:extLst>
          </p:cNvPr>
          <p:cNvSpPr>
            <a:spLocks noGrp="1"/>
          </p:cNvSpPr>
          <p:nvPr>
            <p:ph idx="1"/>
          </p:nvPr>
        </p:nvSpPr>
        <p:spPr>
          <a:xfrm>
            <a:off x="6528097" y="2323330"/>
            <a:ext cx="4936067" cy="3985155"/>
          </a:xfrm>
        </p:spPr>
        <p:txBody>
          <a:bodyPr>
            <a:normAutofit/>
          </a:bodyPr>
          <a:lstStyle/>
          <a:p>
            <a:r>
              <a:rPr lang="en-US" dirty="0"/>
              <a:t>Single-phase and Three-Phase transformers</a:t>
            </a:r>
          </a:p>
          <a:p>
            <a:r>
              <a:rPr lang="en-US" dirty="0"/>
              <a:t>Data acquisition everywhere (all phases of V &amp; I, including neutrals) with NI / LabView</a:t>
            </a:r>
          </a:p>
          <a:p>
            <a:r>
              <a:rPr lang="en-US" dirty="0"/>
              <a:t>Capable of 8+ Amps DC injection from batteries</a:t>
            </a:r>
          </a:p>
          <a:p>
            <a:endParaRPr lang="en-US" sz="2000" dirty="0"/>
          </a:p>
        </p:txBody>
      </p:sp>
      <p:pic>
        <p:nvPicPr>
          <p:cNvPr id="8" name="Content Placeholder 4">
            <a:extLst>
              <a:ext uri="{FF2B5EF4-FFF2-40B4-BE49-F238E27FC236}">
                <a16:creationId xmlns:a16="http://schemas.microsoft.com/office/drawing/2014/main" id="{06EA2B9C-27FA-4B55-A0E8-2B825F12F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46" y="2103053"/>
            <a:ext cx="5800262" cy="4306694"/>
          </a:xfrm>
          <a:prstGeom prst="rect">
            <a:avLst/>
          </a:prstGeom>
        </p:spPr>
      </p:pic>
    </p:spTree>
    <p:extLst>
      <p:ext uri="{BB962C8B-B14F-4D97-AF65-F5344CB8AC3E}">
        <p14:creationId xmlns:p14="http://schemas.microsoft.com/office/powerpoint/2010/main" val="35913455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381771" y="365481"/>
            <a:ext cx="4673649" cy="1043409"/>
          </a:xfrm>
        </p:spPr>
        <p:txBody>
          <a:bodyPr>
            <a:normAutofit/>
          </a:bodyPr>
          <a:lstStyle/>
          <a:p>
            <a:r>
              <a:rPr lang="en-US" sz="3600" dirty="0"/>
              <a:t>Test Bench Waveform</a:t>
            </a:r>
          </a:p>
        </p:txBody>
      </p:sp>
      <p:sp>
        <p:nvSpPr>
          <p:cNvPr id="9" name="Content Placeholder 8">
            <a:extLst>
              <a:ext uri="{FF2B5EF4-FFF2-40B4-BE49-F238E27FC236}">
                <a16:creationId xmlns:a16="http://schemas.microsoft.com/office/drawing/2014/main" id="{970D732D-6C11-4F15-8471-78B3EDCC1A2C}"/>
              </a:ext>
            </a:extLst>
          </p:cNvPr>
          <p:cNvSpPr>
            <a:spLocks noGrp="1"/>
          </p:cNvSpPr>
          <p:nvPr>
            <p:ph idx="1"/>
          </p:nvPr>
        </p:nvSpPr>
        <p:spPr>
          <a:xfrm>
            <a:off x="212077" y="1408889"/>
            <a:ext cx="4673649" cy="3306329"/>
          </a:xfrm>
        </p:spPr>
        <p:txBody>
          <a:bodyPr anchor="t">
            <a:normAutofit/>
          </a:bodyPr>
          <a:lstStyle/>
          <a:p>
            <a:r>
              <a:rPr lang="en-US" sz="2400" dirty="0"/>
              <a:t>“Waveform 1” - ~38% Second Harmonic</a:t>
            </a:r>
          </a:p>
          <a:p>
            <a:r>
              <a:rPr lang="en-US" sz="2400" dirty="0"/>
              <a:t>Matches expectations based on IEEE and </a:t>
            </a:r>
            <a:r>
              <a:rPr lang="en-US" sz="2400" dirty="0" err="1"/>
              <a:t>Metatech</a:t>
            </a:r>
            <a:r>
              <a:rPr lang="en-US" sz="2400" dirty="0"/>
              <a:t> documents</a:t>
            </a:r>
          </a:p>
          <a:p>
            <a:r>
              <a:rPr lang="en-US" sz="2400" dirty="0"/>
              <a:t>Baylor source has elevated third harmonic</a:t>
            </a:r>
          </a:p>
          <a:p>
            <a:r>
              <a:rPr lang="en-US" sz="2400" dirty="0"/>
              <a:t>Turn it in to a COMTRADE file for relay testing</a:t>
            </a:r>
          </a:p>
        </p:txBody>
      </p:sp>
      <p:pic>
        <p:nvPicPr>
          <p:cNvPr id="7" name="Content Placeholder 3">
            <a:extLst>
              <a:ext uri="{FF2B5EF4-FFF2-40B4-BE49-F238E27FC236}">
                <a16:creationId xmlns:a16="http://schemas.microsoft.com/office/drawing/2014/main" id="{A9296F42-791F-4511-B945-EF8CBC971823}"/>
              </a:ext>
            </a:extLst>
          </p:cNvPr>
          <p:cNvPicPr>
            <a:picLocks noChangeAspect="1"/>
          </p:cNvPicPr>
          <p:nvPr/>
        </p:nvPicPr>
        <p:blipFill>
          <a:blip r:embed="rId2"/>
          <a:stretch>
            <a:fillRect/>
          </a:stretch>
        </p:blipFill>
        <p:spPr>
          <a:xfrm>
            <a:off x="5732137" y="1517010"/>
            <a:ext cx="6320627" cy="3823980"/>
          </a:xfrm>
          <a:prstGeom prst="rect">
            <a:avLst/>
          </a:prstGeom>
        </p:spPr>
      </p:pic>
    </p:spTree>
    <p:extLst>
      <p:ext uri="{BB962C8B-B14F-4D97-AF65-F5344CB8AC3E}">
        <p14:creationId xmlns:p14="http://schemas.microsoft.com/office/powerpoint/2010/main" val="41925323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389548" y="399491"/>
            <a:ext cx="10515600" cy="1169251"/>
          </a:xfrm>
        </p:spPr>
        <p:txBody>
          <a:bodyPr>
            <a:normAutofit fontScale="90000"/>
          </a:bodyPr>
          <a:lstStyle/>
          <a:p>
            <a:r>
              <a:rPr lang="en-US" sz="3100" dirty="0">
                <a:solidFill>
                  <a:schemeClr val="bg1"/>
                </a:solidFill>
              </a:rPr>
              <a:t>NERC 1989 Event Document (among TPL-007 documents), Figure 15 – “Waveform 2”</a:t>
            </a:r>
            <a:br>
              <a:rPr lang="en-US" dirty="0">
                <a:solidFill>
                  <a:schemeClr val="bg1"/>
                </a:solidFill>
              </a:rPr>
            </a:br>
            <a:endParaRPr lang="en-US" dirty="0">
              <a:solidFill>
                <a:schemeClr val="bg1"/>
              </a:solidFill>
            </a:endParaRPr>
          </a:p>
        </p:txBody>
      </p:sp>
      <p:pic>
        <p:nvPicPr>
          <p:cNvPr id="4" name="Content Placeholder 3">
            <a:extLst>
              <a:ext uri="{FF2B5EF4-FFF2-40B4-BE49-F238E27FC236}">
                <a16:creationId xmlns:a16="http://schemas.microsoft.com/office/drawing/2014/main" id="{BE8955D0-1FAD-4B82-8470-4BC358A4B3FC}"/>
              </a:ext>
            </a:extLst>
          </p:cNvPr>
          <p:cNvPicPr>
            <a:picLocks noGrp="1" noChangeAspect="1"/>
          </p:cNvPicPr>
          <p:nvPr>
            <p:ph idx="1"/>
          </p:nvPr>
        </p:nvPicPr>
        <p:blipFill>
          <a:blip r:embed="rId2"/>
          <a:stretch>
            <a:fillRect/>
          </a:stretch>
        </p:blipFill>
        <p:spPr>
          <a:xfrm>
            <a:off x="389548" y="2312792"/>
            <a:ext cx="6172475" cy="3734606"/>
          </a:xfrm>
          <a:prstGeom prst="rect">
            <a:avLst/>
          </a:prstGeom>
        </p:spPr>
      </p:pic>
      <p:pic>
        <p:nvPicPr>
          <p:cNvPr id="5" name="Picture 4">
            <a:extLst>
              <a:ext uri="{FF2B5EF4-FFF2-40B4-BE49-F238E27FC236}">
                <a16:creationId xmlns:a16="http://schemas.microsoft.com/office/drawing/2014/main" id="{8595D2F8-E910-492A-ABD3-EFB10021CCC3}"/>
              </a:ext>
            </a:extLst>
          </p:cNvPr>
          <p:cNvPicPr>
            <a:picLocks noChangeAspect="1"/>
          </p:cNvPicPr>
          <p:nvPr/>
        </p:nvPicPr>
        <p:blipFill>
          <a:blip r:embed="rId3"/>
          <a:stretch>
            <a:fillRect/>
          </a:stretch>
        </p:blipFill>
        <p:spPr>
          <a:xfrm>
            <a:off x="6956709" y="1455377"/>
            <a:ext cx="5003178" cy="4592021"/>
          </a:xfrm>
          <a:prstGeom prst="rect">
            <a:avLst/>
          </a:prstGeom>
        </p:spPr>
      </p:pic>
      <p:sp>
        <p:nvSpPr>
          <p:cNvPr id="6" name="TextBox 5">
            <a:extLst>
              <a:ext uri="{FF2B5EF4-FFF2-40B4-BE49-F238E27FC236}">
                <a16:creationId xmlns:a16="http://schemas.microsoft.com/office/drawing/2014/main" id="{3BAEE141-C509-43CC-93CE-1CE775346401}"/>
              </a:ext>
            </a:extLst>
          </p:cNvPr>
          <p:cNvSpPr txBox="1"/>
          <p:nvPr/>
        </p:nvSpPr>
        <p:spPr>
          <a:xfrm>
            <a:off x="6956709" y="6123543"/>
            <a:ext cx="1175322" cy="253916"/>
          </a:xfrm>
          <a:prstGeom prst="rect">
            <a:avLst/>
          </a:prstGeom>
          <a:noFill/>
        </p:spPr>
        <p:txBody>
          <a:bodyPr wrap="none" rtlCol="0">
            <a:spAutoFit/>
          </a:bodyPr>
          <a:lstStyle/>
          <a:p>
            <a:r>
              <a:rPr lang="en-US" sz="1050" dirty="0">
                <a:solidFill>
                  <a:schemeClr val="bg1"/>
                </a:solidFill>
              </a:rPr>
              <a:t>Source: NERC [10]</a:t>
            </a:r>
          </a:p>
        </p:txBody>
      </p:sp>
    </p:spTree>
    <p:extLst>
      <p:ext uri="{BB962C8B-B14F-4D97-AF65-F5344CB8AC3E}">
        <p14:creationId xmlns:p14="http://schemas.microsoft.com/office/powerpoint/2010/main" val="150025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838200" y="231530"/>
            <a:ext cx="10515600" cy="1325563"/>
          </a:xfrm>
        </p:spPr>
        <p:txBody>
          <a:bodyPr>
            <a:normAutofit/>
          </a:bodyPr>
          <a:lstStyle/>
          <a:p>
            <a:r>
              <a:rPr lang="en-US" sz="4000" dirty="0">
                <a:solidFill>
                  <a:schemeClr val="bg1"/>
                </a:solidFill>
              </a:rPr>
              <a:t>DTRA DC Injection Test Bed @ Idaho National Labs</a:t>
            </a:r>
          </a:p>
        </p:txBody>
      </p:sp>
      <p:pic>
        <p:nvPicPr>
          <p:cNvPr id="4" name="Picture 3">
            <a:extLst>
              <a:ext uri="{FF2B5EF4-FFF2-40B4-BE49-F238E27FC236}">
                <a16:creationId xmlns:a16="http://schemas.microsoft.com/office/drawing/2014/main" id="{CF4A3BC7-35BA-45B6-9185-B27BD2FDCB37}"/>
              </a:ext>
            </a:extLst>
          </p:cNvPr>
          <p:cNvPicPr>
            <a:picLocks noChangeAspect="1"/>
          </p:cNvPicPr>
          <p:nvPr/>
        </p:nvPicPr>
        <p:blipFill>
          <a:blip r:embed="rId2"/>
          <a:stretch>
            <a:fillRect/>
          </a:stretch>
        </p:blipFill>
        <p:spPr>
          <a:xfrm>
            <a:off x="409460" y="1482970"/>
            <a:ext cx="4713526" cy="3429000"/>
          </a:xfrm>
          <a:prstGeom prst="rect">
            <a:avLst/>
          </a:prstGeom>
        </p:spPr>
      </p:pic>
      <p:pic>
        <p:nvPicPr>
          <p:cNvPr id="5" name="Picture 4">
            <a:extLst>
              <a:ext uri="{FF2B5EF4-FFF2-40B4-BE49-F238E27FC236}">
                <a16:creationId xmlns:a16="http://schemas.microsoft.com/office/drawing/2014/main" id="{3AE0C673-EF50-44B2-86F7-B1734C64DF64}"/>
              </a:ext>
            </a:extLst>
          </p:cNvPr>
          <p:cNvPicPr>
            <a:picLocks noChangeAspect="1"/>
          </p:cNvPicPr>
          <p:nvPr/>
        </p:nvPicPr>
        <p:blipFill>
          <a:blip r:embed="rId3"/>
          <a:stretch>
            <a:fillRect/>
          </a:stretch>
        </p:blipFill>
        <p:spPr>
          <a:xfrm>
            <a:off x="2920795" y="3197470"/>
            <a:ext cx="4568505" cy="3429000"/>
          </a:xfrm>
          <a:prstGeom prst="rect">
            <a:avLst/>
          </a:prstGeom>
        </p:spPr>
      </p:pic>
      <p:pic>
        <p:nvPicPr>
          <p:cNvPr id="6" name="Content Placeholder 5">
            <a:extLst>
              <a:ext uri="{FF2B5EF4-FFF2-40B4-BE49-F238E27FC236}">
                <a16:creationId xmlns:a16="http://schemas.microsoft.com/office/drawing/2014/main" id="{3D1C69D8-8311-40FD-B216-A60694D7E141}"/>
              </a:ext>
            </a:extLst>
          </p:cNvPr>
          <p:cNvPicPr>
            <a:picLocks noGrp="1" noChangeAspect="1"/>
          </p:cNvPicPr>
          <p:nvPr>
            <p:ph idx="1"/>
          </p:nvPr>
        </p:nvPicPr>
        <p:blipFill>
          <a:blip r:embed="rId4"/>
          <a:stretch>
            <a:fillRect/>
          </a:stretch>
        </p:blipFill>
        <p:spPr>
          <a:xfrm>
            <a:off x="6943689" y="1482970"/>
            <a:ext cx="5002136" cy="3324069"/>
          </a:xfrm>
          <a:prstGeom prst="rect">
            <a:avLst/>
          </a:prstGeom>
        </p:spPr>
      </p:pic>
      <p:sp>
        <p:nvSpPr>
          <p:cNvPr id="7" name="TextBox 6">
            <a:extLst>
              <a:ext uri="{FF2B5EF4-FFF2-40B4-BE49-F238E27FC236}">
                <a16:creationId xmlns:a16="http://schemas.microsoft.com/office/drawing/2014/main" id="{78740510-6AF2-4516-8197-532BF0B7159B}"/>
              </a:ext>
            </a:extLst>
          </p:cNvPr>
          <p:cNvSpPr txBox="1"/>
          <p:nvPr/>
        </p:nvSpPr>
        <p:spPr>
          <a:xfrm>
            <a:off x="8163499" y="5070423"/>
            <a:ext cx="2854051" cy="646331"/>
          </a:xfrm>
          <a:prstGeom prst="rect">
            <a:avLst/>
          </a:prstGeom>
          <a:noFill/>
        </p:spPr>
        <p:txBody>
          <a:bodyPr wrap="none" rtlCol="0">
            <a:spAutoFit/>
          </a:bodyPr>
          <a:lstStyle/>
          <a:p>
            <a:r>
              <a:rPr lang="en-US" sz="3600" dirty="0">
                <a:solidFill>
                  <a:schemeClr val="bg1"/>
                </a:solidFill>
              </a:rPr>
              <a:t>“Waveform 3”</a:t>
            </a:r>
          </a:p>
        </p:txBody>
      </p:sp>
      <p:sp>
        <p:nvSpPr>
          <p:cNvPr id="8" name="TextBox 7">
            <a:extLst>
              <a:ext uri="{FF2B5EF4-FFF2-40B4-BE49-F238E27FC236}">
                <a16:creationId xmlns:a16="http://schemas.microsoft.com/office/drawing/2014/main" id="{97DF0802-9BA7-4B65-B8E0-2120877624A8}"/>
              </a:ext>
            </a:extLst>
          </p:cNvPr>
          <p:cNvSpPr txBox="1"/>
          <p:nvPr/>
        </p:nvSpPr>
        <p:spPr>
          <a:xfrm>
            <a:off x="1451632" y="6257138"/>
            <a:ext cx="1314591" cy="369332"/>
          </a:xfrm>
          <a:prstGeom prst="rect">
            <a:avLst/>
          </a:prstGeom>
          <a:noFill/>
        </p:spPr>
        <p:txBody>
          <a:bodyPr wrap="none" rtlCol="0">
            <a:spAutoFit/>
          </a:bodyPr>
          <a:lstStyle/>
          <a:p>
            <a:r>
              <a:rPr lang="en-US" dirty="0">
                <a:solidFill>
                  <a:schemeClr val="bg1"/>
                </a:solidFill>
              </a:rPr>
              <a:t>Source: [11]</a:t>
            </a:r>
          </a:p>
        </p:txBody>
      </p:sp>
    </p:spTree>
    <p:extLst>
      <p:ext uri="{BB962C8B-B14F-4D97-AF65-F5344CB8AC3E}">
        <p14:creationId xmlns:p14="http://schemas.microsoft.com/office/powerpoint/2010/main" val="35855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65000"/>
                <a:lumOff val="35000"/>
              </a:schemeClr>
            </a:gs>
            <a:gs pos="100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p:txBody>
          <a:bodyPr/>
          <a:lstStyle/>
          <a:p>
            <a:r>
              <a:rPr lang="en-US" dirty="0">
                <a:solidFill>
                  <a:schemeClr val="bg1"/>
                </a:solidFill>
              </a:rPr>
              <a:t>In a Normal World (50 or 60 Hz)</a:t>
            </a:r>
          </a:p>
        </p:txBody>
      </p:sp>
      <p:pic>
        <p:nvPicPr>
          <p:cNvPr id="13" name="Picture 12">
            <a:extLst>
              <a:ext uri="{FF2B5EF4-FFF2-40B4-BE49-F238E27FC236}">
                <a16:creationId xmlns:a16="http://schemas.microsoft.com/office/drawing/2014/main" id="{BC7BD903-5D7F-4522-9196-078012A0E818}"/>
              </a:ext>
            </a:extLst>
          </p:cNvPr>
          <p:cNvPicPr>
            <a:picLocks noChangeAspect="1"/>
          </p:cNvPicPr>
          <p:nvPr/>
        </p:nvPicPr>
        <p:blipFill>
          <a:blip r:embed="rId2"/>
          <a:stretch>
            <a:fillRect/>
          </a:stretch>
        </p:blipFill>
        <p:spPr>
          <a:xfrm>
            <a:off x="560256" y="2846705"/>
            <a:ext cx="5130630" cy="2022231"/>
          </a:xfrm>
          <a:prstGeom prst="rect">
            <a:avLst/>
          </a:prstGeom>
          <a:scene3d>
            <a:camera prst="perspectiveHeroicExtremeRightFacing"/>
            <a:lightRig rig="threePt" dir="t"/>
          </a:scene3d>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1E8ED4E-9251-4434-B10E-544F90375922}"/>
                  </a:ext>
                </a:extLst>
              </p:cNvPr>
              <p:cNvSpPr/>
              <p:nvPr/>
            </p:nvSpPr>
            <p:spPr>
              <a:xfrm>
                <a:off x="5114107" y="3051384"/>
                <a:ext cx="6713120" cy="979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𝐼</m:t>
                          </m:r>
                        </m:e>
                        <m:sub>
                          <m:r>
                            <a:rPr lang="en-US" sz="2800" i="1">
                              <a:solidFill>
                                <a:schemeClr val="bg1"/>
                              </a:solidFill>
                              <a:latin typeface="Cambria Math" panose="02040503050406030204" pitchFamily="18" charset="0"/>
                            </a:rPr>
                            <m:t>𝑅𝑀𝑆</m:t>
                          </m:r>
                        </m:sub>
                      </m:sSub>
                      <m:r>
                        <a:rPr lang="en-US" sz="2800" i="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𝐼</m:t>
                          </m:r>
                        </m:e>
                        <m:sub>
                          <m:r>
                            <a:rPr lang="en-US" sz="2800" i="1">
                              <a:solidFill>
                                <a:schemeClr val="bg1"/>
                              </a:solidFill>
                              <a:latin typeface="Cambria Math" panose="02040503050406030204" pitchFamily="18" charset="0"/>
                            </a:rPr>
                            <m:t>𝐹𝑈𝑁𝐷𝐴𝑀𝐸𝑁𝑇𝐴𝐿</m:t>
                          </m:r>
                        </m:sub>
                      </m:sSub>
                      <m:r>
                        <a:rPr lang="en-US" sz="2800" i="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𝐼</m:t>
                          </m:r>
                        </m:e>
                        <m:sub>
                          <m:r>
                            <a:rPr lang="en-US" sz="2800" i="1">
                              <a:solidFill>
                                <a:schemeClr val="bg1"/>
                              </a:solidFill>
                              <a:latin typeface="Cambria Math" panose="02040503050406030204" pitchFamily="18" charset="0"/>
                            </a:rPr>
                            <m:t>𝐹𝐼𝐿𝑇𝐸𝑅𝐸𝐷</m:t>
                          </m:r>
                        </m:sub>
                      </m:sSub>
                      <m:r>
                        <a:rPr lang="en-US" sz="2800" i="0">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𝐼</m:t>
                              </m:r>
                            </m:e>
                            <m:sub>
                              <m:r>
                                <a:rPr lang="en-US" sz="2800" i="1">
                                  <a:solidFill>
                                    <a:schemeClr val="bg1"/>
                                  </a:solidFill>
                                  <a:latin typeface="Cambria Math" panose="02040503050406030204" pitchFamily="18" charset="0"/>
                                </a:rPr>
                                <m:t>𝑃𝐸𝐴𝐾</m:t>
                              </m:r>
                            </m:sub>
                          </m:sSub>
                        </m:num>
                        <m:den>
                          <m:rad>
                            <m:radPr>
                              <m:degHide m:val="on"/>
                              <m:ctrlPr>
                                <a:rPr lang="en-US" sz="2800" i="1">
                                  <a:solidFill>
                                    <a:schemeClr val="bg1"/>
                                  </a:solidFill>
                                  <a:latin typeface="Cambria Math" panose="02040503050406030204" pitchFamily="18" charset="0"/>
                                </a:rPr>
                              </m:ctrlPr>
                            </m:radPr>
                            <m:deg/>
                            <m:e>
                              <m:r>
                                <a:rPr lang="en-US" sz="2800" i="0">
                                  <a:solidFill>
                                    <a:schemeClr val="bg1"/>
                                  </a:solidFill>
                                  <a:latin typeface="Cambria Math" panose="02040503050406030204" pitchFamily="18" charset="0"/>
                                </a:rPr>
                                <m:t>2</m:t>
                              </m:r>
                            </m:e>
                          </m:rad>
                        </m:den>
                      </m:f>
                    </m:oMath>
                  </m:oMathPara>
                </a14:m>
                <a:endParaRPr lang="en-US" sz="2800" dirty="0">
                  <a:solidFill>
                    <a:schemeClr val="bg1"/>
                  </a:solidFill>
                </a:endParaRPr>
              </a:p>
            </p:txBody>
          </p:sp>
        </mc:Choice>
        <mc:Fallback xmlns="">
          <p:sp>
            <p:nvSpPr>
              <p:cNvPr id="14" name="Rectangle 13">
                <a:extLst>
                  <a:ext uri="{FF2B5EF4-FFF2-40B4-BE49-F238E27FC236}">
                    <a16:creationId xmlns:a16="http://schemas.microsoft.com/office/drawing/2014/main" id="{D1E8ED4E-9251-4434-B10E-544F90375922}"/>
                  </a:ext>
                </a:extLst>
              </p:cNvPr>
              <p:cNvSpPr>
                <a:spLocks noRot="1" noChangeAspect="1" noMove="1" noResize="1" noEditPoints="1" noAdjustHandles="1" noChangeArrowheads="1" noChangeShapeType="1" noTextEdit="1"/>
              </p:cNvSpPr>
              <p:nvPr/>
            </p:nvSpPr>
            <p:spPr>
              <a:xfrm>
                <a:off x="5114107" y="3051384"/>
                <a:ext cx="6713120" cy="9794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054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712-E47E-4961-B1D4-D0186168828E}"/>
              </a:ext>
            </a:extLst>
          </p:cNvPr>
          <p:cNvSpPr>
            <a:spLocks noGrp="1"/>
          </p:cNvSpPr>
          <p:nvPr>
            <p:ph type="title"/>
          </p:nvPr>
        </p:nvSpPr>
        <p:spPr>
          <a:xfrm>
            <a:off x="6268598" y="263687"/>
            <a:ext cx="5816906" cy="992236"/>
          </a:xfrm>
        </p:spPr>
        <p:txBody>
          <a:bodyPr vert="horz" lIns="91440" tIns="45720" rIns="91440" bIns="45720" rtlCol="0" anchor="b">
            <a:normAutofit fontScale="90000"/>
          </a:bodyPr>
          <a:lstStyle/>
          <a:p>
            <a:r>
              <a:rPr lang="en-US" sz="6000" dirty="0"/>
              <a:t>In a Distorted World</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02F851AA-4C03-47B7-905B-F555FDC0AC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092" b="2444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graphicFrame>
        <p:nvGraphicFramePr>
          <p:cNvPr id="7" name="Table 6">
            <a:extLst>
              <a:ext uri="{FF2B5EF4-FFF2-40B4-BE49-F238E27FC236}">
                <a16:creationId xmlns:a16="http://schemas.microsoft.com/office/drawing/2014/main" id="{5301C420-F790-42E4-8AAC-72F494AB2AAC}"/>
              </a:ext>
            </a:extLst>
          </p:cNvPr>
          <p:cNvGraphicFramePr>
            <a:graphicFrameLocks noGrp="1"/>
          </p:cNvGraphicFramePr>
          <p:nvPr>
            <p:extLst>
              <p:ext uri="{D42A27DB-BD31-4B8C-83A1-F6EECF244321}">
                <p14:modId xmlns:p14="http://schemas.microsoft.com/office/powerpoint/2010/main" val="3967140829"/>
              </p:ext>
            </p:extLst>
          </p:nvPr>
        </p:nvGraphicFramePr>
        <p:xfrm>
          <a:off x="4108717" y="3668233"/>
          <a:ext cx="7867651" cy="2926080"/>
        </p:xfrm>
        <a:graphic>
          <a:graphicData uri="http://schemas.openxmlformats.org/drawingml/2006/table">
            <a:tbl>
              <a:tblPr firstRow="1" firstCol="1" bandRow="1">
                <a:effectLst/>
              </a:tblPr>
              <a:tblGrid>
                <a:gridCol w="2003766">
                  <a:extLst>
                    <a:ext uri="{9D8B030D-6E8A-4147-A177-3AD203B41FA5}">
                      <a16:colId xmlns:a16="http://schemas.microsoft.com/office/drawing/2014/main" val="2682850350"/>
                    </a:ext>
                  </a:extLst>
                </a:gridCol>
                <a:gridCol w="1234142">
                  <a:extLst>
                    <a:ext uri="{9D8B030D-6E8A-4147-A177-3AD203B41FA5}">
                      <a16:colId xmlns:a16="http://schemas.microsoft.com/office/drawing/2014/main" val="2435090134"/>
                    </a:ext>
                  </a:extLst>
                </a:gridCol>
                <a:gridCol w="2831668">
                  <a:extLst>
                    <a:ext uri="{9D8B030D-6E8A-4147-A177-3AD203B41FA5}">
                      <a16:colId xmlns:a16="http://schemas.microsoft.com/office/drawing/2014/main" val="1703006830"/>
                    </a:ext>
                  </a:extLst>
                </a:gridCol>
                <a:gridCol w="1798075">
                  <a:extLst>
                    <a:ext uri="{9D8B030D-6E8A-4147-A177-3AD203B41FA5}">
                      <a16:colId xmlns:a16="http://schemas.microsoft.com/office/drawing/2014/main" val="1381960249"/>
                    </a:ext>
                  </a:extLst>
                </a:gridCol>
              </a:tblGrid>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Test</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I</a:t>
                      </a:r>
                      <a:r>
                        <a:rPr lang="en-US" sz="2400" baseline="-25000">
                          <a:solidFill>
                            <a:schemeClr val="tx1"/>
                          </a:solidFill>
                          <a:effectLst/>
                          <a:latin typeface="Times New Roman" panose="02020603050405020304" pitchFamily="18" charset="0"/>
                          <a:ea typeface="SimSun" panose="02010600030101010101" pitchFamily="2" charset="-122"/>
                        </a:rPr>
                        <a:t>RMS</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ea typeface="SimSun" panose="02010600030101010101" pitchFamily="2" charset="-122"/>
                        </a:rPr>
                        <a:t>I</a:t>
                      </a:r>
                      <a:r>
                        <a:rPr lang="en-US" sz="2400" baseline="-25000" dirty="0">
                          <a:solidFill>
                            <a:schemeClr val="tx1"/>
                          </a:solidFill>
                          <a:effectLst/>
                          <a:latin typeface="Times New Roman" panose="02020603050405020304" pitchFamily="18" charset="0"/>
                          <a:ea typeface="SimSun" panose="02010600030101010101" pitchFamily="2" charset="-122"/>
                        </a:rPr>
                        <a:t>FILTERED/FUNDAMENTAL</a:t>
                      </a:r>
                      <a:endParaRPr lang="en-US" sz="32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I</a:t>
                      </a:r>
                      <a:r>
                        <a:rPr lang="en-US" sz="2400" baseline="-25000">
                          <a:solidFill>
                            <a:schemeClr val="tx1"/>
                          </a:solidFill>
                          <a:effectLst/>
                          <a:latin typeface="Times New Roman" panose="02020603050405020304" pitchFamily="18" charset="0"/>
                          <a:ea typeface="SimSun" panose="02010600030101010101" pitchFamily="2" charset="-122"/>
                        </a:rPr>
                        <a:t>PEAK</a:t>
                      </a:r>
                      <a:r>
                        <a:rPr lang="en-US" sz="2400">
                          <a:solidFill>
                            <a:schemeClr val="tx1"/>
                          </a:solidFill>
                          <a:effectLst/>
                          <a:latin typeface="Times New Roman" panose="02020603050405020304" pitchFamily="18" charset="0"/>
                          <a:ea typeface="SimSun" panose="02010600030101010101" pitchFamily="2" charset="-122"/>
                        </a:rPr>
                        <a:t>÷√2</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6446759"/>
                  </a:ext>
                </a:extLst>
              </a:tr>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Waveform 1</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10.25</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ea typeface="SimSun" panose="02010600030101010101" pitchFamily="2" charset="-122"/>
                        </a:rPr>
                        <a:t>9.06</a:t>
                      </a:r>
                      <a:endParaRPr lang="en-US" sz="32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17.37</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0159572"/>
                  </a:ext>
                </a:extLst>
              </a:tr>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Waveform 2</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10.25</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5.03</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16.79</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97586241"/>
                  </a:ext>
                </a:extLst>
              </a:tr>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Waveform 3</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10.25</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ea typeface="SimSun" panose="02010600030101010101" pitchFamily="2" charset="-122"/>
                        </a:rPr>
                        <a:t>9.46</a:t>
                      </a:r>
                      <a:endParaRPr lang="en-US" sz="32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12.81</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0343167"/>
                  </a:ext>
                </a:extLst>
              </a:tr>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DC 0mA</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6.73</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6.70</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6.24</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155119"/>
                  </a:ext>
                </a:extLst>
              </a:tr>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DC 40mA</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6.93</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6.85</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6.75</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1017941"/>
                  </a:ext>
                </a:extLst>
              </a:tr>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DC 68mA</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7.31</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7.13</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8.26</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0308078"/>
                  </a:ext>
                </a:extLst>
              </a:tr>
              <a:tr h="0">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DC 107mA</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8.18</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ea typeface="SimSun" panose="02010600030101010101" pitchFamily="2" charset="-122"/>
                        </a:rPr>
                        <a:t>7.72</a:t>
                      </a:r>
                      <a:endParaRPr lang="en-US" sz="320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ea typeface="SimSun" panose="02010600030101010101" pitchFamily="2" charset="-122"/>
                        </a:rPr>
                        <a:t>11.48</a:t>
                      </a:r>
                      <a:endParaRPr lang="en-US" sz="32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7663092"/>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7F9A80C-B8AF-449D-9CD2-A35961795D7C}"/>
                  </a:ext>
                </a:extLst>
              </p:cNvPr>
              <p:cNvSpPr/>
              <p:nvPr/>
            </p:nvSpPr>
            <p:spPr>
              <a:xfrm>
                <a:off x="6613003" y="1747567"/>
                <a:ext cx="4923143" cy="979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𝐼</m:t>
                          </m:r>
                        </m:e>
                        <m:sub>
                          <m:r>
                            <a:rPr lang="en-US" sz="2800" i="1">
                              <a:solidFill>
                                <a:schemeClr val="tx1"/>
                              </a:solidFill>
                              <a:latin typeface="Cambria Math" panose="02040503050406030204" pitchFamily="18" charset="0"/>
                            </a:rPr>
                            <m:t>𝑅𝑀𝑆</m:t>
                          </m:r>
                        </m:sub>
                      </m:sSub>
                      <m:r>
                        <a:rPr lang="en-US" sz="2800" b="0" i="0"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𝐼</m:t>
                          </m:r>
                        </m:e>
                        <m:sub>
                          <m:r>
                            <a:rPr lang="en-US" sz="2800" i="1">
                              <a:solidFill>
                                <a:schemeClr val="tx1"/>
                              </a:solidFill>
                              <a:latin typeface="Cambria Math" panose="02040503050406030204" pitchFamily="18" charset="0"/>
                            </a:rPr>
                            <m:t>𝐹𝑈𝑁𝐷𝐴𝑀𝐸𝑁𝑇𝐴𝐿</m:t>
                          </m:r>
                        </m:sub>
                      </m:sSub>
                      <m:r>
                        <a:rPr lang="en-US" sz="2800" b="0" i="1" smtClean="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𝐼</m:t>
                              </m:r>
                            </m:e>
                            <m:sub>
                              <m:r>
                                <a:rPr lang="en-US" sz="2800" i="1">
                                  <a:solidFill>
                                    <a:schemeClr val="tx1"/>
                                  </a:solidFill>
                                  <a:latin typeface="Cambria Math" panose="02040503050406030204" pitchFamily="18" charset="0"/>
                                </a:rPr>
                                <m:t>𝑃𝐸𝐴𝐾</m:t>
                              </m:r>
                            </m:sub>
                          </m:sSub>
                        </m:num>
                        <m:den>
                          <m:rad>
                            <m:radPr>
                              <m:degHide m:val="on"/>
                              <m:ctrlPr>
                                <a:rPr lang="en-US" sz="2800" i="1">
                                  <a:solidFill>
                                    <a:schemeClr val="tx1"/>
                                  </a:solidFill>
                                  <a:latin typeface="Cambria Math" panose="02040503050406030204" pitchFamily="18" charset="0"/>
                                </a:rPr>
                              </m:ctrlPr>
                            </m:radPr>
                            <m:deg/>
                            <m:e>
                              <m:r>
                                <a:rPr lang="en-US" sz="2800" i="0">
                                  <a:solidFill>
                                    <a:schemeClr val="tx1"/>
                                  </a:solidFill>
                                  <a:latin typeface="Cambria Math" panose="02040503050406030204" pitchFamily="18" charset="0"/>
                                </a:rPr>
                                <m:t>2</m:t>
                              </m:r>
                            </m:e>
                          </m:rad>
                        </m:den>
                      </m:f>
                    </m:oMath>
                  </m:oMathPara>
                </a14:m>
                <a:endParaRPr lang="en-US" sz="2800" dirty="0">
                  <a:solidFill>
                    <a:schemeClr val="tx1"/>
                  </a:solidFill>
                </a:endParaRPr>
              </a:p>
            </p:txBody>
          </p:sp>
        </mc:Choice>
        <mc:Fallback xmlns="">
          <p:sp>
            <p:nvSpPr>
              <p:cNvPr id="11" name="Rectangle 10">
                <a:extLst>
                  <a:ext uri="{FF2B5EF4-FFF2-40B4-BE49-F238E27FC236}">
                    <a16:creationId xmlns:a16="http://schemas.microsoft.com/office/drawing/2014/main" id="{97F9A80C-B8AF-449D-9CD2-A35961795D7C}"/>
                  </a:ext>
                </a:extLst>
              </p:cNvPr>
              <p:cNvSpPr>
                <a:spLocks noRot="1" noChangeAspect="1" noMove="1" noResize="1" noEditPoints="1" noAdjustHandles="1" noChangeArrowheads="1" noChangeShapeType="1" noTextEdit="1"/>
              </p:cNvSpPr>
              <p:nvPr/>
            </p:nvSpPr>
            <p:spPr>
              <a:xfrm>
                <a:off x="6613003" y="1747567"/>
                <a:ext cx="4923143" cy="9794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027339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1288</Words>
  <Application>Microsoft Office PowerPoint</Application>
  <PresentationFormat>Widescreen</PresentationFormat>
  <Paragraphs>163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Times New Roman</vt:lpstr>
      <vt:lpstr>Office Theme</vt:lpstr>
      <vt:lpstr>Response of Power System Protective Relays to GIC</vt:lpstr>
      <vt:lpstr>Outline</vt:lpstr>
      <vt:lpstr>What are we going to see with DC in the system?</vt:lpstr>
      <vt:lpstr>Baylor Test Lab – DC Injection Test Bench</vt:lpstr>
      <vt:lpstr>Test Bench Waveform</vt:lpstr>
      <vt:lpstr>NERC 1989 Event Document (among TPL-007 documents), Figure 15 – “Waveform 2” </vt:lpstr>
      <vt:lpstr>DTRA DC Injection Test Bed @ Idaho National Labs</vt:lpstr>
      <vt:lpstr>In a Normal World (50 or 60 Hz)</vt:lpstr>
      <vt:lpstr>In a Distorted World</vt:lpstr>
      <vt:lpstr>3 Time-overcurrent relays tested</vt:lpstr>
      <vt:lpstr>Waveform 1 – Varying RMS Magnitude</vt:lpstr>
      <vt:lpstr>Differential Relay Testing (Simplified)</vt:lpstr>
      <vt:lpstr>Test 1 (baseline): Does relay trip for loss of secondary side current?</vt:lpstr>
      <vt:lpstr>Test 2: Does relay trip during Waveform 1 on Primary winding?</vt:lpstr>
      <vt:lpstr>Internal Fault with Harmonics – ATP Simulation</vt:lpstr>
      <vt:lpstr>Observations</vt:lpstr>
      <vt:lpstr>Selection - So what relays do we focus on?</vt:lpstr>
      <vt:lpstr>How much is enough DC for concern?</vt:lpstr>
      <vt:lpstr>Brazos Checklist (my own):</vt:lpstr>
      <vt:lpstr>Detection &amp; Mitigation – what can relays do?</vt:lpstr>
      <vt:lpstr>Conclusion</vt:lpstr>
      <vt:lpstr>Concern Areas that Need Testing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of Power System Protective Relays to Solar and HEMP MHD-E3 GIC</dc:title>
  <dc:creator>Mattei, Andrew</dc:creator>
  <cp:lastModifiedBy>Andrew Mattei</cp:lastModifiedBy>
  <cp:revision>26</cp:revision>
  <dcterms:created xsi:type="dcterms:W3CDTF">2019-03-17T21:22:48Z</dcterms:created>
  <dcterms:modified xsi:type="dcterms:W3CDTF">2019-05-08T18:16:25Z</dcterms:modified>
</cp:coreProperties>
</file>