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8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7" autoAdjust="0"/>
  </p:normalViewPr>
  <p:slideViewPr>
    <p:cSldViewPr snapToGrid="0" snapToObjects="1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-43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098B8-B5B1-9F40-BF24-EB72FB0407B2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35C57-27A1-3442-AE59-ED75B2152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457200" rtl="0" eaLnBrk="1" latinLnBrk="0" hangingPunct="1">
      <a:buFont typeface="Arial"/>
      <a:buChar char="•"/>
      <a:defRPr sz="1400" kern="1200">
        <a:solidFill>
          <a:schemeClr val="tx1"/>
        </a:solidFill>
        <a:latin typeface="Arial"/>
        <a:ea typeface="+mn-ea"/>
        <a:cs typeface="Arial"/>
      </a:defRPr>
    </a:lvl1pPr>
    <a:lvl2pPr marL="6286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2pPr>
    <a:lvl3pPr marL="10858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3pPr>
    <a:lvl4pPr marL="15430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4pPr>
    <a:lvl5pPr marL="20002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8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67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7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.jpeg"/><Relationship Id="rId7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CRA_28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5811838"/>
            <a:ext cx="22479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BlueFACETING-01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550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750" y="1392595"/>
            <a:ext cx="8164286" cy="615553"/>
          </a:xfrm>
        </p:spPr>
        <p:txBody>
          <a:bodyPr>
            <a:spAutoFit/>
          </a:bodyPr>
          <a:lstStyle>
            <a:lvl1pPr algn="l">
              <a:defRPr sz="3400" b="1" cap="all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49" y="2244123"/>
            <a:ext cx="8164287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153150" y="6481763"/>
            <a:ext cx="2825750" cy="160337"/>
          </a:xfrm>
        </p:spPr>
        <p:txBody>
          <a:bodyPr/>
          <a:lstStyle>
            <a:lvl1pPr algn="r"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9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BlueFACETING-01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550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153150" y="6481763"/>
            <a:ext cx="2825750" cy="160337"/>
          </a:xfrm>
        </p:spPr>
        <p:txBody>
          <a:bodyPr/>
          <a:lstStyle>
            <a:lvl1pPr algn="r"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6" descr="LCRA_288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5981290"/>
            <a:ext cx="1789116" cy="66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874060" y="147760"/>
            <a:ext cx="8104840" cy="390207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814614" y="4295506"/>
            <a:ext cx="8164286" cy="615553"/>
          </a:xfrm>
        </p:spPr>
        <p:txBody>
          <a:bodyPr>
            <a:spAutoFit/>
          </a:bodyPr>
          <a:lstStyle>
            <a:lvl1pPr algn="l">
              <a:defRPr sz="3400" b="1" cap="all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814613" y="5126716"/>
            <a:ext cx="8164287" cy="58418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4368" y="581370"/>
            <a:ext cx="8727382" cy="584776"/>
          </a:xfrm>
        </p:spPr>
        <p:txBody>
          <a:bodyPr>
            <a:spAutoFit/>
          </a:bodyPr>
          <a:lstStyle>
            <a:lvl1pPr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94368" y="1295423"/>
            <a:ext cx="8727382" cy="4727905"/>
          </a:xfrm>
        </p:spPr>
        <p:txBody>
          <a:bodyPr/>
          <a:lstStyle>
            <a:lvl1pPr>
              <a:spcBef>
                <a:spcPts val="500"/>
              </a:spcBef>
              <a:spcAft>
                <a:spcPts val="1000"/>
              </a:spcAft>
              <a:defRPr sz="2800"/>
            </a:lvl1pPr>
            <a:lvl2pPr>
              <a:spcBef>
                <a:spcPts val="0"/>
              </a:spcBef>
              <a:defRPr sz="2800"/>
            </a:lvl2pPr>
            <a:lvl3pPr>
              <a:spcBef>
                <a:spcPts val="500"/>
              </a:spcBef>
              <a:defRPr sz="2400"/>
            </a:lvl3pPr>
            <a:lvl4pPr>
              <a:spcBef>
                <a:spcPts val="500"/>
              </a:spcBef>
              <a:defRPr sz="2200"/>
            </a:lvl4pPr>
            <a:lvl5pPr>
              <a:spcBef>
                <a:spcPts val="5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25F4C-8472-5846-93D4-3FFED33737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5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94368" y="612148"/>
            <a:ext cx="8727382" cy="52322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194367" y="1307966"/>
            <a:ext cx="4260401" cy="4692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4"/>
          </p:nvPr>
        </p:nvSpPr>
        <p:spPr>
          <a:xfrm>
            <a:off x="4659923" y="1300361"/>
            <a:ext cx="4261826" cy="4692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14927-1093-7D4E-95FB-99CC48DDAE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5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194367" y="1307965"/>
            <a:ext cx="4260401" cy="562539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94367" y="1929536"/>
            <a:ext cx="4260401" cy="40785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9923" y="1307965"/>
            <a:ext cx="4261826" cy="562539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59923" y="1929536"/>
            <a:ext cx="4261826" cy="40785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94368" y="612148"/>
            <a:ext cx="8727382" cy="52322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4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D1EA0-A663-7E4A-BEE5-0270CAE5D8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12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94368" y="1259118"/>
            <a:ext cx="8727382" cy="3937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368" y="5336028"/>
            <a:ext cx="8727382" cy="702509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4368" y="612148"/>
            <a:ext cx="8727382" cy="52322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D4050-8D54-A24E-9FA3-8E5AE65EDB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5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825CA-F085-0546-AFD6-8620BFEFC0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7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Faceting_Thinnest_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LCRA_288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256" y="4964033"/>
            <a:ext cx="1714398" cy="63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Flat-Social-Icons-72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545" y="880275"/>
            <a:ext cx="406400" cy="406400"/>
          </a:xfrm>
          <a:prstGeom prst="rect">
            <a:avLst/>
          </a:prstGeom>
        </p:spPr>
      </p:pic>
      <p:pic>
        <p:nvPicPr>
          <p:cNvPr id="3" name="Picture 2" descr="Flat-Social-Icons-51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729" y="880275"/>
            <a:ext cx="406400" cy="406400"/>
          </a:xfrm>
          <a:prstGeom prst="rect">
            <a:avLst/>
          </a:prstGeom>
        </p:spPr>
      </p:pic>
      <p:pic>
        <p:nvPicPr>
          <p:cNvPr id="4" name="Picture 3" descr="Flat-Social-Icons-54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729" y="1994610"/>
            <a:ext cx="406400" cy="406400"/>
          </a:xfrm>
          <a:prstGeom prst="rect">
            <a:avLst/>
          </a:prstGeom>
        </p:spPr>
      </p:pic>
      <p:pic>
        <p:nvPicPr>
          <p:cNvPr id="5" name="Picture 4" descr="Flat-Social-Icons-57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545" y="1994610"/>
            <a:ext cx="406400" cy="406400"/>
          </a:xfrm>
          <a:prstGeom prst="rect">
            <a:avLst/>
          </a:prstGeom>
        </p:spPr>
      </p:pic>
      <p:pic>
        <p:nvPicPr>
          <p:cNvPr id="10" name="Picture 9" descr="Flat-Social-Icons-66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923" y="3136778"/>
            <a:ext cx="406400" cy="4064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220451" y="1305712"/>
            <a:ext cx="476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lowercoloradoriverauthority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220451" y="2457723"/>
            <a:ext cx="476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@LCRA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220451" y="3618963"/>
            <a:ext cx="476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LCRAvideo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220451" y="5777199"/>
            <a:ext cx="4760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P.O.</a:t>
            </a:r>
            <a:r>
              <a:rPr lang="en-US" baseline="0" dirty="0" smtClean="0"/>
              <a:t> Box 220, Austin, TX 78767-0220</a:t>
            </a:r>
          </a:p>
          <a:p>
            <a:pPr algn="ctr"/>
            <a:r>
              <a:rPr lang="en-US" baseline="0" dirty="0" err="1" smtClean="0"/>
              <a:t>lcra.org</a:t>
            </a:r>
            <a:r>
              <a:rPr lang="en-US" baseline="0" dirty="0" smtClean="0"/>
              <a:t> | 800-776-5272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1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0350" y="274638"/>
            <a:ext cx="8502650" cy="427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0350" y="1004888"/>
            <a:ext cx="85026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035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cap="all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0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6A04A4C-97B7-0F47-961D-0CCA0BDFDF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2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3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 cap="none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6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257300" indent="-3429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714500" indent="-3429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2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171700" indent="-3429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750" y="1130985"/>
            <a:ext cx="8164286" cy="1138773"/>
          </a:xfrm>
        </p:spPr>
        <p:txBody>
          <a:bodyPr/>
          <a:lstStyle/>
          <a:p>
            <a:r>
              <a:rPr lang="en-US" dirty="0" smtClean="0"/>
              <a:t>LCRA TSC Development of GMD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Nicholas Oberski </a:t>
            </a:r>
            <a:endParaRPr lang="en-US" dirty="0" smtClean="0"/>
          </a:p>
          <a:p>
            <a:r>
              <a:rPr lang="en-US" dirty="0" smtClean="0"/>
              <a:t>5/17/2019</a:t>
            </a:r>
          </a:p>
        </p:txBody>
      </p:sp>
    </p:spTree>
    <p:extLst>
      <p:ext uri="{BB962C8B-B14F-4D97-AF65-F5344CB8AC3E}">
        <p14:creationId xmlns:p14="http://schemas.microsoft.com/office/powerpoint/2010/main" val="254217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596759"/>
            <a:ext cx="8727382" cy="553998"/>
          </a:xfrm>
        </p:spPr>
        <p:txBody>
          <a:bodyPr/>
          <a:lstStyle/>
          <a:p>
            <a:r>
              <a:rPr lang="en-US" sz="3000" dirty="0" smtClean="0"/>
              <a:t>Starting Point	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68" y="1295423"/>
            <a:ext cx="4701828" cy="4727905"/>
          </a:xfrm>
        </p:spPr>
        <p:txBody>
          <a:bodyPr/>
          <a:lstStyle/>
          <a:p>
            <a:r>
              <a:rPr lang="en-US" dirty="0" smtClean="0"/>
              <a:t>PGDTF</a:t>
            </a:r>
          </a:p>
          <a:p>
            <a:r>
              <a:rPr lang="en-US" dirty="0" smtClean="0"/>
              <a:t>EPRI Assessment Guide: GMD Harmonic Impacts and Asset Withstand Capacities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9459" t="7502" r="29820" b="988"/>
          <a:stretch/>
        </p:blipFill>
        <p:spPr>
          <a:xfrm>
            <a:off x="4896196" y="873757"/>
            <a:ext cx="4114800" cy="517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1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System Protection Subject Matter Experts </a:t>
            </a:r>
          </a:p>
          <a:p>
            <a:pPr lvl="1"/>
            <a:r>
              <a:rPr lang="en-US" dirty="0" smtClean="0"/>
              <a:t>Equipment List</a:t>
            </a:r>
          </a:p>
          <a:p>
            <a:pPr lvl="1"/>
            <a:r>
              <a:rPr lang="en-US" dirty="0" smtClean="0"/>
              <a:t>Contact Manufacturers </a:t>
            </a:r>
          </a:p>
          <a:p>
            <a:pPr lvl="1"/>
            <a:r>
              <a:rPr lang="en-US" dirty="0" smtClean="0"/>
              <a:t>Future Relay Replacement </a:t>
            </a:r>
          </a:p>
          <a:p>
            <a:r>
              <a:rPr lang="en-US" dirty="0" smtClean="0"/>
              <a:t>ERCOT Category A or Category B</a:t>
            </a:r>
          </a:p>
          <a:p>
            <a:pPr lvl="1"/>
            <a:r>
              <a:rPr lang="en-US" dirty="0" smtClean="0"/>
              <a:t>All Category A Events</a:t>
            </a:r>
          </a:p>
          <a:p>
            <a:r>
              <a:rPr lang="en-US" dirty="0" smtClean="0"/>
              <a:t>Benchmark versus Supplemental </a:t>
            </a:r>
          </a:p>
          <a:p>
            <a:pPr lvl="1"/>
            <a:r>
              <a:rPr lang="en-US" dirty="0" smtClean="0"/>
              <a:t>No difference based on present information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9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Submission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Electromechanical and older Solid State</a:t>
            </a:r>
          </a:p>
          <a:p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14 </a:t>
            </a:r>
            <a:r>
              <a:rPr lang="en-US" dirty="0"/>
              <a:t>Transmission Lines</a:t>
            </a:r>
          </a:p>
          <a:p>
            <a:pPr lvl="1"/>
            <a:r>
              <a:rPr lang="en-US" smtClean="0"/>
              <a:t>10 </a:t>
            </a:r>
            <a:r>
              <a:rPr lang="en-US" dirty="0" smtClean="0"/>
              <a:t>Buses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 Capacitor Bank</a:t>
            </a:r>
          </a:p>
          <a:p>
            <a:pPr lvl="1"/>
            <a:r>
              <a:rPr lang="en-US" dirty="0" smtClean="0"/>
              <a:t>1 Auto Transformer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6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030074"/>
      </p:ext>
    </p:extLst>
  </p:cSld>
  <p:clrMapOvr>
    <a:masterClrMapping/>
  </p:clrMapOvr>
</p:sld>
</file>

<file path=ppt/theme/theme1.xml><?xml version="1.0" encoding="utf-8"?>
<a:theme xmlns:a="http://schemas.openxmlformats.org/drawingml/2006/main" name="LCRA_Template">
  <a:themeElements>
    <a:clrScheme name="LCRA Color Palette">
      <a:dk1>
        <a:sysClr val="windowText" lastClr="000000"/>
      </a:dk1>
      <a:lt1>
        <a:sysClr val="window" lastClr="FFFFFF"/>
      </a:lt1>
      <a:dk2>
        <a:srgbClr val="023163"/>
      </a:dk2>
      <a:lt2>
        <a:srgbClr val="FFFFFF"/>
      </a:lt2>
      <a:accent1>
        <a:srgbClr val="0077C8"/>
      </a:accent1>
      <a:accent2>
        <a:srgbClr val="DC4405"/>
      </a:accent2>
      <a:accent3>
        <a:srgbClr val="78BE20"/>
      </a:accent3>
      <a:accent4>
        <a:srgbClr val="FFA300"/>
      </a:accent4>
      <a:accent5>
        <a:srgbClr val="00AEC7"/>
      </a:accent5>
      <a:accent6>
        <a:srgbClr val="478465"/>
      </a:accent6>
      <a:hlink>
        <a:srgbClr val="2200CC"/>
      </a:hlink>
      <a:folHlink>
        <a:srgbClr val="551A8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5C81CD0CCD340A35BF21E92EC51B5" ma:contentTypeVersion="1" ma:contentTypeDescription="Create a new document." ma:contentTypeScope="" ma:versionID="5e93a0f516a31b625bb61f72a7a5dd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dcce58c87e9fcebab8021569449a8d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A54B2F-7C45-44CA-AEDF-9828AF01118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96E5396-AEC9-4125-932B-0FB3D8629C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256425-37AF-42F6-969F-88F51AD3AE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LCRA_Template</Template>
  <TotalTime>94</TotalTime>
  <Words>81</Words>
  <Application>Microsoft Office PowerPoint</Application>
  <PresentationFormat>On-screen Show (4:3)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Lucida Grande</vt:lpstr>
      <vt:lpstr>LCRA_Template</vt:lpstr>
      <vt:lpstr>LCRA TSC Development of GMD Events</vt:lpstr>
      <vt:lpstr>Starting Point </vt:lpstr>
      <vt:lpstr>Event Development </vt:lpstr>
      <vt:lpstr>Event Submission  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LCRA GMD Events</dc:title>
  <dc:creator>Nick Oberski</dc:creator>
  <cp:lastModifiedBy>Nick Oberski</cp:lastModifiedBy>
  <cp:revision>8</cp:revision>
  <dcterms:created xsi:type="dcterms:W3CDTF">2019-05-06T18:54:21Z</dcterms:created>
  <dcterms:modified xsi:type="dcterms:W3CDTF">2019-05-09T21:46:59Z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0x010100DA75C81CD0CCD340A35BF21E92EC51B5</vt:lpwstr>
  </property>
  <property fmtid="{D5CDD505-2E9C-101B-9397-08002B2CF9AE}" pid="3" name="Order">
    <vt:r8>13200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</Properties>
</file>