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5"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90" y="51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5/10/2019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5/10/2019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4207855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400" b="1" dirty="0" smtClean="0"/>
              <a:t>823NPRR  </a:t>
            </a:r>
            <a:r>
              <a:rPr lang="en-US" sz="1400" b="1" dirty="0"/>
              <a:t>Amend the Definition of an Affiliate. </a:t>
            </a:r>
            <a:r>
              <a:rPr lang="en-US" sz="1400" dirty="0"/>
              <a:t> This </a:t>
            </a:r>
            <a:r>
              <a:rPr lang="en-US" sz="1400" dirty="0" smtClean="0"/>
              <a:t>NPRR amends </a:t>
            </a:r>
            <a:r>
              <a:rPr lang="en-US" sz="1400" dirty="0"/>
              <a:t>the definition of an Affiliate to reflect the exemption contained in the Public Utility Regulatory Act (PURA), TEX. UTIL. CODE ANN. § 11.0042 (Vernon 1998 &amp; Supp. 2007).  </a:t>
            </a:r>
            <a:endParaRPr lang="en-US" sz="1400" b="1" dirty="0"/>
          </a:p>
          <a:p>
            <a:pPr marL="0" indent="0">
              <a:buNone/>
            </a:pPr>
            <a:endParaRPr lang="en-US" sz="1400" b="1" dirty="0" smtClean="0"/>
          </a:p>
          <a:p>
            <a:pPr marL="0" indent="0">
              <a:buNone/>
            </a:pPr>
            <a:r>
              <a:rPr lang="en-US" sz="1400" b="1" dirty="0" smtClean="0"/>
              <a:t>904NPRR </a:t>
            </a:r>
            <a:r>
              <a:rPr lang="en-US" sz="1400" b="1" dirty="0" smtClean="0"/>
              <a:t>Revisions </a:t>
            </a:r>
            <a:r>
              <a:rPr lang="en-US" sz="1400" b="1" dirty="0"/>
              <a:t>to Real-Time On-Line Reliability Deployment Price Adder for ERCOT-Directed Actions Related to DC Ties.  </a:t>
            </a:r>
            <a:r>
              <a:rPr lang="en-US" sz="1400" dirty="0"/>
              <a:t>This </a:t>
            </a:r>
            <a:r>
              <a:rPr lang="en-US" sz="1400" dirty="0" smtClean="0"/>
              <a:t>NPRR revises </a:t>
            </a:r>
            <a:r>
              <a:rPr lang="en-US" sz="1400" dirty="0"/>
              <a:t>the categories of ERCOT-directed actions that trigger the Real-Time On-Line Reliability Deployment Price Adder pricing run to include Direct Current Tie (DC Tie) related actions in order for prices to reflect current system conditions.  </a:t>
            </a:r>
            <a:endParaRPr lang="en-US" sz="1400" b="1" dirty="0"/>
          </a:p>
          <a:p>
            <a:pPr marL="0" indent="0">
              <a:buNone/>
            </a:pPr>
            <a:endParaRPr lang="en-US" sz="1400" b="1" dirty="0" smtClean="0"/>
          </a:p>
          <a:p>
            <a:pPr marL="0" indent="0">
              <a:buNone/>
            </a:pPr>
            <a:r>
              <a:rPr lang="en-US" sz="1400" b="1" dirty="0" smtClean="0"/>
              <a:t>931NPRR </a:t>
            </a:r>
            <a:r>
              <a:rPr lang="en-US" sz="1400" b="1" dirty="0" smtClean="0"/>
              <a:t>As </a:t>
            </a:r>
            <a:r>
              <a:rPr lang="en-US" sz="1400" b="1" dirty="0"/>
              <a:t>Built Hub Average Calculation.</a:t>
            </a:r>
            <a:r>
              <a:rPr lang="en-US" sz="1400" dirty="0"/>
              <a:t>  This </a:t>
            </a:r>
            <a:r>
              <a:rPr lang="en-US" sz="1400" dirty="0" smtClean="0"/>
              <a:t>NPRR modifies </a:t>
            </a:r>
            <a:r>
              <a:rPr lang="en-US" sz="1400" dirty="0"/>
              <a:t>the ERCOT Hub Average 345 kV Hub (ERCOT 345) price calculation to reflect the existing use of aggregated Shift Factors, as opposed to direct simple averaging of the component Hubs’ prices.  </a:t>
            </a:r>
            <a:endParaRPr lang="en-US" sz="1400" b="1" dirty="0" smtClean="0"/>
          </a:p>
          <a:p>
            <a:pPr marL="0" indent="0">
              <a:buNone/>
            </a:pPr>
            <a:endParaRPr lang="en-US" sz="1400" b="1" dirty="0"/>
          </a:p>
          <a:p>
            <a:pPr marL="0" indent="0">
              <a:buNone/>
            </a:pPr>
            <a:r>
              <a:rPr lang="en-US" sz="1400" b="1" dirty="0" smtClean="0"/>
              <a:t>932NPRR </a:t>
            </a:r>
            <a:r>
              <a:rPr lang="en-US" sz="1400" b="1" dirty="0"/>
              <a:t>Addition of Load to Existing Load Zone.  </a:t>
            </a:r>
            <a:r>
              <a:rPr lang="en-US" sz="1400" dirty="0"/>
              <a:t>This </a:t>
            </a:r>
            <a:r>
              <a:rPr lang="en-US" sz="1400" dirty="0" smtClean="0"/>
              <a:t>NPRR clarifies </a:t>
            </a:r>
            <a:r>
              <a:rPr lang="en-US" sz="1400" dirty="0"/>
              <a:t>that the addition of Load that is new to the ERCOT System to an existing Load Zone (including Load from a non-ERCOT Control Area) does not require ERCOT Board approval and can take effect immediately.  </a:t>
            </a:r>
            <a:endParaRPr lang="en-US" sz="1400" b="1" dirty="0" smtClean="0"/>
          </a:p>
          <a:p>
            <a:pPr marL="0" indent="0">
              <a:buNone/>
            </a:pPr>
            <a:endParaRPr lang="en-US" sz="1400" b="1" dirty="0"/>
          </a:p>
          <a:p>
            <a:pPr marL="0" indent="0">
              <a:buNone/>
            </a:pPr>
            <a:r>
              <a:rPr lang="en-US" sz="1400" b="1" dirty="0" smtClean="0"/>
              <a:t>935NPRR </a:t>
            </a:r>
            <a:r>
              <a:rPr lang="en-US" sz="1400" b="1" dirty="0"/>
              <a:t>Post All Wind and Solar Forecasts.  </a:t>
            </a:r>
            <a:r>
              <a:rPr lang="en-US" sz="1400" dirty="0"/>
              <a:t>This </a:t>
            </a:r>
            <a:r>
              <a:rPr lang="en-US" sz="1400" dirty="0" smtClean="0"/>
              <a:t>NPRR requires </a:t>
            </a:r>
            <a:r>
              <a:rPr lang="en-US" sz="1400" dirty="0"/>
              <a:t>ERCOT to post Hourly Short-Term Wind Power Forecast (STWPF), Short-Term </a:t>
            </a:r>
            <a:r>
              <a:rPr lang="en-US" sz="1400" dirty="0" err="1"/>
              <a:t>PhotoVoltaic</a:t>
            </a:r>
            <a:r>
              <a:rPr lang="en-US" sz="1400" dirty="0"/>
              <a:t> Power Forecast (STPPF), Wind-powered Generation Resource Production Potential (WGRPP), and </a:t>
            </a:r>
            <a:r>
              <a:rPr lang="en-US" sz="1400" dirty="0" err="1"/>
              <a:t>PhotoVoltaic</a:t>
            </a:r>
            <a:r>
              <a:rPr lang="en-US" sz="1400" dirty="0"/>
              <a:t> Generation Resource Production Potential (PVGRPP) values from each forecast model and to include in its posting an indication of which model is being used for each of the above forecasts.  </a:t>
            </a:r>
            <a:endParaRPr lang="en-US" sz="1400" b="1" dirty="0" smtClean="0"/>
          </a:p>
          <a:p>
            <a:pPr marL="0" indent="0">
              <a:buNone/>
            </a:pPr>
            <a:endParaRPr lang="en-US" sz="1400" b="1" dirty="0"/>
          </a:p>
          <a:p>
            <a:pPr marL="0" indent="0">
              <a:buNone/>
            </a:pPr>
            <a:endParaRPr lang="en-US" sz="14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490</TotalTime>
  <Words>11</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82</cp:revision>
  <cp:lastPrinted>2016-01-21T20:53:15Z</cp:lastPrinted>
  <dcterms:created xsi:type="dcterms:W3CDTF">2016-01-21T15:20:31Z</dcterms:created>
  <dcterms:modified xsi:type="dcterms:W3CDTF">2019-05-10T14:34:14Z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