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7"/>
  </p:notesMasterIdLst>
  <p:handoutMasterIdLst>
    <p:handoutMasterId r:id="rId18"/>
  </p:handoutMasterIdLst>
  <p:sldIdLst>
    <p:sldId id="260" r:id="rId6"/>
    <p:sldId id="318" r:id="rId7"/>
    <p:sldId id="315" r:id="rId8"/>
    <p:sldId id="308" r:id="rId9"/>
    <p:sldId id="317" r:id="rId10"/>
    <p:sldId id="322" r:id="rId11"/>
    <p:sldId id="320" r:id="rId12"/>
    <p:sldId id="310" r:id="rId13"/>
    <p:sldId id="324" r:id="rId14"/>
    <p:sldId id="323" r:id="rId15"/>
    <p:sldId id="307"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s" initials="ps" lastIdx="3" clrIdx="0">
    <p:extLst>
      <p:ext uri="{19B8F6BF-5375-455C-9EA6-DF929625EA0E}">
        <p15:presenceInfo xmlns:p15="http://schemas.microsoft.com/office/powerpoint/2012/main" userId="ps" providerId="None"/>
      </p:ext>
    </p:extLst>
  </p:cmAuthor>
  <p:cmAuthor id="2" name="Townsend, Aaron" initials="TA" lastIdx="9" clrIdx="1">
    <p:extLst>
      <p:ext uri="{19B8F6BF-5375-455C-9EA6-DF929625EA0E}">
        <p15:presenceInfo xmlns:p15="http://schemas.microsoft.com/office/powerpoint/2012/main" userId="S-1-5-21-639947351-343809578-3807592339-53395" providerId="AD"/>
      </p:ext>
    </p:extLst>
  </p:cmAuthor>
  <p:cmAuthor id="3" name="Maggio, Dave" initials="MD" lastIdx="6" clrIdx="2">
    <p:extLst>
      <p:ext uri="{19B8F6BF-5375-455C-9EA6-DF929625EA0E}">
        <p15:presenceInfo xmlns:p15="http://schemas.microsoft.com/office/powerpoint/2012/main" userId="S-1-5-21-639947351-343809578-3807592339-47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1" d="100"/>
          <a:sy n="101" d="100"/>
        </p:scale>
        <p:origin x="216" y="96"/>
      </p:cViewPr>
      <p:guideLst>
        <p:guide orient="horz" pos="2160"/>
        <p:guide pos="2880"/>
      </p:guideLst>
    </p:cSldViewPr>
  </p:slideViewPr>
  <p:notesTextViewPr>
    <p:cViewPr>
      <p:scale>
        <a:sx n="3" d="2"/>
        <a:sy n="3" d="2"/>
      </p:scale>
      <p:origin x="0" y="0"/>
    </p:cViewPr>
  </p:notesTextViewPr>
  <p:sorterViewPr>
    <p:cViewPr>
      <p:scale>
        <a:sx n="150" d="100"/>
        <a:sy n="15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5/9/2019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475127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773428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798786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293383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09800"/>
            <a:ext cx="5105400" cy="2646878"/>
          </a:xfrm>
          <a:prstGeom prst="rect">
            <a:avLst/>
          </a:prstGeom>
          <a:noFill/>
        </p:spPr>
        <p:txBody>
          <a:bodyPr wrap="square" rtlCol="0">
            <a:spAutoFit/>
          </a:bodyPr>
          <a:lstStyle/>
          <a:p>
            <a:r>
              <a:rPr lang="en-US" sz="2000" b="1" dirty="0" smtClean="0">
                <a:solidFill>
                  <a:schemeClr val="tx2"/>
                </a:solidFill>
              </a:rPr>
              <a:t>Reliability Unit Commitment (RUC) Changes Under RTC</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Aaron Townsend</a:t>
            </a:r>
          </a:p>
          <a:p>
            <a:r>
              <a:rPr lang="en-US" dirty="0" smtClean="0">
                <a:solidFill>
                  <a:schemeClr val="tx2"/>
                </a:solidFill>
              </a:rPr>
              <a:t>Market Analysis</a:t>
            </a:r>
          </a:p>
          <a:p>
            <a:endParaRPr lang="en-US" dirty="0">
              <a:solidFill>
                <a:schemeClr val="tx2"/>
              </a:solidFill>
            </a:endParaRPr>
          </a:p>
          <a:p>
            <a:r>
              <a:rPr lang="en-US" dirty="0" smtClean="0">
                <a:solidFill>
                  <a:schemeClr val="tx2"/>
                </a:solidFill>
              </a:rPr>
              <a:t>May 13,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Key Takeaways, Cont.</a:t>
            </a:r>
            <a:endParaRPr lang="en-US" sz="2400" dirty="0"/>
          </a:p>
        </p:txBody>
      </p:sp>
      <p:sp>
        <p:nvSpPr>
          <p:cNvPr id="3" name="Content Placeholder 2"/>
          <p:cNvSpPr>
            <a:spLocks noGrp="1"/>
          </p:cNvSpPr>
          <p:nvPr>
            <p:ph idx="1"/>
          </p:nvPr>
        </p:nvSpPr>
        <p:spPr>
          <a:xfrm>
            <a:off x="395654" y="1066800"/>
            <a:ext cx="7543800" cy="4823621"/>
          </a:xfrm>
        </p:spPr>
        <p:txBody>
          <a:bodyPr/>
          <a:lstStyle/>
          <a:p>
            <a:r>
              <a:rPr lang="en-US" sz="1800" dirty="0" smtClean="0"/>
              <a:t>Proxy </a:t>
            </a:r>
            <a:r>
              <a:rPr lang="en-US" sz="1800" dirty="0"/>
              <a:t>AS Offers will be used in RUC in determining a co-optimized solution that will meet the AS Plan. </a:t>
            </a:r>
            <a:endParaRPr lang="en-US" sz="1800" dirty="0" smtClean="0"/>
          </a:p>
          <a:p>
            <a:endParaRPr lang="en-US" sz="1500" dirty="0"/>
          </a:p>
          <a:p>
            <a:r>
              <a:rPr lang="en-US" sz="1800" dirty="0" smtClean="0"/>
              <a:t>The </a:t>
            </a:r>
            <a:r>
              <a:rPr lang="en-US" sz="1800" dirty="0"/>
              <a:t>RUC engine will consider OFFQS Resources that are qualified for ECRS as being able to provide ECRS</a:t>
            </a:r>
            <a:r>
              <a:rPr lang="en-US" sz="1800" dirty="0" smtClean="0"/>
              <a:t>.</a:t>
            </a:r>
          </a:p>
          <a:p>
            <a:endParaRPr lang="en-US" sz="1500" dirty="0"/>
          </a:p>
          <a:p>
            <a:r>
              <a:rPr lang="en-US" sz="1800" dirty="0" smtClean="0"/>
              <a:t>The </a:t>
            </a:r>
            <a:r>
              <a:rPr lang="en-US" sz="1800" dirty="0"/>
              <a:t>RUC engine will consider OFF Resources that are qualified for </a:t>
            </a:r>
            <a:r>
              <a:rPr lang="en-US" sz="1800" dirty="0" smtClean="0"/>
              <a:t>Non-Spin when offline as </a:t>
            </a:r>
            <a:r>
              <a:rPr lang="en-US" sz="1800" dirty="0"/>
              <a:t>being able to provide </a:t>
            </a:r>
            <a:r>
              <a:rPr lang="en-US" sz="1800" dirty="0" smtClean="0"/>
              <a:t>Non-Spin.</a:t>
            </a:r>
          </a:p>
          <a:p>
            <a:endParaRPr lang="en-US" sz="1500" dirty="0"/>
          </a:p>
          <a:p>
            <a:r>
              <a:rPr lang="en-US" sz="1800" dirty="0"/>
              <a:t>The current process under which ERCOT Operators review recommendations from the RUC optimization and make commitment instruction decisions </a:t>
            </a:r>
            <a:r>
              <a:rPr lang="en-US" sz="1800" dirty="0" smtClean="0"/>
              <a:t>will remain </a:t>
            </a:r>
            <a:r>
              <a:rPr lang="en-US" sz="1800" dirty="0"/>
              <a:t>in place.</a:t>
            </a:r>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4473475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sz="4800" dirty="0" smtClean="0"/>
              <a:t>Questions</a:t>
            </a:r>
            <a:endParaRPr lang="en-US" sz="4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127903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Today’s Topic</a:t>
            </a:r>
            <a:endParaRPr lang="en-US" sz="2400" b="1" dirty="0">
              <a:solidFill>
                <a:schemeClr val="accent1"/>
              </a:solidFill>
            </a:endParaRPr>
          </a:p>
        </p:txBody>
      </p:sp>
      <p:sp>
        <p:nvSpPr>
          <p:cNvPr id="3" name="Content Placeholder 2"/>
          <p:cNvSpPr>
            <a:spLocks noGrp="1"/>
          </p:cNvSpPr>
          <p:nvPr>
            <p:ph idx="1"/>
          </p:nvPr>
        </p:nvSpPr>
        <p:spPr>
          <a:xfrm>
            <a:off x="363415" y="990600"/>
            <a:ext cx="8077200" cy="4648200"/>
          </a:xfrm>
        </p:spPr>
        <p:txBody>
          <a:bodyPr/>
          <a:lstStyle/>
          <a:p>
            <a:endParaRPr lang="en-US" sz="2000" dirty="0"/>
          </a:p>
          <a:p>
            <a:r>
              <a:rPr lang="en-US" sz="2000" dirty="0" smtClean="0"/>
              <a:t>Today’s discussion is on changes to the RUC process itself.</a:t>
            </a:r>
          </a:p>
          <a:p>
            <a:pPr marL="0" indent="0">
              <a:buNone/>
            </a:pPr>
            <a:endParaRPr lang="en-US" sz="2000" dirty="0"/>
          </a:p>
          <a:p>
            <a:r>
              <a:rPr lang="en-US" sz="2000" dirty="0" smtClean="0"/>
              <a:t>RUC Settlement will be discussed at a future date.</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992709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RUC </a:t>
            </a:r>
            <a:r>
              <a:rPr lang="en-US" sz="2400" dirty="0"/>
              <a:t>with </a:t>
            </a:r>
            <a:r>
              <a:rPr lang="en-US" sz="2400" dirty="0" smtClean="0"/>
              <a:t>RTC</a:t>
            </a:r>
            <a:endParaRPr lang="en-US" sz="2400" b="1" dirty="0">
              <a:solidFill>
                <a:schemeClr val="accent1"/>
              </a:solidFill>
            </a:endParaRPr>
          </a:p>
        </p:txBody>
      </p:sp>
      <p:sp>
        <p:nvSpPr>
          <p:cNvPr id="3" name="Content Placeholder 2"/>
          <p:cNvSpPr>
            <a:spLocks noGrp="1"/>
          </p:cNvSpPr>
          <p:nvPr>
            <p:ph idx="1"/>
          </p:nvPr>
        </p:nvSpPr>
        <p:spPr>
          <a:xfrm>
            <a:off x="381000" y="838200"/>
            <a:ext cx="8001000" cy="4876800"/>
          </a:xfrm>
        </p:spPr>
        <p:txBody>
          <a:bodyPr/>
          <a:lstStyle/>
          <a:p>
            <a:endParaRPr lang="en-US" sz="2000" dirty="0"/>
          </a:p>
          <a:p>
            <a:r>
              <a:rPr lang="en-US" sz="2000" dirty="0" smtClean="0"/>
              <a:t>To effectively project system conditions and potential needs, RUC </a:t>
            </a:r>
            <a:r>
              <a:rPr lang="en-US" sz="2000" dirty="0"/>
              <a:t>will </a:t>
            </a:r>
            <a:r>
              <a:rPr lang="en-US" sz="2000" dirty="0" smtClean="0"/>
              <a:t>be </a:t>
            </a:r>
            <a:r>
              <a:rPr lang="en-US" sz="2000" dirty="0"/>
              <a:t>modified to co-optimize energy and Ancillary Services (AS</a:t>
            </a:r>
            <a:r>
              <a:rPr lang="en-US" sz="2000" dirty="0" smtClean="0"/>
              <a:t>).</a:t>
            </a:r>
            <a:endParaRPr lang="en-US" sz="2000" dirty="0"/>
          </a:p>
          <a:p>
            <a:endParaRPr lang="en-US" sz="2000" dirty="0"/>
          </a:p>
          <a:p>
            <a:r>
              <a:rPr lang="en-US" sz="2000" dirty="0"/>
              <a:t>Today, RUC looks at the Resources planned to be </a:t>
            </a:r>
            <a:r>
              <a:rPr lang="en-US" sz="2000" dirty="0" smtClean="0"/>
              <a:t>available and from where AS is being provided </a:t>
            </a:r>
            <a:r>
              <a:rPr lang="en-US" sz="2000" dirty="0"/>
              <a:t>to determine whether additional Resource commitments are needed to meet the load </a:t>
            </a:r>
            <a:r>
              <a:rPr lang="en-US" sz="2000" dirty="0" smtClean="0"/>
              <a:t>forecast, </a:t>
            </a:r>
            <a:r>
              <a:rPr lang="en-US" sz="2000" dirty="0"/>
              <a:t>as well as resolve transmission </a:t>
            </a:r>
            <a:r>
              <a:rPr lang="en-US" sz="2000" dirty="0" smtClean="0"/>
              <a:t>congestion.</a:t>
            </a:r>
            <a:endParaRPr lang="en-US" sz="1800" dirty="0"/>
          </a:p>
          <a:p>
            <a:endParaRPr lang="en-US" sz="2000" dirty="0"/>
          </a:p>
          <a:p>
            <a:r>
              <a:rPr lang="en-US" sz="2000" dirty="0"/>
              <a:t>Under RTC, RUC will look at the Resources planned to be available to determine whether additional Resource commitments are needed to meet the load forecast and </a:t>
            </a:r>
            <a:r>
              <a:rPr lang="en-US" sz="2000" dirty="0" smtClean="0"/>
              <a:t>AS Plan, </a:t>
            </a:r>
            <a:r>
              <a:rPr lang="en-US" sz="2000" dirty="0"/>
              <a:t>as well as resolve transmission </a:t>
            </a:r>
            <a:r>
              <a:rPr lang="en-US" sz="2000" dirty="0" smtClean="0"/>
              <a:t>congestion.</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236563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69327"/>
          </a:xfrm>
        </p:spPr>
        <p:txBody>
          <a:bodyPr/>
          <a:lstStyle/>
          <a:p>
            <a:r>
              <a:rPr lang="en-US" sz="2400" dirty="0" smtClean="0"/>
              <a:t>Comparison of Today vs. RTC</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7" name="Rounded Rectangle 6"/>
          <p:cNvSpPr/>
          <p:nvPr/>
        </p:nvSpPr>
        <p:spPr>
          <a:xfrm>
            <a:off x="2667000" y="1101935"/>
            <a:ext cx="3810000" cy="19039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RUC </a:t>
            </a:r>
            <a:r>
              <a:rPr lang="en-US" sz="2000" dirty="0" smtClean="0"/>
              <a:t>Today </a:t>
            </a:r>
            <a:endParaRPr lang="en-US" sz="2000" dirty="0"/>
          </a:p>
          <a:p>
            <a:pPr marL="342900" indent="-342900">
              <a:buFont typeface="Arial" panose="020B0604020202020204" pitchFamily="34" charset="0"/>
              <a:buChar char="•"/>
            </a:pPr>
            <a:r>
              <a:rPr lang="en-US" sz="1600" dirty="0" smtClean="0"/>
              <a:t>Resource AS assignment taken as given (under high penalty)</a:t>
            </a:r>
          </a:p>
          <a:p>
            <a:pPr marL="342900" indent="-342900">
              <a:buFont typeface="Arial" panose="020B0604020202020204" pitchFamily="34" charset="0"/>
              <a:buChar char="•"/>
            </a:pPr>
            <a:r>
              <a:rPr lang="en-US" sz="1600" dirty="0" smtClean="0"/>
              <a:t>RUC attempts to solve power balance and congestion with capacity not reserved for AS</a:t>
            </a:r>
            <a:endParaRPr lang="en-US" dirty="0"/>
          </a:p>
        </p:txBody>
      </p:sp>
      <p:sp>
        <p:nvSpPr>
          <p:cNvPr id="8" name="TextBox 7"/>
          <p:cNvSpPr txBox="1"/>
          <p:nvPr/>
        </p:nvSpPr>
        <p:spPr>
          <a:xfrm>
            <a:off x="76200" y="884361"/>
            <a:ext cx="2590800" cy="2062103"/>
          </a:xfrm>
          <a:prstGeom prst="rect">
            <a:avLst/>
          </a:prstGeom>
          <a:noFill/>
        </p:spPr>
        <p:txBody>
          <a:bodyPr wrap="square" rtlCol="0">
            <a:spAutoFit/>
          </a:bodyPr>
          <a:lstStyle/>
          <a:p>
            <a:r>
              <a:rPr lang="en-US" sz="1600" dirty="0">
                <a:solidFill>
                  <a:schemeClr val="tx2"/>
                </a:solidFill>
              </a:rPr>
              <a:t>Inputs:</a:t>
            </a:r>
          </a:p>
          <a:p>
            <a:pPr marL="285750" indent="-285750">
              <a:buFont typeface="Arial" panose="020B0604020202020204" pitchFamily="34" charset="0"/>
              <a:buChar char="•"/>
            </a:pPr>
            <a:r>
              <a:rPr lang="en-US" sz="1600" dirty="0" smtClean="0">
                <a:solidFill>
                  <a:schemeClr val="tx2"/>
                </a:solidFill>
              </a:rPr>
              <a:t>COPs (shows specifically </a:t>
            </a:r>
            <a:r>
              <a:rPr lang="en-US" sz="1600" dirty="0">
                <a:solidFill>
                  <a:schemeClr val="tx2"/>
                </a:solidFill>
              </a:rPr>
              <a:t>where AS is expected by QSE to be provided)</a:t>
            </a:r>
          </a:p>
          <a:p>
            <a:pPr marL="285750" indent="-285750">
              <a:buFont typeface="Arial" panose="020B0604020202020204" pitchFamily="34" charset="0"/>
              <a:buChar char="•"/>
            </a:pPr>
            <a:r>
              <a:rPr lang="en-US" sz="1600" dirty="0">
                <a:solidFill>
                  <a:schemeClr val="tx2"/>
                </a:solidFill>
              </a:rPr>
              <a:t>Load forecast</a:t>
            </a:r>
          </a:p>
          <a:p>
            <a:pPr marL="285750" indent="-285750">
              <a:buFont typeface="Arial" panose="020B0604020202020204" pitchFamily="34" charset="0"/>
              <a:buChar char="•"/>
            </a:pPr>
            <a:r>
              <a:rPr lang="en-US" sz="1600" dirty="0">
                <a:solidFill>
                  <a:schemeClr val="tx2"/>
                </a:solidFill>
              </a:rPr>
              <a:t>DC tie schedules</a:t>
            </a:r>
          </a:p>
          <a:p>
            <a:pPr marL="285750" indent="-285750">
              <a:buFont typeface="Arial" panose="020B0604020202020204" pitchFamily="34" charset="0"/>
              <a:buChar char="•"/>
            </a:pPr>
            <a:r>
              <a:rPr lang="en-US" sz="1600" dirty="0" smtClean="0">
                <a:solidFill>
                  <a:schemeClr val="tx2"/>
                </a:solidFill>
              </a:rPr>
              <a:t>MOCs and TPOs</a:t>
            </a:r>
            <a:endParaRPr lang="en-US" dirty="0">
              <a:solidFill>
                <a:schemeClr val="tx2"/>
              </a:solidFill>
            </a:endParaRPr>
          </a:p>
        </p:txBody>
      </p:sp>
      <p:sp>
        <p:nvSpPr>
          <p:cNvPr id="9" name="TextBox 8"/>
          <p:cNvSpPr txBox="1"/>
          <p:nvPr/>
        </p:nvSpPr>
        <p:spPr>
          <a:xfrm>
            <a:off x="6705600" y="855053"/>
            <a:ext cx="2590800" cy="1846659"/>
          </a:xfrm>
          <a:prstGeom prst="rect">
            <a:avLst/>
          </a:prstGeom>
          <a:noFill/>
        </p:spPr>
        <p:txBody>
          <a:bodyPr wrap="square" rtlCol="0">
            <a:spAutoFit/>
          </a:bodyPr>
          <a:lstStyle/>
          <a:p>
            <a:r>
              <a:rPr lang="en-US" sz="1600" dirty="0" smtClean="0">
                <a:solidFill>
                  <a:schemeClr val="tx2"/>
                </a:solidFill>
              </a:rPr>
              <a:t>Outputs:</a:t>
            </a:r>
          </a:p>
          <a:p>
            <a:pPr marL="285750" indent="-285750">
              <a:buFont typeface="Arial" panose="020B0604020202020204" pitchFamily="34" charset="0"/>
              <a:buChar char="•"/>
            </a:pPr>
            <a:r>
              <a:rPr lang="en-US" sz="1600" dirty="0">
                <a:solidFill>
                  <a:schemeClr val="tx2"/>
                </a:solidFill>
              </a:rPr>
              <a:t>Commitment recommendations</a:t>
            </a:r>
          </a:p>
          <a:p>
            <a:pPr marL="285750" indent="-285750">
              <a:buFont typeface="Arial" panose="020B0604020202020204" pitchFamily="34" charset="0"/>
              <a:buChar char="•"/>
            </a:pPr>
            <a:r>
              <a:rPr lang="en-US" sz="1600" dirty="0">
                <a:solidFill>
                  <a:schemeClr val="tx2"/>
                </a:solidFill>
              </a:rPr>
              <a:t>Constraint info</a:t>
            </a:r>
          </a:p>
          <a:p>
            <a:pPr marL="285750" indent="-285750">
              <a:buFont typeface="Arial" panose="020B0604020202020204" pitchFamily="34" charset="0"/>
              <a:buChar char="•"/>
            </a:pPr>
            <a:r>
              <a:rPr lang="en-US" sz="1600" dirty="0">
                <a:solidFill>
                  <a:schemeClr val="tx2"/>
                </a:solidFill>
              </a:rPr>
              <a:t>Power balance violations</a:t>
            </a:r>
          </a:p>
          <a:p>
            <a:pPr marL="285750" indent="-285750">
              <a:buFont typeface="Arial" panose="020B0604020202020204" pitchFamily="34" charset="0"/>
              <a:buChar char="•"/>
            </a:pPr>
            <a:endParaRPr lang="en-US" dirty="0">
              <a:solidFill>
                <a:schemeClr val="tx2"/>
              </a:solidFill>
            </a:endParaRPr>
          </a:p>
        </p:txBody>
      </p:sp>
      <p:cxnSp>
        <p:nvCxnSpPr>
          <p:cNvPr id="11" name="Straight Connector 10"/>
          <p:cNvCxnSpPr/>
          <p:nvPr/>
        </p:nvCxnSpPr>
        <p:spPr>
          <a:xfrm>
            <a:off x="76200" y="3276600"/>
            <a:ext cx="8915400" cy="0"/>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2687053" y="3345103"/>
            <a:ext cx="3810000" cy="302078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smtClean="0"/>
              <a:t>RUC with RTC</a:t>
            </a:r>
          </a:p>
          <a:p>
            <a:pPr marL="342900" indent="-342900">
              <a:buFont typeface="Arial" panose="020B0604020202020204" pitchFamily="34" charset="0"/>
              <a:buChar char="•"/>
            </a:pPr>
            <a:r>
              <a:rPr lang="en-US" sz="1600" dirty="0" smtClean="0"/>
              <a:t>Energy and AS co-optimized</a:t>
            </a:r>
          </a:p>
          <a:p>
            <a:pPr marL="342900" indent="-342900">
              <a:buFont typeface="Arial" panose="020B0604020202020204" pitchFamily="34" charset="0"/>
              <a:buChar char="•"/>
            </a:pPr>
            <a:r>
              <a:rPr lang="en-US" sz="1600" dirty="0" smtClean="0"/>
              <a:t>RUC </a:t>
            </a:r>
            <a:r>
              <a:rPr lang="en-US" sz="1600" dirty="0"/>
              <a:t>attempts to solve power </a:t>
            </a:r>
            <a:r>
              <a:rPr lang="en-US" sz="1600" dirty="0" smtClean="0"/>
              <a:t>balance, congestion, and AS needs</a:t>
            </a:r>
          </a:p>
          <a:p>
            <a:pPr marL="342900" indent="-342900">
              <a:buFont typeface="Arial" panose="020B0604020202020204" pitchFamily="34" charset="0"/>
              <a:buChar char="•"/>
            </a:pPr>
            <a:r>
              <a:rPr lang="en-US" sz="1600" dirty="0"/>
              <a:t>High, flat penalty for AS insufficiency. </a:t>
            </a:r>
            <a:r>
              <a:rPr lang="en-US" sz="1600" dirty="0" smtClean="0"/>
              <a:t>Will commit Resources to ensure sufficient, qualified AS capability is projected to be on-line</a:t>
            </a:r>
            <a:endParaRPr lang="en-US" dirty="0"/>
          </a:p>
        </p:txBody>
      </p:sp>
      <p:sp>
        <p:nvSpPr>
          <p:cNvPr id="13" name="TextBox 12"/>
          <p:cNvSpPr txBox="1"/>
          <p:nvPr/>
        </p:nvSpPr>
        <p:spPr>
          <a:xfrm>
            <a:off x="96253" y="3619355"/>
            <a:ext cx="2590800" cy="2585323"/>
          </a:xfrm>
          <a:prstGeom prst="rect">
            <a:avLst/>
          </a:prstGeom>
          <a:noFill/>
        </p:spPr>
        <p:txBody>
          <a:bodyPr wrap="square" rtlCol="0">
            <a:spAutoFit/>
          </a:bodyPr>
          <a:lstStyle/>
          <a:p>
            <a:r>
              <a:rPr lang="en-US" sz="1600" dirty="0" smtClean="0">
                <a:solidFill>
                  <a:schemeClr val="tx2"/>
                </a:solidFill>
              </a:rPr>
              <a:t>Inputs:</a:t>
            </a:r>
          </a:p>
          <a:p>
            <a:pPr marL="285750" indent="-285750">
              <a:buFont typeface="Arial" panose="020B0604020202020204" pitchFamily="34" charset="0"/>
              <a:buChar char="•"/>
            </a:pPr>
            <a:r>
              <a:rPr lang="en-US" sz="1600" dirty="0" smtClean="0">
                <a:solidFill>
                  <a:schemeClr val="tx2"/>
                </a:solidFill>
              </a:rPr>
              <a:t>COPs (modified design)</a:t>
            </a:r>
          </a:p>
          <a:p>
            <a:pPr marL="285750" indent="-285750">
              <a:buFont typeface="Arial" panose="020B0604020202020204" pitchFamily="34" charset="0"/>
              <a:buChar char="•"/>
            </a:pPr>
            <a:r>
              <a:rPr lang="en-US" sz="1600" dirty="0" smtClean="0">
                <a:solidFill>
                  <a:schemeClr val="tx2"/>
                </a:solidFill>
              </a:rPr>
              <a:t>Load forecast</a:t>
            </a:r>
          </a:p>
          <a:p>
            <a:pPr marL="285750" indent="-285750">
              <a:buFont typeface="Arial" panose="020B0604020202020204" pitchFamily="34" charset="0"/>
              <a:buChar char="•"/>
            </a:pPr>
            <a:r>
              <a:rPr lang="en-US" sz="1600" dirty="0" smtClean="0">
                <a:solidFill>
                  <a:schemeClr val="tx2"/>
                </a:solidFill>
              </a:rPr>
              <a:t>DC tie schedules</a:t>
            </a:r>
          </a:p>
          <a:p>
            <a:pPr marL="285750" indent="-285750">
              <a:buFont typeface="Arial" panose="020B0604020202020204" pitchFamily="34" charset="0"/>
              <a:buChar char="•"/>
            </a:pPr>
            <a:r>
              <a:rPr lang="en-US" sz="1600" dirty="0" smtClean="0">
                <a:solidFill>
                  <a:schemeClr val="tx2"/>
                </a:solidFill>
              </a:rPr>
              <a:t>MOCs and TPOs</a:t>
            </a:r>
          </a:p>
          <a:p>
            <a:pPr marL="285750" indent="-285750">
              <a:buFont typeface="Arial" panose="020B0604020202020204" pitchFamily="34" charset="0"/>
              <a:buChar char="•"/>
            </a:pPr>
            <a:r>
              <a:rPr lang="en-US" sz="1600" dirty="0">
                <a:solidFill>
                  <a:schemeClr val="tx2"/>
                </a:solidFill>
              </a:rPr>
              <a:t>AS Plan</a:t>
            </a:r>
          </a:p>
          <a:p>
            <a:pPr marL="285750" indent="-285750">
              <a:buFont typeface="Arial" panose="020B0604020202020204" pitchFamily="34" charset="0"/>
              <a:buChar char="•"/>
            </a:pPr>
            <a:r>
              <a:rPr lang="en-US" sz="1600" dirty="0" smtClean="0">
                <a:solidFill>
                  <a:schemeClr val="tx2"/>
                </a:solidFill>
              </a:rPr>
              <a:t>AS qualifications/ capabilities/offers</a:t>
            </a:r>
          </a:p>
          <a:p>
            <a:pPr marL="285750" indent="-285750">
              <a:buFont typeface="Arial" panose="020B0604020202020204" pitchFamily="34" charset="0"/>
              <a:buChar char="•"/>
            </a:pPr>
            <a:endParaRPr lang="en-US" dirty="0">
              <a:solidFill>
                <a:schemeClr val="tx2"/>
              </a:solidFill>
            </a:endParaRPr>
          </a:p>
        </p:txBody>
      </p:sp>
      <p:sp>
        <p:nvSpPr>
          <p:cNvPr id="14" name="TextBox 13"/>
          <p:cNvSpPr txBox="1"/>
          <p:nvPr/>
        </p:nvSpPr>
        <p:spPr>
          <a:xfrm>
            <a:off x="6577263" y="3496245"/>
            <a:ext cx="2510590" cy="2831544"/>
          </a:xfrm>
          <a:prstGeom prst="rect">
            <a:avLst/>
          </a:prstGeom>
          <a:noFill/>
        </p:spPr>
        <p:txBody>
          <a:bodyPr wrap="square" rtlCol="0">
            <a:spAutoFit/>
          </a:bodyPr>
          <a:lstStyle/>
          <a:p>
            <a:r>
              <a:rPr lang="en-US" sz="1600" dirty="0" smtClean="0">
                <a:solidFill>
                  <a:schemeClr val="tx2"/>
                </a:solidFill>
              </a:rPr>
              <a:t>Outputs:</a:t>
            </a:r>
          </a:p>
          <a:p>
            <a:pPr marL="285750" indent="-285750">
              <a:buFont typeface="Arial" panose="020B0604020202020204" pitchFamily="34" charset="0"/>
              <a:buChar char="•"/>
            </a:pPr>
            <a:r>
              <a:rPr lang="en-US" sz="1600" dirty="0" smtClean="0">
                <a:solidFill>
                  <a:schemeClr val="tx2"/>
                </a:solidFill>
              </a:rPr>
              <a:t>Commitment recommendations </a:t>
            </a:r>
          </a:p>
          <a:p>
            <a:pPr marL="285750" indent="-285750">
              <a:buFont typeface="Arial" panose="020B0604020202020204" pitchFamily="34" charset="0"/>
              <a:buChar char="•"/>
            </a:pPr>
            <a:r>
              <a:rPr lang="en-US" sz="1600" dirty="0" smtClean="0">
                <a:solidFill>
                  <a:schemeClr val="tx2"/>
                </a:solidFill>
              </a:rPr>
              <a:t>Constraint info</a:t>
            </a:r>
          </a:p>
          <a:p>
            <a:pPr marL="285750" indent="-285750">
              <a:buFont typeface="Arial" panose="020B0604020202020204" pitchFamily="34" charset="0"/>
              <a:buChar char="•"/>
            </a:pPr>
            <a:r>
              <a:rPr lang="en-US" sz="1600" dirty="0" smtClean="0">
                <a:solidFill>
                  <a:schemeClr val="tx2"/>
                </a:solidFill>
              </a:rPr>
              <a:t>Power balance violations</a:t>
            </a:r>
          </a:p>
          <a:p>
            <a:pPr marL="285750" indent="-285750">
              <a:buFont typeface="Arial" panose="020B0604020202020204" pitchFamily="34" charset="0"/>
              <a:buChar char="•"/>
            </a:pPr>
            <a:r>
              <a:rPr lang="en-US" sz="1600" dirty="0" smtClean="0">
                <a:solidFill>
                  <a:schemeClr val="tx2"/>
                </a:solidFill>
              </a:rPr>
              <a:t>AS capability shortages and excesses by product and hour</a:t>
            </a:r>
          </a:p>
          <a:p>
            <a:pPr marL="285750" indent="-285750">
              <a:buFont typeface="Arial" panose="020B0604020202020204" pitchFamily="34" charset="0"/>
              <a:buChar char="•"/>
            </a:pPr>
            <a:endParaRPr lang="en-US" dirty="0">
              <a:solidFill>
                <a:schemeClr val="tx2"/>
              </a:solidFill>
            </a:endParaRPr>
          </a:p>
        </p:txBody>
      </p:sp>
    </p:spTree>
    <p:extLst>
      <p:ext uri="{BB962C8B-B14F-4D97-AF65-F5344CB8AC3E}">
        <p14:creationId xmlns:p14="http://schemas.microsoft.com/office/powerpoint/2010/main" val="2525419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ECRS and NSRS Provision in RUC</a:t>
            </a:r>
            <a:endParaRPr lang="en-US" sz="2400" dirty="0"/>
          </a:p>
        </p:txBody>
      </p:sp>
      <p:sp>
        <p:nvSpPr>
          <p:cNvPr id="3" name="Content Placeholder 2"/>
          <p:cNvSpPr>
            <a:spLocks noGrp="1"/>
          </p:cNvSpPr>
          <p:nvPr>
            <p:ph idx="1"/>
          </p:nvPr>
        </p:nvSpPr>
        <p:spPr>
          <a:xfrm>
            <a:off x="381000" y="759069"/>
            <a:ext cx="7239000" cy="5052221"/>
          </a:xfrm>
        </p:spPr>
        <p:txBody>
          <a:bodyPr/>
          <a:lstStyle/>
          <a:p>
            <a:endParaRPr lang="en-US" sz="2400" dirty="0" smtClean="0"/>
          </a:p>
          <a:p>
            <a:r>
              <a:rPr lang="en-US" sz="2000" dirty="0" smtClean="0"/>
              <a:t>RUC will </a:t>
            </a:r>
            <a:r>
              <a:rPr lang="en-US" sz="2000" dirty="0"/>
              <a:t>consider qualified </a:t>
            </a:r>
            <a:r>
              <a:rPr lang="en-US" sz="2000" u="sng" dirty="0"/>
              <a:t>online </a:t>
            </a:r>
            <a:r>
              <a:rPr lang="en-US" sz="2000" u="sng" dirty="0" smtClean="0"/>
              <a:t>and </a:t>
            </a:r>
            <a:r>
              <a:rPr lang="en-US" sz="2000" u="sng" dirty="0"/>
              <a:t>offline</a:t>
            </a:r>
            <a:r>
              <a:rPr lang="en-US" sz="2000" dirty="0"/>
              <a:t> </a:t>
            </a:r>
            <a:r>
              <a:rPr lang="en-US" sz="2000" dirty="0" smtClean="0"/>
              <a:t>Resources for ECRS and NSRS.</a:t>
            </a:r>
          </a:p>
          <a:p>
            <a:endParaRPr lang="en-US" sz="2000" dirty="0" smtClean="0"/>
          </a:p>
          <a:p>
            <a:r>
              <a:rPr lang="en-US" sz="2000" dirty="0" smtClean="0"/>
              <a:t>RUC will </a:t>
            </a:r>
            <a:r>
              <a:rPr lang="en-US" sz="2000" dirty="0"/>
              <a:t>consider </a:t>
            </a:r>
            <a:r>
              <a:rPr lang="en-US" sz="2000" dirty="0" smtClean="0"/>
              <a:t>Resources with an </a:t>
            </a:r>
            <a:r>
              <a:rPr lang="en-US" sz="2000" dirty="0"/>
              <a:t>OFFQS </a:t>
            </a:r>
            <a:r>
              <a:rPr lang="en-US" sz="2000" dirty="0" smtClean="0"/>
              <a:t>status as being </a:t>
            </a:r>
            <a:r>
              <a:rPr lang="en-US" sz="2000" dirty="0"/>
              <a:t>able to provide </a:t>
            </a:r>
            <a:r>
              <a:rPr lang="en-US" sz="2000" dirty="0" smtClean="0"/>
              <a:t>ECRS.</a:t>
            </a:r>
          </a:p>
          <a:p>
            <a:endParaRPr lang="en-US" sz="2000" dirty="0"/>
          </a:p>
          <a:p>
            <a:r>
              <a:rPr lang="en-US" sz="2000" dirty="0" smtClean="0"/>
              <a:t>RUC will </a:t>
            </a:r>
            <a:r>
              <a:rPr lang="en-US" sz="2000" dirty="0"/>
              <a:t>consider </a:t>
            </a:r>
            <a:r>
              <a:rPr lang="en-US" sz="2000" dirty="0" smtClean="0"/>
              <a:t>Resources with an OFF status </a:t>
            </a:r>
            <a:r>
              <a:rPr lang="en-US" sz="2000" dirty="0"/>
              <a:t>that are qualified for Non-Spin </a:t>
            </a:r>
            <a:r>
              <a:rPr lang="en-US" sz="2000" dirty="0" smtClean="0"/>
              <a:t>while </a:t>
            </a:r>
            <a:r>
              <a:rPr lang="en-US" sz="2000" dirty="0"/>
              <a:t>offline as being able to provide </a:t>
            </a:r>
            <a:r>
              <a:rPr lang="en-US" sz="2000" dirty="0" smtClean="0"/>
              <a:t>Non-Spin.</a:t>
            </a:r>
            <a:endParaRPr lang="en-US" sz="2000" dirty="0"/>
          </a:p>
          <a:p>
            <a:endParaRPr lang="en-US" sz="2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2322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AS Demand Curves (ASDCs) in RUC</a:t>
            </a:r>
          </a:p>
        </p:txBody>
      </p:sp>
      <p:sp>
        <p:nvSpPr>
          <p:cNvPr id="3" name="Content Placeholder 2"/>
          <p:cNvSpPr>
            <a:spLocks noGrp="1"/>
          </p:cNvSpPr>
          <p:nvPr>
            <p:ph idx="1"/>
          </p:nvPr>
        </p:nvSpPr>
        <p:spPr>
          <a:xfrm>
            <a:off x="413238" y="990600"/>
            <a:ext cx="7924800" cy="5052221"/>
          </a:xfrm>
        </p:spPr>
        <p:txBody>
          <a:bodyPr/>
          <a:lstStyle/>
          <a:p>
            <a:r>
              <a:rPr lang="en-US" sz="2000" dirty="0" smtClean="0"/>
              <a:t>RTM </a:t>
            </a:r>
            <a:r>
              <a:rPr lang="en-US" sz="2000" dirty="0"/>
              <a:t>ASDCs are under discussion at the </a:t>
            </a:r>
            <a:r>
              <a:rPr lang="en-US" sz="2000" dirty="0" smtClean="0"/>
              <a:t>PUC.</a:t>
            </a:r>
            <a:endParaRPr lang="en-US" sz="2000" dirty="0"/>
          </a:p>
          <a:p>
            <a:endParaRPr lang="en-US" sz="500" dirty="0" smtClean="0"/>
          </a:p>
          <a:p>
            <a:r>
              <a:rPr lang="en-US" sz="2000" dirty="0" smtClean="0"/>
              <a:t>RUC </a:t>
            </a:r>
            <a:r>
              <a:rPr lang="en-US" sz="2000" dirty="0"/>
              <a:t>will not use the RTM </a:t>
            </a:r>
            <a:r>
              <a:rPr lang="en-US" sz="2000" dirty="0" smtClean="0"/>
              <a:t>ASDCs.</a:t>
            </a:r>
          </a:p>
          <a:p>
            <a:pPr lvl="1"/>
            <a:r>
              <a:rPr lang="en-US" sz="1800" dirty="0" smtClean="0"/>
              <a:t>RTM ASDCs may be too low and likely extend beyond the AS Plan.</a:t>
            </a:r>
            <a:endParaRPr lang="en-US" sz="1800" dirty="0"/>
          </a:p>
          <a:p>
            <a:endParaRPr lang="en-US" sz="500" dirty="0" smtClean="0"/>
          </a:p>
          <a:p>
            <a:r>
              <a:rPr lang="en-US" sz="2000" dirty="0" smtClean="0"/>
              <a:t>RUC </a:t>
            </a:r>
            <a:r>
              <a:rPr lang="en-US" sz="2000" dirty="0"/>
              <a:t>will use the AS Plan quantity and a constant penalty price for each AS product—not a </a:t>
            </a:r>
            <a:r>
              <a:rPr lang="en-US" sz="2000" dirty="0" smtClean="0"/>
              <a:t>curve.</a:t>
            </a:r>
            <a:endParaRPr lang="en-US" sz="2000" dirty="0"/>
          </a:p>
          <a:p>
            <a:pPr lvl="1"/>
            <a:r>
              <a:rPr lang="en-US" sz="1800" dirty="0"/>
              <a:t>The constant penalty prices in RUC </a:t>
            </a:r>
            <a:r>
              <a:rPr lang="en-US" sz="1800" dirty="0" smtClean="0"/>
              <a:t>need to </a:t>
            </a:r>
            <a:r>
              <a:rPr lang="en-US" sz="1800" dirty="0"/>
              <a:t>be sufficiently high to commit Resources </a:t>
            </a:r>
            <a:r>
              <a:rPr lang="en-US" sz="1800" dirty="0" smtClean="0"/>
              <a:t>when necessary.</a:t>
            </a:r>
            <a:endParaRPr lang="en-US" sz="1800" dirty="0"/>
          </a:p>
          <a:p>
            <a:endParaRPr lang="en-US" sz="500" dirty="0" smtClean="0"/>
          </a:p>
          <a:p>
            <a:r>
              <a:rPr lang="en-US" sz="2000" dirty="0" smtClean="0"/>
              <a:t>NERC Standard TOP-002-4 R4 states: </a:t>
            </a:r>
            <a:r>
              <a:rPr lang="en-US" sz="2000" i="1" dirty="0"/>
              <a:t>Each Balancing Authority shall have an Operating Plan(s) for the next-day that addresses:</a:t>
            </a:r>
          </a:p>
          <a:p>
            <a:pPr lvl="1"/>
            <a:r>
              <a:rPr lang="en-US" sz="1800" i="1" dirty="0"/>
              <a:t>Expected generation resource commitment and dispatch</a:t>
            </a:r>
          </a:p>
          <a:p>
            <a:pPr lvl="1"/>
            <a:r>
              <a:rPr lang="en-US" sz="1800" i="1" dirty="0"/>
              <a:t>Interchange scheduling</a:t>
            </a:r>
          </a:p>
          <a:p>
            <a:pPr lvl="1"/>
            <a:r>
              <a:rPr lang="en-US" sz="1800" i="1" dirty="0"/>
              <a:t>Demand patterns</a:t>
            </a:r>
          </a:p>
          <a:p>
            <a:pPr lvl="1"/>
            <a:r>
              <a:rPr lang="en-US" sz="1800" i="1" dirty="0"/>
              <a:t>Capacity and energy reserve requirements, including deliverability capability</a:t>
            </a:r>
          </a:p>
          <a:p>
            <a:endParaRPr lang="en-US" sz="2000" dirty="0" smtClean="0"/>
          </a:p>
          <a:p>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172646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AS Offers in RUC</a:t>
            </a:r>
            <a:endParaRPr lang="en-US" sz="2400" dirty="0"/>
          </a:p>
        </p:txBody>
      </p:sp>
      <p:sp>
        <p:nvSpPr>
          <p:cNvPr id="3" name="Content Placeholder 2"/>
          <p:cNvSpPr>
            <a:spLocks noGrp="1"/>
          </p:cNvSpPr>
          <p:nvPr>
            <p:ph idx="1"/>
          </p:nvPr>
        </p:nvSpPr>
        <p:spPr>
          <a:xfrm>
            <a:off x="381000" y="1143000"/>
            <a:ext cx="7924800" cy="4595021"/>
          </a:xfrm>
        </p:spPr>
        <p:txBody>
          <a:bodyPr/>
          <a:lstStyle/>
          <a:p>
            <a:r>
              <a:rPr lang="en-US" sz="2000" dirty="0" smtClean="0"/>
              <a:t>RUC will use scaled MOCs for energy offers (as it does today).</a:t>
            </a:r>
          </a:p>
          <a:p>
            <a:endParaRPr lang="en-US" sz="2000" dirty="0" smtClean="0"/>
          </a:p>
          <a:p>
            <a:r>
              <a:rPr lang="en-US" sz="2000" dirty="0" smtClean="0"/>
              <a:t>RUC will use proxy AS offers in its optimization process.</a:t>
            </a:r>
          </a:p>
          <a:p>
            <a:pPr lvl="1"/>
            <a:r>
              <a:rPr lang="en-US" sz="1800" dirty="0" smtClean="0"/>
              <a:t>Participation rules for AS offers are under discussion at the PUC.</a:t>
            </a:r>
          </a:p>
          <a:p>
            <a:pPr lvl="1"/>
            <a:r>
              <a:rPr lang="en-US" sz="1800" dirty="0"/>
              <a:t>QSEs will have a mechanism for indicating how much AS a Resource is physically capable of providing, which will be validated against its </a:t>
            </a:r>
            <a:r>
              <a:rPr lang="en-US" sz="1800" dirty="0" smtClean="0"/>
              <a:t>qualifications.</a:t>
            </a:r>
            <a:endParaRPr lang="en-US" sz="1800" dirty="0"/>
          </a:p>
          <a:p>
            <a:pPr lvl="1"/>
            <a:endParaRPr lang="en-US" sz="1800" dirty="0" smtClean="0"/>
          </a:p>
          <a:p>
            <a:r>
              <a:rPr lang="en-US" sz="2000" dirty="0" smtClean="0"/>
              <a:t>ERCOT operators will be able to identify and address individual Resources that are projected to be infeasible for providing one or more AS products.</a:t>
            </a:r>
            <a:endParaRPr lang="en-US" sz="2000" dirty="0"/>
          </a:p>
          <a:p>
            <a:pPr lvl="1"/>
            <a:r>
              <a:rPr lang="en-US" sz="1800" dirty="0" smtClean="0"/>
              <a:t>Due to being behind a constraint or otherwise known to be infeasible.</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871561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rPr>
              <a:t>RUC Recommendations</a:t>
            </a:r>
            <a:endParaRPr lang="en-US" sz="2400" b="1" dirty="0">
              <a:solidFill>
                <a:schemeClr val="accent1"/>
              </a:solidFill>
            </a:endParaRPr>
          </a:p>
        </p:txBody>
      </p:sp>
      <p:sp>
        <p:nvSpPr>
          <p:cNvPr id="3" name="Content Placeholder 2"/>
          <p:cNvSpPr>
            <a:spLocks noGrp="1"/>
          </p:cNvSpPr>
          <p:nvPr>
            <p:ph idx="1"/>
          </p:nvPr>
        </p:nvSpPr>
        <p:spPr>
          <a:xfrm>
            <a:off x="389792" y="1079561"/>
            <a:ext cx="7200900" cy="5181600"/>
          </a:xfrm>
        </p:spPr>
        <p:txBody>
          <a:bodyPr/>
          <a:lstStyle/>
          <a:p>
            <a:pPr>
              <a:spcBef>
                <a:spcPts val="1000"/>
              </a:spcBef>
              <a:spcAft>
                <a:spcPts val="1000"/>
              </a:spcAft>
            </a:pPr>
            <a:r>
              <a:rPr lang="en-US" sz="2000" dirty="0" smtClean="0"/>
              <a:t>The </a:t>
            </a:r>
            <a:r>
              <a:rPr lang="en-US" sz="2000" dirty="0"/>
              <a:t>ERCOT operator review and deferral process will remain the same as </a:t>
            </a:r>
            <a:r>
              <a:rPr lang="en-US" sz="2000" dirty="0" smtClean="0"/>
              <a:t>today.</a:t>
            </a:r>
            <a:endParaRPr lang="en-US" sz="2000" dirty="0"/>
          </a:p>
          <a:p>
            <a:pPr>
              <a:spcBef>
                <a:spcPts val="1000"/>
              </a:spcBef>
              <a:spcAft>
                <a:spcPts val="1000"/>
              </a:spcAft>
            </a:pPr>
            <a:r>
              <a:rPr lang="en-US" sz="2000" dirty="0" smtClean="0"/>
              <a:t>RUC </a:t>
            </a:r>
            <a:r>
              <a:rPr lang="en-US" sz="2000" dirty="0"/>
              <a:t>recommendations can address multiple system </a:t>
            </a:r>
            <a:r>
              <a:rPr lang="en-US" sz="2000" dirty="0" smtClean="0"/>
              <a:t>conditions.</a:t>
            </a:r>
            <a:endParaRPr lang="en-US" sz="2000" dirty="0"/>
          </a:p>
          <a:p>
            <a:pPr>
              <a:spcBef>
                <a:spcPts val="1000"/>
              </a:spcBef>
              <a:spcAft>
                <a:spcPts val="1000"/>
              </a:spcAft>
            </a:pPr>
            <a:r>
              <a:rPr lang="en-US" sz="2000" dirty="0" smtClean="0"/>
              <a:t>RUC can recommend committing additional Resources </a:t>
            </a:r>
            <a:r>
              <a:rPr lang="en-US" sz="2000" dirty="0"/>
              <a:t>with helping shift </a:t>
            </a:r>
            <a:r>
              <a:rPr lang="en-US" sz="2000" dirty="0" smtClean="0"/>
              <a:t>factors to minimize constraint violations (as it does today).</a:t>
            </a:r>
            <a:endParaRPr lang="en-US" sz="2000" dirty="0"/>
          </a:p>
          <a:p>
            <a:pPr>
              <a:spcBef>
                <a:spcPts val="1000"/>
              </a:spcBef>
              <a:spcAft>
                <a:spcPts val="1000"/>
              </a:spcAft>
            </a:pPr>
            <a:r>
              <a:rPr lang="en-US" sz="2000" dirty="0" smtClean="0">
                <a:solidFill>
                  <a:schemeClr val="tx2"/>
                </a:solidFill>
              </a:rPr>
              <a:t>RUC can recommend </a:t>
            </a:r>
            <a:r>
              <a:rPr lang="en-US" sz="2000" dirty="0"/>
              <a:t>committing </a:t>
            </a:r>
            <a:r>
              <a:rPr lang="en-US" sz="2000" dirty="0" smtClean="0">
                <a:solidFill>
                  <a:schemeClr val="tx2"/>
                </a:solidFill>
              </a:rPr>
              <a:t>additional Resources to meet system-wide power balance (as it does today).</a:t>
            </a:r>
          </a:p>
          <a:p>
            <a:pPr>
              <a:spcBef>
                <a:spcPts val="1000"/>
              </a:spcBef>
              <a:spcAft>
                <a:spcPts val="1000"/>
              </a:spcAft>
            </a:pPr>
            <a:r>
              <a:rPr lang="en-US" sz="2000" dirty="0" smtClean="0"/>
              <a:t>RUC can recommend </a:t>
            </a:r>
            <a:r>
              <a:rPr lang="en-US" sz="2000" dirty="0"/>
              <a:t>committing additional </a:t>
            </a:r>
            <a:r>
              <a:rPr lang="en-US" sz="2000" dirty="0" smtClean="0"/>
              <a:t>Resources qualified to provide AS.</a:t>
            </a:r>
          </a:p>
          <a:p>
            <a:pPr>
              <a:lnSpc>
                <a:spcPct val="150000"/>
              </a:lnSpc>
              <a:spcBef>
                <a:spcPts val="600"/>
              </a:spcBef>
              <a:spcAft>
                <a:spcPts val="600"/>
              </a:spcAft>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207240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Key </a:t>
            </a:r>
            <a:r>
              <a:rPr lang="en-US" sz="2400" dirty="0" smtClean="0"/>
              <a:t>Takeaways</a:t>
            </a:r>
            <a:endParaRPr lang="en-US" sz="2400" dirty="0"/>
          </a:p>
        </p:txBody>
      </p:sp>
      <p:sp>
        <p:nvSpPr>
          <p:cNvPr id="3" name="Content Placeholder 2"/>
          <p:cNvSpPr>
            <a:spLocks noGrp="1"/>
          </p:cNvSpPr>
          <p:nvPr>
            <p:ph idx="1"/>
          </p:nvPr>
        </p:nvSpPr>
        <p:spPr>
          <a:xfrm>
            <a:off x="381000" y="914400"/>
            <a:ext cx="7696200" cy="5052221"/>
          </a:xfrm>
        </p:spPr>
        <p:txBody>
          <a:bodyPr/>
          <a:lstStyle/>
          <a:p>
            <a:r>
              <a:rPr lang="en-US" sz="1800" dirty="0"/>
              <a:t>The RUC optimization will not use the Ancillary Service Demand Curves (ASDCs) that will be put into place for the RTM. </a:t>
            </a:r>
            <a:r>
              <a:rPr lang="en-US" sz="1800" dirty="0" smtClean="0"/>
              <a:t>Instead</a:t>
            </a:r>
            <a:r>
              <a:rPr lang="en-US" sz="1800" dirty="0"/>
              <a:t>, RUC will attempt to solve for the AS Plan </a:t>
            </a:r>
            <a:r>
              <a:rPr lang="en-US" sz="1800" dirty="0" smtClean="0"/>
              <a:t>at </a:t>
            </a:r>
            <a:r>
              <a:rPr lang="en-US" sz="1800" dirty="0"/>
              <a:t>a defined constant penalty value (similar to what is in place in the current RUC implementation).</a:t>
            </a:r>
          </a:p>
          <a:p>
            <a:pPr marL="0" indent="0">
              <a:buNone/>
            </a:pPr>
            <a:endParaRPr lang="en-US" sz="1500" dirty="0"/>
          </a:p>
          <a:p>
            <a:r>
              <a:rPr lang="en-US" sz="1800" dirty="0"/>
              <a:t>Modifications will be made to the existing set of data elements provided by Qualified Scheduling Entities (QSEs) in Resource Current Operating Plans (COPs) to accommodate the changes to the RUC optimization.</a:t>
            </a:r>
          </a:p>
          <a:p>
            <a:endParaRPr lang="en-US" sz="1500" dirty="0"/>
          </a:p>
          <a:p>
            <a:r>
              <a:rPr lang="en-US" sz="1800" dirty="0"/>
              <a:t>Within the COPs, QSEs will have a mechanism through which to indicate the ability or inability of a Resource to provide AS (e.g., a Resource Status).   </a:t>
            </a:r>
          </a:p>
          <a:p>
            <a:endParaRPr lang="en-US" sz="1500" dirty="0"/>
          </a:p>
          <a:p>
            <a:r>
              <a:rPr lang="en-US" sz="1800" dirty="0"/>
              <a:t>The amount of AS that can be provided by a Resource will be validated against that Resource’s qualifications and capabilities.</a:t>
            </a:r>
          </a:p>
          <a:p>
            <a:endParaRPr lang="en-US" sz="2000" dirty="0" smtClean="0"/>
          </a:p>
          <a:p>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138132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6109</TotalTime>
  <Words>882</Words>
  <Application>Microsoft Office PowerPoint</Application>
  <PresentationFormat>On-screen Show (4:3)</PresentationFormat>
  <Paragraphs>119</Paragraphs>
  <Slides>11</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1_Custom Design</vt:lpstr>
      <vt:lpstr>Office Theme</vt:lpstr>
      <vt:lpstr>PowerPoint Presentation</vt:lpstr>
      <vt:lpstr>Today’s Topic</vt:lpstr>
      <vt:lpstr>RUC with RTC</vt:lpstr>
      <vt:lpstr>Comparison of Today vs. RTC</vt:lpstr>
      <vt:lpstr>ECRS and NSRS Provision in RUC</vt:lpstr>
      <vt:lpstr>AS Demand Curves (ASDCs) in RUC</vt:lpstr>
      <vt:lpstr>AS Offers in RUC</vt:lpstr>
      <vt:lpstr>RUC Recommendations</vt:lpstr>
      <vt:lpstr>Key Takeaways</vt:lpstr>
      <vt:lpstr>Key Takeaways, Cont.</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Dave Maggio</cp:lastModifiedBy>
  <cp:revision>254</cp:revision>
  <cp:lastPrinted>2016-01-21T20:53:15Z</cp:lastPrinted>
  <dcterms:created xsi:type="dcterms:W3CDTF">2016-01-21T15:20:31Z</dcterms:created>
  <dcterms:modified xsi:type="dcterms:W3CDTF">2019-05-09T22:29:06Z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