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80" r:id="rId7"/>
    <p:sldId id="309" r:id="rId8"/>
    <p:sldId id="308" r:id="rId9"/>
    <p:sldId id="30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10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AS Offers Structure Under RTC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Hailong Hui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13,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18318"/>
          </a:xfrm>
        </p:spPr>
        <p:txBody>
          <a:bodyPr/>
          <a:lstStyle/>
          <a:p>
            <a:r>
              <a:rPr lang="en-US" sz="2400" dirty="0" smtClean="0"/>
              <a:t>Takeaways </a:t>
            </a:r>
            <a:r>
              <a:rPr lang="en-US" sz="2400" dirty="0"/>
              <a:t>f</a:t>
            </a:r>
            <a:r>
              <a:rPr lang="en-US" sz="2400" dirty="0" smtClean="0"/>
              <a:t>rom 4/30/2019 RTCTF Meeting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162800" cy="4876800"/>
          </a:xfrm>
        </p:spPr>
        <p:txBody>
          <a:bodyPr/>
          <a:lstStyle/>
          <a:p>
            <a:r>
              <a:rPr lang="en-US" sz="2000" dirty="0"/>
              <a:t>NPRR 863 Changes to AS </a:t>
            </a:r>
            <a:r>
              <a:rPr lang="en-US" sz="2000" dirty="0" smtClean="0"/>
              <a:t>Offers</a:t>
            </a:r>
          </a:p>
          <a:p>
            <a:pPr lvl="1"/>
            <a:r>
              <a:rPr lang="en-US" sz="1600" dirty="0" smtClean="0"/>
              <a:t>Add </a:t>
            </a:r>
            <a:r>
              <a:rPr lang="en-US" sz="1600" dirty="0"/>
              <a:t>ECRS in the “Online Reserves” category: link ECRS with REGUP, RRS and Online Non-Spin.</a:t>
            </a:r>
          </a:p>
          <a:p>
            <a:pPr lvl="1"/>
            <a:r>
              <a:rPr lang="en-US" sz="1600" dirty="0"/>
              <a:t>Change the name of current “Non-Spin Offline” category to “Offline Reserves” category, add “OFFQS ECRS” in this category and link it with </a:t>
            </a:r>
            <a:r>
              <a:rPr lang="en-US" sz="1600" dirty="0" smtClean="0"/>
              <a:t>Offline </a:t>
            </a:r>
            <a:r>
              <a:rPr lang="en-US" sz="1600" dirty="0"/>
              <a:t>Non-Spin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/>
              <a:t>Only QSGR can submit OFFQS ECRS AS Offer</a:t>
            </a:r>
            <a:r>
              <a:rPr lang="en-US" sz="1600" dirty="0" smtClean="0"/>
              <a:t>.</a:t>
            </a:r>
          </a:p>
          <a:p>
            <a:pPr lvl="1"/>
            <a:endParaRPr lang="en-US" sz="16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AS Offers changes under RTC</a:t>
            </a:r>
          </a:p>
          <a:p>
            <a:pPr lvl="1"/>
            <a:r>
              <a:rPr lang="en-US" sz="1600" dirty="0"/>
              <a:t>Recommend AS Offers are always inclusive with Energy Offer Curve in RTC.</a:t>
            </a:r>
          </a:p>
          <a:p>
            <a:pPr lvl="1"/>
            <a:r>
              <a:rPr lang="en-US" sz="1600" dirty="0"/>
              <a:t>Recommend default AS Offer linking.</a:t>
            </a:r>
          </a:p>
          <a:p>
            <a:pPr lvl="1"/>
            <a:r>
              <a:rPr lang="en-US" sz="1600" dirty="0"/>
              <a:t>Recommend AS Offer submission window same as EOC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Only </a:t>
            </a:r>
            <a:r>
              <a:rPr lang="en-US" sz="1600" dirty="0"/>
              <a:t>QSGR with OFFQS Resource status can provide OFFQS ECRS in </a:t>
            </a:r>
            <a:r>
              <a:rPr lang="en-US" sz="1600" dirty="0" smtClean="0"/>
              <a:t>RTC. The </a:t>
            </a:r>
            <a:r>
              <a:rPr lang="en-US" sz="1600" dirty="0"/>
              <a:t>OFFQS unit will be treated as online in RTC and can get both Base Points and OFFQS ECRS awards.</a:t>
            </a:r>
          </a:p>
          <a:p>
            <a:pPr lvl="1"/>
            <a:endParaRPr lang="en-US" sz="1600" dirty="0"/>
          </a:p>
          <a:p>
            <a:pPr marL="742950" lvl="2" indent="-342900"/>
            <a:endParaRPr lang="en-US" sz="1600" dirty="0"/>
          </a:p>
          <a:p>
            <a:pPr marL="742950" lvl="2" indent="-342900"/>
            <a:endParaRPr lang="en-US" sz="1600" dirty="0"/>
          </a:p>
          <a:p>
            <a:pPr marL="742950" lvl="2" indent="-342900"/>
            <a:endParaRPr lang="en-US" sz="14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18318"/>
          </a:xfrm>
        </p:spPr>
        <p:txBody>
          <a:bodyPr/>
          <a:lstStyle/>
          <a:p>
            <a:r>
              <a:rPr lang="en-US" sz="2400" dirty="0" smtClean="0"/>
              <a:t>Comments from Market Participants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1498" y="990600"/>
            <a:ext cx="6221004" cy="50530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05600" y="6072595"/>
            <a:ext cx="220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Comments from Floyd </a:t>
            </a:r>
            <a:r>
              <a:rPr lang="en-US" sz="1100" dirty="0" err="1"/>
              <a:t>Trefny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85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18318"/>
          </a:xfrm>
        </p:spPr>
        <p:txBody>
          <a:bodyPr/>
          <a:lstStyle/>
          <a:p>
            <a:r>
              <a:rPr lang="en-US" sz="2400" dirty="0" smtClean="0"/>
              <a:t>ERCOT Responses to Market Participant Comments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543800" cy="4800600"/>
          </a:xfrm>
        </p:spPr>
        <p:txBody>
          <a:bodyPr/>
          <a:lstStyle/>
          <a:p>
            <a:r>
              <a:rPr lang="en-US" sz="1600" dirty="0" smtClean="0"/>
              <a:t>The AS </a:t>
            </a:r>
            <a:r>
              <a:rPr lang="en-US" sz="1600" dirty="0"/>
              <a:t>O</a:t>
            </a:r>
            <a:r>
              <a:rPr lang="en-US" sz="1600" dirty="0" smtClean="0"/>
              <a:t>ffer </a:t>
            </a:r>
            <a:r>
              <a:rPr lang="en-US" sz="1600" dirty="0"/>
              <a:t>S</a:t>
            </a:r>
            <a:r>
              <a:rPr lang="en-US" sz="1600" dirty="0" smtClean="0"/>
              <a:t>tructure applies to both Generation Resources and Load Resources. Load Resource can also submit linked online reserve AS </a:t>
            </a:r>
            <a:r>
              <a:rPr lang="en-US" sz="1600" dirty="0"/>
              <a:t>O</a:t>
            </a:r>
            <a:r>
              <a:rPr lang="en-US" sz="1600" dirty="0" smtClean="0"/>
              <a:t>ffers, e.g., linked RRS and ECRS.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ERCOT agrees the AS type ordering for default AS Offer linking:</a:t>
            </a:r>
          </a:p>
          <a:p>
            <a:pPr lvl="1"/>
            <a:r>
              <a:rPr lang="en-US" sz="1600" dirty="0"/>
              <a:t>Higher AS type will be as </a:t>
            </a:r>
            <a:r>
              <a:rPr lang="en-US" sz="1600" dirty="0" err="1"/>
              <a:t>Reg</a:t>
            </a:r>
            <a:r>
              <a:rPr lang="en-US" sz="1600" dirty="0"/>
              <a:t> Up highest, then Responsive, then </a:t>
            </a:r>
            <a:r>
              <a:rPr lang="en-US" sz="1600" dirty="0" smtClean="0"/>
              <a:t>ECRS </a:t>
            </a:r>
            <a:r>
              <a:rPr lang="en-US" sz="1600" dirty="0"/>
              <a:t>and then Non-Spin. </a:t>
            </a:r>
            <a:r>
              <a:rPr lang="en-US" sz="1600" dirty="0" smtClean="0"/>
              <a:t>Resource </a:t>
            </a:r>
            <a:r>
              <a:rPr lang="en-US" sz="1600" dirty="0"/>
              <a:t>Ramp rates will be respected. </a:t>
            </a:r>
          </a:p>
          <a:p>
            <a:pPr lvl="1"/>
            <a:endParaRPr lang="en-US" sz="16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AS Offer submission window does not necessarily need to be extended to the end of Operating Period instead of current end of Adjustment Period</a:t>
            </a:r>
            <a:r>
              <a:rPr lang="en-US" sz="1600" dirty="0" smtClean="0"/>
              <a:t>. The Real-Time telemetry can indicate the change in AS capability due to unforeseen circumstances.</a:t>
            </a:r>
          </a:p>
          <a:p>
            <a:pPr marL="0" lvl="1" indent="0">
              <a:buNone/>
            </a:pP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Today and in RTC, each Resource can </a:t>
            </a:r>
            <a:r>
              <a:rPr lang="en-US" sz="1600" dirty="0"/>
              <a:t>submit </a:t>
            </a:r>
            <a:r>
              <a:rPr lang="en-US" sz="1600" dirty="0" smtClean="0"/>
              <a:t>up to 5 </a:t>
            </a:r>
            <a:r>
              <a:rPr lang="en-US" sz="1600" dirty="0"/>
              <a:t>capacity amounts (in MW) for an AS </a:t>
            </a:r>
            <a:r>
              <a:rPr lang="en-US" sz="1600" dirty="0" smtClean="0"/>
              <a:t>category for each hour. It should already meet the QSE requirements for different AS </a:t>
            </a:r>
            <a:r>
              <a:rPr lang="en-US" sz="1600" dirty="0"/>
              <a:t>O</a:t>
            </a:r>
            <a:r>
              <a:rPr lang="en-US" sz="1600" dirty="0" smtClean="0"/>
              <a:t>ffer combinations. It will create significant system impacts to change segment AS Offers to AS offer curves. </a:t>
            </a:r>
            <a:endParaRPr lang="en-US" sz="1600" dirty="0"/>
          </a:p>
          <a:p>
            <a:pPr lvl="1"/>
            <a:endParaRPr lang="en-US" sz="1600" dirty="0"/>
          </a:p>
          <a:p>
            <a:pPr marL="742950" lvl="2" indent="-342900"/>
            <a:endParaRPr lang="en-US" sz="1600" dirty="0"/>
          </a:p>
          <a:p>
            <a:pPr marL="742950" lvl="2" indent="-342900"/>
            <a:endParaRPr lang="en-US" sz="1600" dirty="0"/>
          </a:p>
          <a:p>
            <a:pPr marL="742950" lvl="2" indent="-342900"/>
            <a:endParaRPr lang="en-US" sz="14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5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Questions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030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3232</TotalTime>
  <Words>334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Takeaways from 4/30/2019 RTCTF Meeting</vt:lpstr>
      <vt:lpstr>Comments from Market Participants</vt:lpstr>
      <vt:lpstr>ERCOT Responses to Market Participant Comments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Dave Maggio</cp:lastModifiedBy>
  <cp:revision>200</cp:revision>
  <cp:lastPrinted>2016-01-21T20:53:15Z</cp:lastPrinted>
  <dcterms:created xsi:type="dcterms:W3CDTF">2016-01-21T15:20:31Z</dcterms:created>
  <dcterms:modified xsi:type="dcterms:W3CDTF">2019-05-09T22:27:59Z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