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29" r:id="rId1"/>
  </p:sldMasterIdLst>
  <p:notesMasterIdLst>
    <p:notesMasterId r:id="rId35"/>
  </p:notesMasterIdLst>
  <p:handoutMasterIdLst>
    <p:handoutMasterId r:id="rId36"/>
  </p:handoutMasterIdLst>
  <p:sldIdLst>
    <p:sldId id="288" r:id="rId2"/>
    <p:sldId id="289" r:id="rId3"/>
    <p:sldId id="290" r:id="rId4"/>
    <p:sldId id="291" r:id="rId5"/>
    <p:sldId id="292" r:id="rId6"/>
    <p:sldId id="293" r:id="rId7"/>
    <p:sldId id="294" r:id="rId8"/>
    <p:sldId id="295" r:id="rId9"/>
    <p:sldId id="320" r:id="rId10"/>
    <p:sldId id="297" r:id="rId11"/>
    <p:sldId id="298" r:id="rId12"/>
    <p:sldId id="299" r:id="rId13"/>
    <p:sldId id="300" r:id="rId14"/>
    <p:sldId id="301" r:id="rId15"/>
    <p:sldId id="302" r:id="rId16"/>
    <p:sldId id="303" r:id="rId17"/>
    <p:sldId id="304" r:id="rId18"/>
    <p:sldId id="305" r:id="rId19"/>
    <p:sldId id="306" r:id="rId20"/>
    <p:sldId id="307" r:id="rId21"/>
    <p:sldId id="308" r:id="rId22"/>
    <p:sldId id="311" r:id="rId23"/>
    <p:sldId id="309" r:id="rId24"/>
    <p:sldId id="310" r:id="rId25"/>
    <p:sldId id="312" r:id="rId26"/>
    <p:sldId id="313" r:id="rId27"/>
    <p:sldId id="314" r:id="rId28"/>
    <p:sldId id="321" r:id="rId29"/>
    <p:sldId id="315" r:id="rId30"/>
    <p:sldId id="316" r:id="rId31"/>
    <p:sldId id="317" r:id="rId32"/>
    <p:sldId id="318" r:id="rId33"/>
    <p:sldId id="319" r:id="rId34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ra Patton" initials="SP" lastIdx="57" clrIdx="0">
    <p:extLst>
      <p:ext uri="{19B8F6BF-5375-455C-9EA6-DF929625EA0E}">
        <p15:presenceInfo xmlns:p15="http://schemas.microsoft.com/office/powerpoint/2012/main" userId="Sara Patto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E42"/>
    <a:srgbClr val="003366"/>
    <a:srgbClr val="000000"/>
    <a:srgbClr val="292929"/>
    <a:srgbClr val="002F68"/>
    <a:srgbClr val="1C1C1C"/>
    <a:srgbClr val="6EC4E8"/>
    <a:srgbClr val="FF0000"/>
    <a:srgbClr val="FFCC66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65" autoAdjust="0"/>
    <p:restoredTop sz="96821" autoAdjust="0"/>
  </p:normalViewPr>
  <p:slideViewPr>
    <p:cSldViewPr snapToGrid="0">
      <p:cViewPr>
        <p:scale>
          <a:sx n="100" d="100"/>
          <a:sy n="100" d="100"/>
        </p:scale>
        <p:origin x="948" y="6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70"/>
    </p:cViewPr>
  </p:sorterViewPr>
  <p:notesViewPr>
    <p:cSldViewPr snapToGrid="0">
      <p:cViewPr varScale="1">
        <p:scale>
          <a:sx n="95" d="100"/>
          <a:sy n="95" d="100"/>
        </p:scale>
        <p:origin x="3348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253323" y="9016168"/>
            <a:ext cx="438904" cy="219907"/>
          </a:xfrm>
          <a:prstGeom prst="rect">
            <a:avLst/>
          </a:prstGeom>
        </p:spPr>
        <p:txBody>
          <a:bodyPr vert="horz" lIns="87490" tIns="43745" rIns="87490" bIns="43745" rtlCol="0" anchor="b"/>
          <a:lstStyle>
            <a:lvl1pPr algn="r">
              <a:defRPr sz="1100"/>
            </a:lvl1pPr>
          </a:lstStyle>
          <a:p>
            <a:pPr algn="ctr"/>
            <a:fld id="{4FDF7C00-D26B-4C57-8597-E624FE6A4384}" type="slidenum">
              <a:rPr 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pPr algn="ctr"/>
              <a:t>‹#›</a:t>
            </a:fld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85006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extLst mod="1">
    <p:ext uri="{56416CCD-93CA-4268-BC5B-53C4BB910035}">
      <p15:sldGuideLst xmlns:p15="http://schemas.microsoft.com/office/powerpoint/2012/main">
        <p15:guide id="1" orient="horz" pos="2909" userDrawn="1">
          <p15:clr>
            <a:srgbClr val="F26B43"/>
          </p15:clr>
        </p15:guide>
        <p15:guide id="2" pos="2189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5113" y="527050"/>
            <a:ext cx="6434137" cy="3619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85" tIns="46243" rIns="92485" bIns="46243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51570" y="4387138"/>
            <a:ext cx="5646936" cy="4848938"/>
          </a:xfrm>
          <a:prstGeom prst="rect">
            <a:avLst/>
          </a:prstGeom>
        </p:spPr>
        <p:txBody>
          <a:bodyPr vert="horz" lIns="92485" tIns="46243" rIns="92485" bIns="46243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145823" y="8895799"/>
            <a:ext cx="658429" cy="340276"/>
          </a:xfrm>
          <a:prstGeom prst="rect">
            <a:avLst/>
          </a:prstGeom>
        </p:spPr>
        <p:txBody>
          <a:bodyPr vert="horz" lIns="92485" tIns="46243" rIns="92485" bIns="46243" rtlCol="0" anchor="b" anchorCtr="1"/>
          <a:lstStyle>
            <a:lvl1pPr algn="ctr">
              <a:defRPr sz="1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6E4FE2B2-B9BC-4195-988F-7E6EA393E19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156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spcAft>
        <a:spcPts val="900"/>
      </a:spcAft>
      <a:defRPr sz="1100" kern="1200">
        <a:solidFill>
          <a:srgbClr val="000000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1pPr>
    <a:lvl2pPr marL="349250" indent="-228600" algn="l" defTabSz="914400" rtl="0" eaLnBrk="1" latinLnBrk="0" hangingPunct="1">
      <a:spcAft>
        <a:spcPts val="900"/>
      </a:spcAft>
      <a:buFont typeface="Arial" panose="020B0604020202020204" pitchFamily="34" charset="0"/>
      <a:buChar char="•"/>
      <a:defRPr sz="1100" kern="1200">
        <a:solidFill>
          <a:srgbClr val="000000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2pPr>
    <a:lvl3pPr marL="577850" indent="-228600" algn="l" defTabSz="914400" rtl="0" eaLnBrk="1" latinLnBrk="0" hangingPunct="1">
      <a:spcAft>
        <a:spcPts val="900"/>
      </a:spcAft>
      <a:buFont typeface="Times New Roman" panose="02020603050405020304" pitchFamily="18" charset="0"/>
      <a:buChar char="–"/>
      <a:defRPr sz="1100" kern="1200">
        <a:solidFill>
          <a:srgbClr val="000000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3pPr>
    <a:lvl4pPr marL="685800" indent="0" algn="l" defTabSz="914400" rtl="0" eaLnBrk="1" latinLnBrk="0" hangingPunct="1">
      <a:spcAft>
        <a:spcPts val="1200"/>
      </a:spcAft>
      <a:defRPr sz="11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4pPr>
    <a:lvl5pPr marL="914400" indent="0" algn="l" defTabSz="914400" rtl="0" eaLnBrk="1" latinLnBrk="0" hangingPunct="1">
      <a:spcAft>
        <a:spcPts val="1200"/>
      </a:spcAft>
      <a:defRPr sz="11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 mod="1">
    <p:ext uri="{620B2872-D7B9-4A21-9093-7833F8D536E1}">
      <p15:sldGuideLst xmlns:p15="http://schemas.microsoft.com/office/powerpoint/2012/main">
        <p15:guide id="2" pos="2189" userDrawn="1">
          <p15:clr>
            <a:srgbClr val="F26B43"/>
          </p15:clr>
        </p15:guide>
        <p15:guide id="4" orient="horz" pos="2764" userDrawn="1">
          <p15:clr>
            <a:srgbClr val="F26B43"/>
          </p15:clr>
        </p15:guide>
        <p15:guide id="5" orient="horz" pos="2618" userDrawn="1">
          <p15:clr>
            <a:srgbClr val="F26B43"/>
          </p15:clr>
        </p15:guide>
        <p15:guide id="6" pos="3968" userDrawn="1">
          <p15:clr>
            <a:srgbClr val="F26B43"/>
          </p15:clr>
        </p15:guide>
        <p15:guide id="7" pos="410" userDrawn="1">
          <p15:clr>
            <a:srgbClr val="F26B43"/>
          </p15:clr>
        </p15:guide>
        <p15:guide id="8" orient="horz" pos="323" userDrawn="1">
          <p15:clr>
            <a:srgbClr val="F26B43"/>
          </p15:clr>
        </p15:guide>
        <p15:guide id="9" pos="182" userDrawn="1">
          <p15:clr>
            <a:srgbClr val="F26B43"/>
          </p15:clr>
        </p15:guide>
        <p15:guide id="10" pos="4196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5D3960-D3A7-4176-A114-ADB60E7D77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6B08BE-2575-4AD9-A9C0-9398A67E3E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F1BD9D-1AE2-493D-907A-CC9995F124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FE2B2-B9BC-4195-988F-7E6EA393E198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5794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89BDF40A-CDEB-4811-97BB-221A8105F7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7394CB7-9B1F-4692-9350-15B488CADC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CAE79C-94F8-43CF-A191-3DA7340307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FE2B2-B9BC-4195-988F-7E6EA393E198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3353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1E232B-E9A1-49D1-A316-894832C2F9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987D0F-61D7-4B49-A0C1-A8DFEBDC80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A6637F-6C3F-459D-8F59-20E5947FD3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FE2B2-B9BC-4195-988F-7E6EA393E198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5670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E3252979-AC65-42E0-88AE-405F3EEFD0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835339B-D525-4C55-B78A-C89073837B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F1B302-BA65-46BB-A729-7A9F798DF9D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FE2B2-B9BC-4195-988F-7E6EA393E198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5440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Image Placeholder 5">
            <a:extLst>
              <a:ext uri="{FF2B5EF4-FFF2-40B4-BE49-F238E27FC236}">
                <a16:creationId xmlns:a16="http://schemas.microsoft.com/office/drawing/2014/main" id="{F70B0350-FC6A-41C0-9993-C535F417A7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7" name="Notes Placeholder 6">
            <a:extLst>
              <a:ext uri="{FF2B5EF4-FFF2-40B4-BE49-F238E27FC236}">
                <a16:creationId xmlns:a16="http://schemas.microsoft.com/office/drawing/2014/main" id="{1400CC40-EE46-4827-822D-243A82026D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1570" y="4387138"/>
            <a:ext cx="5646936" cy="48489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1639F5B-C037-450B-9BC9-13853859C0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FE2B2-B9BC-4195-988F-7E6EA393E198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953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Image Placeholder 2">
            <a:extLst>
              <a:ext uri="{FF2B5EF4-FFF2-40B4-BE49-F238E27FC236}">
                <a16:creationId xmlns:a16="http://schemas.microsoft.com/office/drawing/2014/main" id="{DA43F51C-94E3-497F-8BB5-C99BE770E5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Notes Placeholder 3">
            <a:extLst>
              <a:ext uri="{FF2B5EF4-FFF2-40B4-BE49-F238E27FC236}">
                <a16:creationId xmlns:a16="http://schemas.microsoft.com/office/drawing/2014/main" id="{33A978CD-6BEC-4EC6-BD47-4FD8C55D85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9C71E3-DBEC-4508-9503-7B2465221E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FE2B2-B9BC-4195-988F-7E6EA393E198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5359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Image Placeholder 2">
            <a:extLst>
              <a:ext uri="{FF2B5EF4-FFF2-40B4-BE49-F238E27FC236}">
                <a16:creationId xmlns:a16="http://schemas.microsoft.com/office/drawing/2014/main" id="{663E8FF8-07B1-4965-91C0-623731A56E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Notes Placeholder 3">
            <a:extLst>
              <a:ext uri="{FF2B5EF4-FFF2-40B4-BE49-F238E27FC236}">
                <a16:creationId xmlns:a16="http://schemas.microsoft.com/office/drawing/2014/main" id="{8219A5C4-DEFB-4E9E-B3CB-395952142A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AAD125-AFE4-4492-99B5-9648EB57EE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FE2B2-B9BC-4195-988F-7E6EA393E198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8349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Image Placeholder 2">
            <a:extLst>
              <a:ext uri="{FF2B5EF4-FFF2-40B4-BE49-F238E27FC236}">
                <a16:creationId xmlns:a16="http://schemas.microsoft.com/office/drawing/2014/main" id="{8171963F-60D9-410C-919C-4F04263BA2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Notes Placeholder 3">
            <a:extLst>
              <a:ext uri="{FF2B5EF4-FFF2-40B4-BE49-F238E27FC236}">
                <a16:creationId xmlns:a16="http://schemas.microsoft.com/office/drawing/2014/main" id="{83E772C4-090D-4D14-A61E-AE91F82013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48EAD8-2AB2-47E1-A738-7AC9A81624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FE2B2-B9BC-4195-988F-7E6EA393E198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5058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A74A29D4-7D15-4DD6-8A1C-62D3BAB58B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D95F654-B365-4D05-B98C-C75873A10B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EDDACB-D269-4A3E-8B25-15D16EBE76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FE2B2-B9BC-4195-988F-7E6EA393E198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0648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8C05503F-2398-4ABE-90ED-2B47208088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81C745F-9332-4921-A37F-28E1597F47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2ED94B-BB46-480C-8C8E-5C29838A92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FE2B2-B9BC-4195-988F-7E6EA393E198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8914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E5313074-DEA8-488C-BE84-C2C3EC33CD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FDDB7DF6-5B54-4662-817B-4C9A8408DA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3B9DA0-C69D-4611-9066-25FA810FF2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FE2B2-B9BC-4195-988F-7E6EA393E198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116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68ED31B-B594-435C-9508-F57AB12F15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F8DBE7C-1711-4A3B-8686-AACC251B09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220658-FE33-4242-A00D-2A8FFBA1A2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FE2B2-B9BC-4195-988F-7E6EA393E198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1967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5DFF8F7-C3A4-41DD-BDD1-02B3FFCDC6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F8BAFA7-68FC-41B4-AC8A-9C2D77FB94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2101D2-4147-4C81-9265-0F4367AEB1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FE2B2-B9BC-4195-988F-7E6EA393E198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2904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A1572F7-74B1-4A82-A97C-06BE7CAD41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CCEC007-24A1-4CBC-8289-90D7DAFF63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3F7BF0-253C-4558-945F-0132007E8F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FE2B2-B9BC-4195-988F-7E6EA393E198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6644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82ECC2CD-85B8-4D10-ABA8-53532D6642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0C2D503-B39B-4548-95DB-64105AE4AC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41688B-767F-4314-B216-2CA9B9BBDC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FE2B2-B9BC-4195-988F-7E6EA393E198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9011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E8530914-58BB-479A-ABA3-ACD0FD1250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DAB629C-989C-41CF-9E62-CB1CB94253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B8FB4A-E9E3-4411-8E16-E57AFE7192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FE2B2-B9BC-4195-988F-7E6EA393E198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8136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857DD6F-FFD1-4E1C-B87C-626E5EB221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A9074B3-278E-439B-9C71-0C504AC58E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53F7FF-01BA-4E0A-9FD7-D439F18235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FE2B2-B9BC-4195-988F-7E6EA393E198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5240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A66A8DBB-0F66-434D-8D8E-665EEB34FA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C7448D4-4FF5-419F-916D-9E688A48CE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1BCBF7-02EA-4AF3-A090-7417A02F73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FE2B2-B9BC-4195-988F-7E6EA393E198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8648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E2F607A5-3279-4276-A05A-EA919B3FA5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9ED7FB97-082B-418D-A718-5A5BDA0AB6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99CCC1-9DCC-4F8C-82F9-D261B6DAF4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FE2B2-B9BC-4195-988F-7E6EA393E198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1687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FB9D62B-D5E1-49CD-AEBF-A61F5D09C9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E2F9E73-8F91-4B5C-B0FE-72E3EB4715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BFAE25-CCC8-4FF1-9ED5-CBA615585D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FE2B2-B9BC-4195-988F-7E6EA393E198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8074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FB9D62B-D5E1-49CD-AEBF-A61F5D09C9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E2F9E73-8F91-4B5C-B0FE-72E3EB4715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BFAE25-CCC8-4FF1-9ED5-CBA615585D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FE2B2-B9BC-4195-988F-7E6EA393E198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8533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AEFEE106-F0FB-4575-B077-BE9B95AF09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E08ABC7-7D19-4522-8FA9-3D13B61FD4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28FF35-86CB-4D1E-A61F-E73AC9889D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FE2B2-B9BC-4195-988F-7E6EA393E198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909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90DD486-9547-491F-A6C0-EF3E7D0E46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35709E2-9269-453F-A9FD-CF45F63F9B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20A3B-10B7-42CD-A504-A4CB66FAAE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FE2B2-B9BC-4195-988F-7E6EA393E198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4783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16F129B5-AC4E-4194-902C-4442A8F272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7FC0FCA-7325-4994-9B4F-D3DBCC1C23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2F057-8D48-421C-9891-F50DA65336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FE2B2-B9BC-4195-988F-7E6EA393E198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1372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39B31B15-F077-4DD3-8DD6-8F01E70B12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CC3964F6-B3CB-4249-9303-8226DC51B2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49ACCC-DD97-453D-8D2A-A2BE72B088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FE2B2-B9BC-4195-988F-7E6EA393E198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3854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6B4B217-D4B1-49F9-B962-6036B5D95C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B2D7AB2-0B53-458A-972E-6738810A99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A5BB2E-3034-4339-AE2E-44E78C2EAB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FE2B2-B9BC-4195-988F-7E6EA393E198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2780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0304EA8-428E-4B5C-A42E-291EAD8FB7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4A36BAA-5904-4340-8EA4-2AB4D5A007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392822-CE13-45EF-9E1A-79EFE27B73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FE2B2-B9BC-4195-988F-7E6EA393E198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321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87F9963-DB77-4120-96E4-6DFAB14231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DED7102-004D-4AE1-9C4A-33DB58F678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1B0967-D751-4D47-9A83-4333562426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FE2B2-B9BC-4195-988F-7E6EA393E198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3773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112FD54-F0C1-4BD6-8E20-835E3F3BEB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9394D0C-8471-4547-8D63-868982524F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63330F-77F4-41E9-8D23-4FFA2AD9C0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FE2B2-B9BC-4195-988F-7E6EA393E198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0937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EC2B0036-2E08-4C77-9206-6DC8540DA1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617B2AB2-6B7D-49DF-A8A9-8CAA96FF0E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EA1A79-80B2-4215-A446-17C25E07C2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FE2B2-B9BC-4195-988F-7E6EA393E198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561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FA02124-E9D1-45D3-AB1E-46CEB5B1EC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ED16A66-688A-4B21-B441-1E491F0013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487724-80A0-45F9-9625-2BC5E43A7D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FE2B2-B9BC-4195-988F-7E6EA393E198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0039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8681940-60A2-4DED-9D59-34BD5F2AF5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28F8B7E-AE03-4008-90E0-55D6C8F542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545EF9-6E3D-4DF4-A58B-8D89D09030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FE2B2-B9BC-4195-988F-7E6EA393E198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9952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1FBEE7-9B04-48CE-B7BD-5224601680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18B100-2B6C-4B0E-AAA3-B318E774AB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8AF9E7-8243-415B-AADC-EECE109A17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FE2B2-B9BC-4195-988F-7E6EA393E198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157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676401"/>
            <a:ext cx="11582400" cy="769441"/>
          </a:xfrm>
        </p:spPr>
        <p:txBody>
          <a:bodyPr wrap="square" anchor="t" anchorCtr="1">
            <a:spAutoFit/>
          </a:bodyPr>
          <a:lstStyle>
            <a:lvl1pPr algn="ctr">
              <a:lnSpc>
                <a:spcPct val="100000"/>
              </a:lnSpc>
              <a:defRPr sz="4400" b="1" cap="none" baseline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3084493"/>
            <a:ext cx="11582400" cy="954107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Presenter Name</a:t>
            </a:r>
            <a:br>
              <a:rPr lang="en-US" dirty="0"/>
            </a:br>
            <a:r>
              <a:rPr lang="en-US" dirty="0"/>
              <a:t>Presenter title goes here in italics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3" t="19184" r="13177" b="19319"/>
          <a:stretch/>
        </p:blipFill>
        <p:spPr>
          <a:xfrm>
            <a:off x="252737" y="241251"/>
            <a:ext cx="1384797" cy="812894"/>
          </a:xfrm>
          <a:prstGeom prst="rect">
            <a:avLst/>
          </a:prstGeom>
        </p:spPr>
      </p:pic>
      <p:sp>
        <p:nvSpPr>
          <p:cNvPr id="11" name="Picture Placeholder 8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0" y="4572000"/>
            <a:ext cx="12192000" cy="2286000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</a:lstStyle>
          <a:p>
            <a:r>
              <a:rPr lang="en-US" dirty="0"/>
              <a:t>[Click to insert Title Slide Image Widescreen 16-9]</a:t>
            </a:r>
          </a:p>
        </p:txBody>
      </p:sp>
      <p:sp>
        <p:nvSpPr>
          <p:cNvPr id="12" name="Text Placeholder 11"/>
          <p:cNvSpPr>
            <a:spLocks noGrp="1" noChangeAspect="1"/>
          </p:cNvSpPr>
          <p:nvPr>
            <p:ph type="body" sz="quarter" idx="12" hasCustomPrompt="1"/>
          </p:nvPr>
        </p:nvSpPr>
        <p:spPr>
          <a:xfrm>
            <a:off x="11049808" y="6477000"/>
            <a:ext cx="927177" cy="277063"/>
          </a:xfrm>
          <a:blipFill>
            <a:blip r:embed="rId3"/>
            <a:stretch>
              <a:fillRect/>
            </a:stretch>
          </a:blipFill>
          <a:ln>
            <a:noFill/>
          </a:ln>
        </p:spPr>
        <p:txBody>
          <a:bodyPr/>
          <a:lstStyle>
            <a:lvl1pPr>
              <a:defRPr sz="100"/>
            </a:lvl1pPr>
          </a:lstStyle>
          <a:p>
            <a:pPr lvl="0"/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86431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4" orient="horz" pos="96">
          <p15:clr>
            <a:srgbClr val="FBAE40"/>
          </p15:clr>
        </p15:guide>
        <p15:guide id="6" pos="192">
          <p15:clr>
            <a:srgbClr val="FBAE40"/>
          </p15:clr>
        </p15:guide>
        <p15:guide id="8" pos="7488">
          <p15:clr>
            <a:srgbClr val="FBAE40"/>
          </p15:clr>
        </p15:guide>
        <p15:guide id="9" orient="horz" pos="254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676401"/>
            <a:ext cx="11582400" cy="769441"/>
          </a:xfrm>
        </p:spPr>
        <p:txBody>
          <a:bodyPr wrap="square" anchor="t" anchorCtr="1">
            <a:spAutoFit/>
          </a:bodyPr>
          <a:lstStyle>
            <a:lvl1pPr algn="ctr">
              <a:lnSpc>
                <a:spcPct val="100000"/>
              </a:lnSpc>
              <a:defRPr sz="4400" b="1" cap="none" baseline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3084493"/>
            <a:ext cx="11582400" cy="954107"/>
          </a:xfrm>
        </p:spPr>
        <p:txBody>
          <a:bodyPr wrap="square">
            <a:spAutoFit/>
          </a:bodyPr>
          <a:lstStyle>
            <a:lvl1pPr marL="0" indent="0" algn="ctr">
              <a:spcAft>
                <a:spcPts val="0"/>
              </a:spcAft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Presenter Name</a:t>
            </a:r>
            <a:br>
              <a:rPr lang="en-US" dirty="0"/>
            </a:br>
            <a:r>
              <a:rPr lang="en-US" dirty="0"/>
              <a:t>Presenter title goes here in italics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3" t="19184" r="13177" b="19319"/>
          <a:stretch/>
        </p:blipFill>
        <p:spPr>
          <a:xfrm>
            <a:off x="252737" y="241251"/>
            <a:ext cx="1384797" cy="812894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11048999" y="6516002"/>
            <a:ext cx="849239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SEL 2018</a:t>
            </a:r>
            <a:endParaRPr lang="en-US" sz="105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61783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544">
          <p15:clr>
            <a:srgbClr val="FBAE40"/>
          </p15:clr>
        </p15:guide>
        <p15:guide id="2" pos="3840">
          <p15:clr>
            <a:srgbClr val="FBAE40"/>
          </p15:clr>
        </p15:guide>
        <p15:guide id="3" pos="192">
          <p15:clr>
            <a:srgbClr val="FBAE40"/>
          </p15:clr>
        </p15:guide>
        <p15:guide id="4" orient="horz" pos="96">
          <p15:clr>
            <a:srgbClr val="FBAE40"/>
          </p15:clr>
        </p15:guide>
        <p15:guide id="7" pos="748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06551"/>
            <a:ext cx="11582400" cy="1980029"/>
          </a:xfrm>
        </p:spPr>
        <p:txBody>
          <a:bodyPr anchor="t" anchorCtr="1">
            <a:spAutoFit/>
          </a:bodyPr>
          <a:lstStyle>
            <a:lvl1pPr marL="344488" indent="-344488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341313"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31875" indent="-344488">
              <a:buFont typeface="Arial" panose="020B0604020202020204" pitchFamily="34" charset="0"/>
              <a:buChar char="–"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1582400" cy="707886"/>
          </a:xfrm>
        </p:spPr>
        <p:txBody>
          <a:bodyPr vert="horz" wrap="square" lIns="0" tIns="45720" rIns="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10524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0" orient="horz" pos="2160">
          <p15:clr>
            <a:srgbClr val="FBAE40"/>
          </p15:clr>
        </p15:guide>
        <p15:guide id="1" pos="3840">
          <p15:clr>
            <a:srgbClr val="FBAE40"/>
          </p15:clr>
        </p15:guide>
        <p15:guide id="2" pos="192">
          <p15:clr>
            <a:srgbClr val="FBAE40"/>
          </p15:clr>
        </p15:guide>
        <p15:guide id="3" orient="horz" pos="96">
          <p15:clr>
            <a:srgbClr val="FBAE40"/>
          </p15:clr>
        </p15:guide>
        <p15:guide id="5" pos="748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LineTitle and Bullets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87551"/>
            <a:ext cx="11582400" cy="1980029"/>
          </a:xfrm>
        </p:spPr>
        <p:txBody>
          <a:bodyPr anchor="t" anchorCtr="1">
            <a:spAutoFit/>
          </a:bodyPr>
          <a:lstStyle>
            <a:lvl1pPr marL="344488" indent="-344488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341313"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31875" indent="-344488">
              <a:buFont typeface="Arial" panose="020B0604020202020204" pitchFamily="34" charset="0"/>
              <a:buChar char="–"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1582400" cy="707886"/>
          </a:xfrm>
        </p:spPr>
        <p:txBody>
          <a:bodyPr vert="horz" wrap="square" lIns="0" tIns="45720" rIns="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443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92">
          <p15:clr>
            <a:srgbClr val="FBAE40"/>
          </p15:clr>
        </p15:guide>
        <p15:guide id="4" orient="horz" pos="96">
          <p15:clr>
            <a:srgbClr val="FBAE40"/>
          </p15:clr>
        </p15:guide>
        <p15:guide id="6" pos="748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306551"/>
            <a:ext cx="5572664" cy="2534027"/>
          </a:xfrm>
        </p:spPr>
        <p:txBody>
          <a:bodyPr>
            <a:spAutoFit/>
          </a:bodyPr>
          <a:lstStyle>
            <a:lvl1pPr>
              <a:defRPr sz="3600">
                <a:solidFill>
                  <a:schemeClr val="bg1"/>
                </a:solidFill>
              </a:defRPr>
            </a:lvl1pPr>
            <a:lvl2pPr marL="685800" indent="-341313">
              <a:defRPr>
                <a:solidFill>
                  <a:schemeClr val="bg1"/>
                </a:solidFill>
              </a:defRPr>
            </a:lvl2pPr>
            <a:lvl3pPr marL="1031875" indent="-344488"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0544" y="1306551"/>
            <a:ext cx="5526656" cy="2534027"/>
          </a:xfrm>
        </p:spPr>
        <p:txBody>
          <a:bodyPr vert="horz" lIns="0" tIns="45720" rIns="0" bIns="45720" rtlCol="0">
            <a:spAutoFit/>
          </a:bodyPr>
          <a:lstStyle>
            <a:lvl1pPr>
              <a:defRPr lang="en-US" sz="3600" dirty="0" smtClean="0"/>
            </a:lvl1pPr>
            <a:lvl2pPr>
              <a:defRPr lang="en-US" dirty="0" smtClean="0"/>
            </a:lvl2pPr>
            <a:lvl3pPr>
              <a:defRPr lang="en-US" dirty="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1582400" cy="707886"/>
          </a:xfrm>
        </p:spPr>
        <p:txBody>
          <a:bodyPr vert="horz" wrap="square" lIns="0" tIns="45720" rIns="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269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LineTitle_Two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87551"/>
            <a:ext cx="5572664" cy="253402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  <a:lvl2pPr marL="685800" indent="-341313">
              <a:defRPr>
                <a:solidFill>
                  <a:schemeClr val="bg1"/>
                </a:solidFill>
              </a:defRPr>
            </a:lvl2pPr>
            <a:lvl3pPr marL="1031875" indent="-344488"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200" y="1687551"/>
            <a:ext cx="5588000" cy="2534027"/>
          </a:xfrm>
        </p:spPr>
        <p:txBody>
          <a:bodyPr vert="horz" lIns="0" tIns="45720" rIns="0" bIns="45720" rtlCol="0">
            <a:spAutoFit/>
          </a:bodyPr>
          <a:lstStyle>
            <a:lvl1pPr>
              <a:defRPr lang="en-US" sz="3600" dirty="0" smtClean="0"/>
            </a:lvl1pPr>
            <a:lvl2pPr>
              <a:defRPr lang="en-US" dirty="0" smtClean="0"/>
            </a:lvl2pPr>
            <a:lvl3pPr>
              <a:defRPr lang="en-US" dirty="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1582400" cy="707886"/>
          </a:xfrm>
        </p:spPr>
        <p:txBody>
          <a:bodyPr vert="horz" wrap="square" lIns="0" tIns="45720" rIns="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06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0" tIns="45720" rIns="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645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1077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1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rgbClr val="00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1582400" cy="707886"/>
          </a:xfrm>
          <a:prstGeom prst="rect">
            <a:avLst/>
          </a:prstGeom>
        </p:spPr>
        <p:txBody>
          <a:bodyPr vert="horz" wrap="square" lIns="0" tIns="45720" rIns="0" bIns="45720" rtlCol="0" anchor="t" anchorCtr="0">
            <a:spAutoFit/>
          </a:bodyPr>
          <a:lstStyle/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306551"/>
            <a:ext cx="11582400" cy="1980029"/>
          </a:xfrm>
          <a:prstGeom prst="rect">
            <a:avLst/>
          </a:prstGeom>
        </p:spPr>
        <p:txBody>
          <a:bodyPr vert="horz" lIns="0" tIns="45720" rIns="0" bIns="45720" rtlCol="0" anchor="t" anchorCtr="1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 indent="-341313"/>
            <a:r>
              <a:rPr lang="en-US" dirty="0"/>
              <a:t>Second level</a:t>
            </a:r>
          </a:p>
          <a:p>
            <a:pPr marL="1031875" lvl="2" indent="-344488"/>
            <a:r>
              <a:rPr lang="en-US" dirty="0"/>
              <a:t>Third level</a:t>
            </a:r>
          </a:p>
        </p:txBody>
      </p:sp>
      <p:sp>
        <p:nvSpPr>
          <p:cNvPr id="4" name="empower - DO NOT DELETE!!!" hidden="1"/>
          <p:cNvSpPr/>
          <p:nvPr userDrawn="1">
            <p:custDataLst>
              <p:tags r:id="rId10"/>
            </p:custDataLst>
          </p:nvPr>
        </p:nvSpPr>
        <p:spPr>
          <a:xfrm>
            <a:off x="0" y="0"/>
            <a:ext cx="0" cy="0"/>
          </a:xfrm>
          <a:prstGeom prst="ellipse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486428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lang="en-US" sz="4000" b="1" kern="1200" cap="none" baseline="0" dirty="0">
          <a:solidFill>
            <a:schemeClr val="accent6">
              <a:lumMod val="60000"/>
              <a:lumOff val="40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4488" indent="-344488" algn="l" defTabSz="914400" rtl="0" eaLnBrk="1" latinLnBrk="0" hangingPunct="1">
        <a:lnSpc>
          <a:spcPct val="100000"/>
        </a:lnSpc>
        <a:spcBef>
          <a:spcPts val="0"/>
        </a:spcBef>
        <a:spcAft>
          <a:spcPts val="1600"/>
        </a:spcAft>
        <a:buFont typeface="Arial" panose="020B0604020202020204" pitchFamily="34" charset="0"/>
        <a:buChar char="•"/>
        <a:defRPr lang="en-US" sz="3600" kern="1200" dirty="0" smtClean="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7388" indent="-341313" algn="l" defTabSz="914400" rtl="0" eaLnBrk="1" latinLnBrk="0" hangingPunct="1">
        <a:lnSpc>
          <a:spcPct val="100000"/>
        </a:lnSpc>
        <a:spcBef>
          <a:spcPts val="0"/>
        </a:spcBef>
        <a:spcAft>
          <a:spcPts val="1600"/>
        </a:spcAft>
        <a:buSzPct val="90000"/>
        <a:buFont typeface="Wingdings" panose="05000000000000000000" pitchFamily="2" charset="2"/>
        <a:buChar char="§"/>
        <a:defRPr lang="en-US" sz="3200" kern="1200" dirty="0" smtClean="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1413" indent="-344488" algn="l" defTabSz="914400" rtl="0" eaLnBrk="1" latinLnBrk="0" hangingPunct="1">
        <a:lnSpc>
          <a:spcPct val="100000"/>
        </a:lnSpc>
        <a:spcBef>
          <a:spcPts val="0"/>
        </a:spcBef>
        <a:spcAft>
          <a:spcPts val="1600"/>
        </a:spcAft>
        <a:buFont typeface="Arial" panose="020B0604020202020204" pitchFamily="34" charset="0"/>
        <a:buChar char="–"/>
        <a:defRPr lang="en-US" sz="2800" kern="1200" dirty="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600"/>
        </a:spcAft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600"/>
        </a:spcAft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orient="horz" pos="816">
          <p15:clr>
            <a:srgbClr val="F26B43"/>
          </p15:clr>
        </p15:guide>
        <p15:guide id="0" orient="horz" pos="2160">
          <p15:clr>
            <a:srgbClr val="F26B43"/>
          </p15:clr>
        </p15:guide>
        <p15:guide id="3" pos="3840">
          <p15:clr>
            <a:srgbClr val="F26B43"/>
          </p15:clr>
        </p15:guide>
        <p15:guide id="4" pos="192">
          <p15:clr>
            <a:srgbClr val="F26B43"/>
          </p15:clr>
        </p15:guide>
        <p15:guide id="5" pos="7488">
          <p15:clr>
            <a:srgbClr val="F26B43"/>
          </p15:clr>
        </p15:guide>
        <p15:guide id="6" orient="horz" pos="96">
          <p15:clr>
            <a:srgbClr val="F26B43"/>
          </p15:clr>
        </p15:guide>
        <p15:guide id="7" orient="horz" pos="1056">
          <p15:clr>
            <a:srgbClr val="F26B43"/>
          </p15:clr>
        </p15:guide>
        <p15:guide id="8" orient="horz" pos="40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6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7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8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9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0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6.emf"/><Relationship Id="rId4" Type="http://schemas.openxmlformats.org/officeDocument/2006/relationships/oleObject" Target="../embeddings/oleObject1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7.emf"/><Relationship Id="rId4" Type="http://schemas.openxmlformats.org/officeDocument/2006/relationships/oleObject" Target="../embeddings/oleObject12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13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20.emf"/><Relationship Id="rId4" Type="http://schemas.openxmlformats.org/officeDocument/2006/relationships/oleObject" Target="../embeddings/oleObject14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21.emf"/><Relationship Id="rId4" Type="http://schemas.openxmlformats.org/officeDocument/2006/relationships/oleObject" Target="../embeddings/oleObject15.bin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22.emf"/><Relationship Id="rId4" Type="http://schemas.openxmlformats.org/officeDocument/2006/relationships/oleObject" Target="../embeddings/oleObject16.bin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t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8.w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1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7"/>
          <p:cNvSpPr>
            <a:spLocks noGrp="1"/>
          </p:cNvSpPr>
          <p:nvPr>
            <p:ph type="ctrTitle"/>
          </p:nvPr>
        </p:nvSpPr>
        <p:spPr>
          <a:xfrm>
            <a:off x="304800" y="1676401"/>
            <a:ext cx="11582400" cy="1446550"/>
          </a:xfrm>
        </p:spPr>
        <p:txBody>
          <a:bodyPr/>
          <a:lstStyle/>
          <a:p>
            <a:r>
              <a:rPr lang="en-US" altLang="en-US" dirty="0"/>
              <a:t>Geomagnetically Induced Current (GIC) </a:t>
            </a:r>
            <a:br>
              <a:rPr lang="en-US" altLang="en-US" dirty="0"/>
            </a:br>
            <a:r>
              <a:rPr lang="en-US" altLang="en-US" dirty="0"/>
              <a:t>Impacts on Protective Relay Performance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13A3A0-D02B-4DA9-9525-C4AB24C2AA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4640" y="3276600"/>
            <a:ext cx="11582400" cy="954107"/>
          </a:xfrm>
        </p:spPr>
        <p:txBody>
          <a:bodyPr/>
          <a:lstStyle/>
          <a:p>
            <a:r>
              <a:rPr lang="en-US" altLang="en-US" dirty="0"/>
              <a:t>Karl Zimmerman and Derrick Haas</a:t>
            </a:r>
            <a:br>
              <a:rPr lang="en-US" altLang="en-US" dirty="0"/>
            </a:br>
            <a:r>
              <a:rPr lang="en-US" altLang="en-US" i="1" dirty="0"/>
              <a:t>Schweitzer Engineering Laboratories, Inc.</a:t>
            </a:r>
          </a:p>
        </p:txBody>
      </p:sp>
      <p:pic>
        <p:nvPicPr>
          <p:cNvPr id="7" name="Transmission_1_WS">
            <a:extLst>
              <a:ext uri="{FF2B5EF4-FFF2-40B4-BE49-F238E27FC236}">
                <a16:creationId xmlns:a16="http://schemas.microsoft.com/office/drawing/2014/main" id="{36A9A56C-19D7-4FE8-A063-9285C3D97F48}"/>
              </a:ext>
            </a:extLst>
          </p:cNvPr>
          <p:cNvPicPr>
            <a:picLocks noGrp="1" noChangeAspect="1"/>
          </p:cNvPicPr>
          <p:nvPr>
            <p:ph type="pic" sz="quarter" idx="11"/>
            <p:custDataLst>
              <p:tags r:id="rId1"/>
            </p:custDataLst>
          </p:nvPr>
        </p:nvPicPr>
        <p:blipFill>
          <a:blip r:embed="rId4">
            <a:extLst/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678B654-738D-4001-BC76-A79FAE769C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563353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itle 1">
            <a:extLst>
              <a:ext uri="{FF2B5EF4-FFF2-40B4-BE49-F238E27FC236}">
                <a16:creationId xmlns:a16="http://schemas.microsoft.com/office/drawing/2014/main" id="{95855F37-038B-4C7B-B771-7366A3B8C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362200"/>
            <a:ext cx="3324227" cy="646331"/>
          </a:xfrm>
        </p:spPr>
        <p:txBody>
          <a:bodyPr/>
          <a:lstStyle/>
          <a:p>
            <a:r>
              <a:rPr lang="en-US" altLang="en-US" dirty="0"/>
              <a:t>Generator Protection Filtering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CB1E0F7D-DA54-42D0-B4F3-D6D4FB7018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2136335"/>
              </p:ext>
            </p:extLst>
          </p:nvPr>
        </p:nvGraphicFramePr>
        <p:xfrm>
          <a:off x="3629027" y="487362"/>
          <a:ext cx="8439150" cy="616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3" name="Visio" r:id="rId4" imgW="8439150" imgH="6162844" progId="Visio.Drawing.15">
                  <p:embed/>
                </p:oleObj>
              </mc:Choice>
              <mc:Fallback>
                <p:oleObj name="Visio" r:id="rId4" imgW="8439150" imgH="6162844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629027" y="487362"/>
                        <a:ext cx="8439150" cy="6162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59355862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FC717AAB-8A66-4BE4-8E3B-DA7FCD56C69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0330508"/>
              </p:ext>
            </p:extLst>
          </p:nvPr>
        </p:nvGraphicFramePr>
        <p:xfrm>
          <a:off x="1924050" y="2060709"/>
          <a:ext cx="8362950" cy="3952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35" name="Visio" r:id="rId4" imgW="8362950" imgH="3952750" progId="Visio.Drawing.15">
                  <p:embed/>
                </p:oleObj>
              </mc:Choice>
              <mc:Fallback>
                <p:oleObj name="Visio" r:id="rId4" imgW="8362950" imgH="3952750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24050" y="2060709"/>
                        <a:ext cx="8362950" cy="3952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0381E0C-34B1-4B03-BB91-6C2B9715B6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306551"/>
            <a:ext cx="11582400" cy="64633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1984 Line Relay Design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27EE760-61C9-4A88-A488-8E901E4C2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52400"/>
            <a:ext cx="11582400" cy="646331"/>
          </a:xfrm>
        </p:spPr>
        <p:txBody>
          <a:bodyPr/>
          <a:lstStyle/>
          <a:p>
            <a:r>
              <a:rPr lang="en-US" dirty="0"/>
              <a:t>Examples of Phasor-Based Relay Filtering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0A994FC4-75C5-48EB-B449-E5B8D32DC3BC}"/>
              </a:ext>
            </a:extLst>
          </p:cNvPr>
          <p:cNvSpPr txBox="1">
            <a:spLocks/>
          </p:cNvSpPr>
          <p:nvPr/>
        </p:nvSpPr>
        <p:spPr>
          <a:xfrm>
            <a:off x="1905001" y="5899285"/>
            <a:ext cx="8362949" cy="646331"/>
          </a:xfrm>
          <a:prstGeom prst="rect">
            <a:avLst/>
          </a:prstGeom>
        </p:spPr>
        <p:txBody>
          <a:bodyPr vert="horz" wrap="square" lIns="91440" tIns="45720" rIns="91440" bIns="45720" rtlCol="0" anchor="t" anchorCtr="1">
            <a:spAutoFit/>
          </a:bodyPr>
          <a:lstStyle>
            <a:lvl1pPr marL="457200" indent="-457200" algn="l" defTabSz="914400" rtl="0" eaLnBrk="1" latinLnBrk="0" hangingPunct="1">
              <a:spcBef>
                <a:spcPts val="0"/>
              </a:spcBef>
              <a:spcAft>
                <a:spcPts val="1600"/>
              </a:spcAft>
              <a:buClr>
                <a:schemeClr val="bg1"/>
              </a:buClr>
              <a:buFont typeface="Arial" pitchFamily="34" charset="0"/>
              <a:buChar char="•"/>
              <a:defRPr sz="3200" kern="120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914400" indent="-457200" algn="l" defTabSz="914400" rtl="0" eaLnBrk="1" latinLnBrk="0" hangingPunct="1">
              <a:spcBef>
                <a:spcPts val="0"/>
              </a:spcBef>
              <a:spcAft>
                <a:spcPts val="160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 sz="2800" kern="120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371600" indent="-457200" algn="l" defTabSz="914400" rtl="0" eaLnBrk="1" latinLnBrk="0" hangingPunct="1">
              <a:spcBef>
                <a:spcPts val="0"/>
              </a:spcBef>
              <a:spcAft>
                <a:spcPts val="1600"/>
              </a:spcAft>
              <a:buClr>
                <a:schemeClr val="bg1"/>
              </a:buClr>
              <a:buFont typeface="Arial" panose="020B0604020202020204" pitchFamily="34" charset="0"/>
              <a:buChar char="–"/>
              <a:defRPr sz="2400" kern="120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/>
              <a:t>4 samples per cycle, CAL filter</a:t>
            </a:r>
          </a:p>
        </p:txBody>
      </p:sp>
    </p:spTree>
    <p:extLst>
      <p:ext uri="{BB962C8B-B14F-4D97-AF65-F5344CB8AC3E}">
        <p14:creationId xmlns:p14="http://schemas.microsoft.com/office/powerpoint/2010/main" val="1433511467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E95FDBF8-F977-43A6-B807-D60C08C6DB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3587419"/>
              </p:ext>
            </p:extLst>
          </p:nvPr>
        </p:nvGraphicFramePr>
        <p:xfrm>
          <a:off x="1924050" y="2060708"/>
          <a:ext cx="8505825" cy="3952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24" name="Visio" r:id="rId4" imgW="8505825" imgH="3952750" progId="Visio.Drawing.15">
                  <p:embed/>
                </p:oleObj>
              </mc:Choice>
              <mc:Fallback>
                <p:oleObj name="Visio" r:id="rId4" imgW="8505825" imgH="3952750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24050" y="2060708"/>
                        <a:ext cx="8505825" cy="3952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6911F3F-3399-4F8E-8693-BB212606C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306551"/>
            <a:ext cx="11582400" cy="64633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1996 Line Relay Design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27EE760-61C9-4A88-A488-8E901E4C2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52400"/>
            <a:ext cx="11582400" cy="646331"/>
          </a:xfrm>
        </p:spPr>
        <p:txBody>
          <a:bodyPr/>
          <a:lstStyle/>
          <a:p>
            <a:r>
              <a:rPr lang="en-US" dirty="0"/>
              <a:t>Examples of Phasor-Based Relay Filtering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3B60BE3D-5D46-4AE8-867E-0FD79F471C95}"/>
              </a:ext>
            </a:extLst>
          </p:cNvPr>
          <p:cNvSpPr txBox="1">
            <a:spLocks/>
          </p:cNvSpPr>
          <p:nvPr/>
        </p:nvSpPr>
        <p:spPr>
          <a:xfrm>
            <a:off x="1905001" y="5899284"/>
            <a:ext cx="8482011" cy="646331"/>
          </a:xfrm>
          <a:prstGeom prst="rect">
            <a:avLst/>
          </a:prstGeom>
        </p:spPr>
        <p:txBody>
          <a:bodyPr vert="horz" wrap="square" lIns="91440" tIns="45720" rIns="91440" bIns="45720" rtlCol="0" anchor="t" anchorCtr="1">
            <a:spAutoFit/>
          </a:bodyPr>
          <a:lstStyle>
            <a:lvl1pPr marL="457200" indent="-457200" algn="l" defTabSz="914400" rtl="0" eaLnBrk="1" latinLnBrk="0" hangingPunct="1">
              <a:spcBef>
                <a:spcPts val="0"/>
              </a:spcBef>
              <a:spcAft>
                <a:spcPts val="1600"/>
              </a:spcAft>
              <a:buClr>
                <a:schemeClr val="bg1"/>
              </a:buClr>
              <a:buFont typeface="Arial" pitchFamily="34" charset="0"/>
              <a:buChar char="•"/>
              <a:defRPr sz="3200" kern="120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914400" indent="-457200" algn="l" defTabSz="914400" rtl="0" eaLnBrk="1" latinLnBrk="0" hangingPunct="1">
              <a:spcBef>
                <a:spcPts val="0"/>
              </a:spcBef>
              <a:spcAft>
                <a:spcPts val="160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 sz="2800" kern="120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371600" indent="-457200" algn="l" defTabSz="914400" rtl="0" eaLnBrk="1" latinLnBrk="0" hangingPunct="1">
              <a:spcBef>
                <a:spcPts val="0"/>
              </a:spcBef>
              <a:spcAft>
                <a:spcPts val="1600"/>
              </a:spcAft>
              <a:buClr>
                <a:schemeClr val="bg1"/>
              </a:buClr>
              <a:buFont typeface="Arial" panose="020B0604020202020204" pitchFamily="34" charset="0"/>
              <a:buChar char="–"/>
              <a:defRPr sz="2400" kern="120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/>
              <a:t>16 samples per cycle, cosine filter</a:t>
            </a:r>
          </a:p>
        </p:txBody>
      </p:sp>
    </p:spTree>
    <p:extLst>
      <p:ext uri="{BB962C8B-B14F-4D97-AF65-F5344CB8AC3E}">
        <p14:creationId xmlns:p14="http://schemas.microsoft.com/office/powerpoint/2010/main" val="4143235097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2CCC0C10-7C47-4E6F-B894-57ACCF515B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2400"/>
              </a:spcBef>
              <a:buClr>
                <a:srgbClr val="008000"/>
              </a:buClr>
              <a:buFont typeface="Arial" panose="020B0604020202020204" pitchFamily="34" charset="0"/>
              <a:buChar char="•"/>
              <a:defRPr sz="32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2400"/>
              </a:spcBef>
              <a:buClr>
                <a:srgbClr val="008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3399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2400"/>
              </a:spcBef>
              <a:buClr>
                <a:srgbClr val="008000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rgbClr val="003399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2400"/>
              </a:spcBef>
              <a:buClr>
                <a:srgbClr val="008000"/>
              </a:buClr>
              <a:buSzPct val="50000"/>
              <a:buFont typeface="Wingdings" panose="05000000000000000000" pitchFamily="2" charset="2"/>
              <a:buChar char="q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2400"/>
              </a:spcBef>
              <a:buClr>
                <a:srgbClr val="008000"/>
              </a:buClr>
              <a:buSzPct val="65000"/>
              <a:buFont typeface="Arial" panose="020B0604020202020204" pitchFamily="34" charset="0"/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2400"/>
              </a:spcBef>
              <a:spcAft>
                <a:spcPct val="0"/>
              </a:spcAft>
              <a:buClr>
                <a:srgbClr val="008000"/>
              </a:buClr>
              <a:buSzPct val="65000"/>
              <a:buFont typeface="Arial" panose="020B0604020202020204" pitchFamily="34" charset="0"/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2400"/>
              </a:spcBef>
              <a:spcAft>
                <a:spcPct val="0"/>
              </a:spcAft>
              <a:buClr>
                <a:srgbClr val="008000"/>
              </a:buClr>
              <a:buSzPct val="65000"/>
              <a:buFont typeface="Arial" panose="020B0604020202020204" pitchFamily="34" charset="0"/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2400"/>
              </a:spcBef>
              <a:spcAft>
                <a:spcPct val="0"/>
              </a:spcAft>
              <a:buClr>
                <a:srgbClr val="008000"/>
              </a:buClr>
              <a:buSzPct val="65000"/>
              <a:buFont typeface="Arial" panose="020B0604020202020204" pitchFamily="34" charset="0"/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2400"/>
              </a:spcBef>
              <a:spcAft>
                <a:spcPct val="0"/>
              </a:spcAft>
              <a:buClr>
                <a:srgbClr val="008000"/>
              </a:buClr>
              <a:buSzPct val="65000"/>
              <a:buFont typeface="Arial" panose="020B0604020202020204" pitchFamily="34" charset="0"/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dirty="0">
              <a:solidFill>
                <a:schemeClr val="tx1"/>
              </a:solidFill>
            </a:endParaRPr>
          </a:p>
        </p:txBody>
      </p:sp>
      <p:sp>
        <p:nvSpPr>
          <p:cNvPr id="48131" name="Rectangle 4">
            <a:extLst>
              <a:ext uri="{FF2B5EF4-FFF2-40B4-BE49-F238E27FC236}">
                <a16:creationId xmlns:a16="http://schemas.microsoft.com/office/drawing/2014/main" id="{62E5B265-2B66-4FE9-B3A3-BEE54853F2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2400"/>
              </a:spcBef>
              <a:buClr>
                <a:srgbClr val="008000"/>
              </a:buClr>
              <a:buFont typeface="Arial" panose="020B0604020202020204" pitchFamily="34" charset="0"/>
              <a:buChar char="•"/>
              <a:defRPr sz="32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2400"/>
              </a:spcBef>
              <a:buClr>
                <a:srgbClr val="008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3399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2400"/>
              </a:spcBef>
              <a:buClr>
                <a:srgbClr val="008000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rgbClr val="003399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2400"/>
              </a:spcBef>
              <a:buClr>
                <a:srgbClr val="008000"/>
              </a:buClr>
              <a:buSzPct val="50000"/>
              <a:buFont typeface="Wingdings" panose="05000000000000000000" pitchFamily="2" charset="2"/>
              <a:buChar char="q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2400"/>
              </a:spcBef>
              <a:buClr>
                <a:srgbClr val="008000"/>
              </a:buClr>
              <a:buSzPct val="65000"/>
              <a:buFont typeface="Arial" panose="020B0604020202020204" pitchFamily="34" charset="0"/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2400"/>
              </a:spcBef>
              <a:spcAft>
                <a:spcPct val="0"/>
              </a:spcAft>
              <a:buClr>
                <a:srgbClr val="008000"/>
              </a:buClr>
              <a:buSzPct val="65000"/>
              <a:buFont typeface="Arial" panose="020B0604020202020204" pitchFamily="34" charset="0"/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2400"/>
              </a:spcBef>
              <a:spcAft>
                <a:spcPct val="0"/>
              </a:spcAft>
              <a:buClr>
                <a:srgbClr val="008000"/>
              </a:buClr>
              <a:buSzPct val="65000"/>
              <a:buFont typeface="Arial" panose="020B0604020202020204" pitchFamily="34" charset="0"/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2400"/>
              </a:spcBef>
              <a:spcAft>
                <a:spcPct val="0"/>
              </a:spcAft>
              <a:buClr>
                <a:srgbClr val="008000"/>
              </a:buClr>
              <a:buSzPct val="65000"/>
              <a:buFont typeface="Arial" panose="020B0604020202020204" pitchFamily="34" charset="0"/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2400"/>
              </a:spcBef>
              <a:spcAft>
                <a:spcPct val="0"/>
              </a:spcAft>
              <a:buClr>
                <a:srgbClr val="008000"/>
              </a:buClr>
              <a:buSzPct val="65000"/>
              <a:buFont typeface="Arial" panose="020B0604020202020204" pitchFamily="34" charset="0"/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3FE388-410F-494C-AD05-90A192295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52400"/>
            <a:ext cx="11582400" cy="1200329"/>
          </a:xfrm>
        </p:spPr>
        <p:txBody>
          <a:bodyPr/>
          <a:lstStyle/>
          <a:p>
            <a:r>
              <a:rPr lang="en-US" dirty="0"/>
              <a:t>CT Saturated and Unsaturated</a:t>
            </a:r>
            <a:br>
              <a:rPr lang="en-US" dirty="0"/>
            </a:br>
            <a:r>
              <a:rPr lang="en-US" dirty="0"/>
              <a:t>Unfiltered Secondary Current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86A855-29BF-4A09-91A9-A0F3A00424F7}"/>
              </a:ext>
            </a:extLst>
          </p:cNvPr>
          <p:cNvSpPr txBox="1"/>
          <p:nvPr/>
        </p:nvSpPr>
        <p:spPr>
          <a:xfrm>
            <a:off x="381000" y="5842001"/>
            <a:ext cx="11506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Actual system fault, taken from IEEE PSRC report,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“Distance Element Response to Distorted Waveforms”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47785CFD-54F2-40B7-B263-E88B560971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3787139"/>
              </p:ext>
            </p:extLst>
          </p:nvPr>
        </p:nvGraphicFramePr>
        <p:xfrm>
          <a:off x="1368716" y="1714501"/>
          <a:ext cx="9086850" cy="414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7" name="Visio" r:id="rId4" imgW="9086850" imgH="4143397" progId="Visio.Drawing.15">
                  <p:embed/>
                </p:oleObj>
              </mc:Choice>
              <mc:Fallback>
                <p:oleObj name="Visio" r:id="rId4" imgW="9086850" imgH="4143397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68716" y="1714501"/>
                        <a:ext cx="9086850" cy="4143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15211665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A162586E-9AD2-4A53-86C0-0E0B461985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2400"/>
              </a:spcBef>
              <a:buClr>
                <a:srgbClr val="008000"/>
              </a:buClr>
              <a:buFont typeface="Arial" panose="020B0604020202020204" pitchFamily="34" charset="0"/>
              <a:buChar char="•"/>
              <a:defRPr sz="32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2400"/>
              </a:spcBef>
              <a:buClr>
                <a:srgbClr val="008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3399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2400"/>
              </a:spcBef>
              <a:buClr>
                <a:srgbClr val="008000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rgbClr val="003399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2400"/>
              </a:spcBef>
              <a:buClr>
                <a:srgbClr val="008000"/>
              </a:buClr>
              <a:buSzPct val="50000"/>
              <a:buFont typeface="Wingdings" panose="05000000000000000000" pitchFamily="2" charset="2"/>
              <a:buChar char="q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2400"/>
              </a:spcBef>
              <a:buClr>
                <a:srgbClr val="008000"/>
              </a:buClr>
              <a:buSzPct val="65000"/>
              <a:buFont typeface="Arial" panose="020B0604020202020204" pitchFamily="34" charset="0"/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2400"/>
              </a:spcBef>
              <a:spcAft>
                <a:spcPct val="0"/>
              </a:spcAft>
              <a:buClr>
                <a:srgbClr val="008000"/>
              </a:buClr>
              <a:buSzPct val="65000"/>
              <a:buFont typeface="Arial" panose="020B0604020202020204" pitchFamily="34" charset="0"/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2400"/>
              </a:spcBef>
              <a:spcAft>
                <a:spcPct val="0"/>
              </a:spcAft>
              <a:buClr>
                <a:srgbClr val="008000"/>
              </a:buClr>
              <a:buSzPct val="65000"/>
              <a:buFont typeface="Arial" panose="020B0604020202020204" pitchFamily="34" charset="0"/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2400"/>
              </a:spcBef>
              <a:spcAft>
                <a:spcPct val="0"/>
              </a:spcAft>
              <a:buClr>
                <a:srgbClr val="008000"/>
              </a:buClr>
              <a:buSzPct val="65000"/>
              <a:buFont typeface="Arial" panose="020B0604020202020204" pitchFamily="34" charset="0"/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2400"/>
              </a:spcBef>
              <a:spcAft>
                <a:spcPct val="0"/>
              </a:spcAft>
              <a:buClr>
                <a:srgbClr val="008000"/>
              </a:buClr>
              <a:buSzPct val="65000"/>
              <a:buFont typeface="Arial" panose="020B0604020202020204" pitchFamily="34" charset="0"/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dirty="0">
              <a:solidFill>
                <a:schemeClr val="tx1"/>
              </a:solidFill>
            </a:endParaRPr>
          </a:p>
        </p:txBody>
      </p:sp>
      <p:sp>
        <p:nvSpPr>
          <p:cNvPr id="50179" name="Rectangle 4">
            <a:extLst>
              <a:ext uri="{FF2B5EF4-FFF2-40B4-BE49-F238E27FC236}">
                <a16:creationId xmlns:a16="http://schemas.microsoft.com/office/drawing/2014/main" id="{EAB0C5D9-C443-46CE-8647-653E5E0C2E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2400"/>
              </a:spcBef>
              <a:buClr>
                <a:srgbClr val="008000"/>
              </a:buClr>
              <a:buFont typeface="Arial" panose="020B0604020202020204" pitchFamily="34" charset="0"/>
              <a:buChar char="•"/>
              <a:defRPr sz="32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2400"/>
              </a:spcBef>
              <a:buClr>
                <a:srgbClr val="008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3399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2400"/>
              </a:spcBef>
              <a:buClr>
                <a:srgbClr val="008000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rgbClr val="003399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2400"/>
              </a:spcBef>
              <a:buClr>
                <a:srgbClr val="008000"/>
              </a:buClr>
              <a:buSzPct val="50000"/>
              <a:buFont typeface="Wingdings" panose="05000000000000000000" pitchFamily="2" charset="2"/>
              <a:buChar char="q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2400"/>
              </a:spcBef>
              <a:buClr>
                <a:srgbClr val="008000"/>
              </a:buClr>
              <a:buSzPct val="65000"/>
              <a:buFont typeface="Arial" panose="020B0604020202020204" pitchFamily="34" charset="0"/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2400"/>
              </a:spcBef>
              <a:spcAft>
                <a:spcPct val="0"/>
              </a:spcAft>
              <a:buClr>
                <a:srgbClr val="008000"/>
              </a:buClr>
              <a:buSzPct val="65000"/>
              <a:buFont typeface="Arial" panose="020B0604020202020204" pitchFamily="34" charset="0"/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2400"/>
              </a:spcBef>
              <a:spcAft>
                <a:spcPct val="0"/>
              </a:spcAft>
              <a:buClr>
                <a:srgbClr val="008000"/>
              </a:buClr>
              <a:buSzPct val="65000"/>
              <a:buFont typeface="Arial" panose="020B0604020202020204" pitchFamily="34" charset="0"/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2400"/>
              </a:spcBef>
              <a:spcAft>
                <a:spcPct val="0"/>
              </a:spcAft>
              <a:buClr>
                <a:srgbClr val="008000"/>
              </a:buClr>
              <a:buSzPct val="65000"/>
              <a:buFont typeface="Arial" panose="020B0604020202020204" pitchFamily="34" charset="0"/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2400"/>
              </a:spcBef>
              <a:spcAft>
                <a:spcPct val="0"/>
              </a:spcAft>
              <a:buClr>
                <a:srgbClr val="008000"/>
              </a:buClr>
              <a:buSzPct val="65000"/>
              <a:buFont typeface="Arial" panose="020B0604020202020204" pitchFamily="34" charset="0"/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110534-BCC1-4816-B8BC-CBA815E7F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CT Saturated and Unsaturated</a:t>
            </a:r>
            <a:br>
              <a:rPr lang="en-US" dirty="0"/>
            </a:br>
            <a:r>
              <a:rPr lang="en-US" dirty="0"/>
              <a:t>Output of Cosine Filter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DD5B83C3-88F0-45BA-9D2D-2E2D6DA98CF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9939775"/>
              </p:ext>
            </p:extLst>
          </p:nvPr>
        </p:nvGraphicFramePr>
        <p:xfrm>
          <a:off x="1403641" y="1689101"/>
          <a:ext cx="9115425" cy="425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40" name="Visio" r:id="rId4" imgW="9115425" imgH="4257785" progId="Visio.Drawing.15">
                  <p:embed/>
                </p:oleObj>
              </mc:Choice>
              <mc:Fallback>
                <p:oleObj name="Visio" r:id="rId4" imgW="9115425" imgH="4257785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03641" y="1689101"/>
                        <a:ext cx="9115425" cy="4257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34371790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1">
            <a:extLst>
              <a:ext uri="{FF2B5EF4-FFF2-40B4-BE49-F238E27FC236}">
                <a16:creationId xmlns:a16="http://schemas.microsoft.com/office/drawing/2014/main" id="{E0133B17-EF01-4F35-A826-6C7C016FC6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11582400" cy="1200329"/>
          </a:xfrm>
        </p:spPr>
        <p:txBody>
          <a:bodyPr/>
          <a:lstStyle/>
          <a:p>
            <a:r>
              <a:rPr lang="en-US" altLang="en-US" dirty="0"/>
              <a:t>Current Magnitude and Angle of </a:t>
            </a:r>
            <a:br>
              <a:rPr lang="en-US" altLang="en-US" dirty="0"/>
            </a:br>
            <a:r>
              <a:rPr lang="en-US" altLang="en-US" dirty="0"/>
              <a:t>Saturated vs. Unsaturated CT Magnitude</a:t>
            </a:r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1EA2B339-D08F-4105-899D-3DB32C6940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2400"/>
              </a:spcBef>
              <a:buClr>
                <a:srgbClr val="008000"/>
              </a:buClr>
              <a:buFont typeface="Arial" panose="020B0604020202020204" pitchFamily="34" charset="0"/>
              <a:buChar char="•"/>
              <a:defRPr sz="32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2400"/>
              </a:spcBef>
              <a:buClr>
                <a:srgbClr val="008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3399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2400"/>
              </a:spcBef>
              <a:buClr>
                <a:srgbClr val="008000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rgbClr val="003399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2400"/>
              </a:spcBef>
              <a:buClr>
                <a:srgbClr val="008000"/>
              </a:buClr>
              <a:buSzPct val="50000"/>
              <a:buFont typeface="Wingdings" panose="05000000000000000000" pitchFamily="2" charset="2"/>
              <a:buChar char="q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2400"/>
              </a:spcBef>
              <a:buClr>
                <a:srgbClr val="008000"/>
              </a:buClr>
              <a:buSzPct val="65000"/>
              <a:buFont typeface="Arial" panose="020B0604020202020204" pitchFamily="34" charset="0"/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2400"/>
              </a:spcBef>
              <a:spcAft>
                <a:spcPct val="0"/>
              </a:spcAft>
              <a:buClr>
                <a:srgbClr val="008000"/>
              </a:buClr>
              <a:buSzPct val="65000"/>
              <a:buFont typeface="Arial" panose="020B0604020202020204" pitchFamily="34" charset="0"/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2400"/>
              </a:spcBef>
              <a:spcAft>
                <a:spcPct val="0"/>
              </a:spcAft>
              <a:buClr>
                <a:srgbClr val="008000"/>
              </a:buClr>
              <a:buSzPct val="65000"/>
              <a:buFont typeface="Arial" panose="020B0604020202020204" pitchFamily="34" charset="0"/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2400"/>
              </a:spcBef>
              <a:spcAft>
                <a:spcPct val="0"/>
              </a:spcAft>
              <a:buClr>
                <a:srgbClr val="008000"/>
              </a:buClr>
              <a:buSzPct val="65000"/>
              <a:buFont typeface="Arial" panose="020B0604020202020204" pitchFamily="34" charset="0"/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2400"/>
              </a:spcBef>
              <a:spcAft>
                <a:spcPct val="0"/>
              </a:spcAft>
              <a:buClr>
                <a:srgbClr val="008000"/>
              </a:buClr>
              <a:buSzPct val="65000"/>
              <a:buFont typeface="Arial" panose="020B0604020202020204" pitchFamily="34" charset="0"/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dirty="0">
              <a:solidFill>
                <a:schemeClr val="tx1"/>
              </a:solidFill>
            </a:endParaRPr>
          </a:p>
        </p:txBody>
      </p:sp>
      <p:sp>
        <p:nvSpPr>
          <p:cNvPr id="52228" name="Rectangle 4">
            <a:extLst>
              <a:ext uri="{FF2B5EF4-FFF2-40B4-BE49-F238E27FC236}">
                <a16:creationId xmlns:a16="http://schemas.microsoft.com/office/drawing/2014/main" id="{22BE9456-641D-49BC-9367-6A07262CEC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2400"/>
              </a:spcBef>
              <a:buClr>
                <a:srgbClr val="008000"/>
              </a:buClr>
              <a:buFont typeface="Arial" panose="020B0604020202020204" pitchFamily="34" charset="0"/>
              <a:buChar char="•"/>
              <a:defRPr sz="32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2400"/>
              </a:spcBef>
              <a:buClr>
                <a:srgbClr val="008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3399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2400"/>
              </a:spcBef>
              <a:buClr>
                <a:srgbClr val="008000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rgbClr val="003399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2400"/>
              </a:spcBef>
              <a:buClr>
                <a:srgbClr val="008000"/>
              </a:buClr>
              <a:buSzPct val="50000"/>
              <a:buFont typeface="Wingdings" panose="05000000000000000000" pitchFamily="2" charset="2"/>
              <a:buChar char="q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2400"/>
              </a:spcBef>
              <a:buClr>
                <a:srgbClr val="008000"/>
              </a:buClr>
              <a:buSzPct val="65000"/>
              <a:buFont typeface="Arial" panose="020B0604020202020204" pitchFamily="34" charset="0"/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2400"/>
              </a:spcBef>
              <a:spcAft>
                <a:spcPct val="0"/>
              </a:spcAft>
              <a:buClr>
                <a:srgbClr val="008000"/>
              </a:buClr>
              <a:buSzPct val="65000"/>
              <a:buFont typeface="Arial" panose="020B0604020202020204" pitchFamily="34" charset="0"/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2400"/>
              </a:spcBef>
              <a:spcAft>
                <a:spcPct val="0"/>
              </a:spcAft>
              <a:buClr>
                <a:srgbClr val="008000"/>
              </a:buClr>
              <a:buSzPct val="65000"/>
              <a:buFont typeface="Arial" panose="020B0604020202020204" pitchFamily="34" charset="0"/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2400"/>
              </a:spcBef>
              <a:spcAft>
                <a:spcPct val="0"/>
              </a:spcAft>
              <a:buClr>
                <a:srgbClr val="008000"/>
              </a:buClr>
              <a:buSzPct val="65000"/>
              <a:buFont typeface="Arial" panose="020B0604020202020204" pitchFamily="34" charset="0"/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2400"/>
              </a:spcBef>
              <a:spcAft>
                <a:spcPct val="0"/>
              </a:spcAft>
              <a:buClr>
                <a:srgbClr val="008000"/>
              </a:buClr>
              <a:buSzPct val="65000"/>
              <a:buFont typeface="Arial" panose="020B0604020202020204" pitchFamily="34" charset="0"/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dirty="0">
              <a:solidFill>
                <a:schemeClr val="tx1"/>
              </a:solidFill>
            </a:endParaRPr>
          </a:p>
        </p:txBody>
      </p:sp>
      <p:sp>
        <p:nvSpPr>
          <p:cNvPr id="52229" name="Rectangle 6">
            <a:extLst>
              <a:ext uri="{FF2B5EF4-FFF2-40B4-BE49-F238E27FC236}">
                <a16:creationId xmlns:a16="http://schemas.microsoft.com/office/drawing/2014/main" id="{1CD541B7-7AB4-45D3-85FC-332F21BCC0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2400"/>
              </a:spcBef>
              <a:buClr>
                <a:srgbClr val="008000"/>
              </a:buClr>
              <a:buFont typeface="Arial" panose="020B0604020202020204" pitchFamily="34" charset="0"/>
              <a:buChar char="•"/>
              <a:defRPr sz="32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2400"/>
              </a:spcBef>
              <a:buClr>
                <a:srgbClr val="008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3399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2400"/>
              </a:spcBef>
              <a:buClr>
                <a:srgbClr val="008000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rgbClr val="003399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2400"/>
              </a:spcBef>
              <a:buClr>
                <a:srgbClr val="008000"/>
              </a:buClr>
              <a:buSzPct val="50000"/>
              <a:buFont typeface="Wingdings" panose="05000000000000000000" pitchFamily="2" charset="2"/>
              <a:buChar char="q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2400"/>
              </a:spcBef>
              <a:buClr>
                <a:srgbClr val="008000"/>
              </a:buClr>
              <a:buSzPct val="65000"/>
              <a:buFont typeface="Arial" panose="020B0604020202020204" pitchFamily="34" charset="0"/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2400"/>
              </a:spcBef>
              <a:spcAft>
                <a:spcPct val="0"/>
              </a:spcAft>
              <a:buClr>
                <a:srgbClr val="008000"/>
              </a:buClr>
              <a:buSzPct val="65000"/>
              <a:buFont typeface="Arial" panose="020B0604020202020204" pitchFamily="34" charset="0"/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2400"/>
              </a:spcBef>
              <a:spcAft>
                <a:spcPct val="0"/>
              </a:spcAft>
              <a:buClr>
                <a:srgbClr val="008000"/>
              </a:buClr>
              <a:buSzPct val="65000"/>
              <a:buFont typeface="Arial" panose="020B0604020202020204" pitchFamily="34" charset="0"/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2400"/>
              </a:spcBef>
              <a:spcAft>
                <a:spcPct val="0"/>
              </a:spcAft>
              <a:buClr>
                <a:srgbClr val="008000"/>
              </a:buClr>
              <a:buSzPct val="65000"/>
              <a:buFont typeface="Arial" panose="020B0604020202020204" pitchFamily="34" charset="0"/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2400"/>
              </a:spcBef>
              <a:spcAft>
                <a:spcPct val="0"/>
              </a:spcAft>
              <a:buClr>
                <a:srgbClr val="008000"/>
              </a:buClr>
              <a:buSzPct val="65000"/>
              <a:buFont typeface="Arial" panose="020B0604020202020204" pitchFamily="34" charset="0"/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dirty="0">
              <a:solidFill>
                <a:schemeClr val="tx1"/>
              </a:solidFill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4E3F500F-8692-4D0D-8BAB-6A0285DCBA1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8224156"/>
              </p:ext>
            </p:extLst>
          </p:nvPr>
        </p:nvGraphicFramePr>
        <p:xfrm>
          <a:off x="1524001" y="1511995"/>
          <a:ext cx="8886825" cy="431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4" name="Visio" r:id="rId4" imgW="8886825" imgH="4314979" progId="Visio.Drawing.15">
                  <p:embed/>
                </p:oleObj>
              </mc:Choice>
              <mc:Fallback>
                <p:oleObj name="Visio" r:id="rId4" imgW="8886825" imgH="4314979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24001" y="1511995"/>
                        <a:ext cx="8886825" cy="4314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03588434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1">
            <a:extLst>
              <a:ext uri="{FF2B5EF4-FFF2-40B4-BE49-F238E27FC236}">
                <a16:creationId xmlns:a16="http://schemas.microsoft.com/office/drawing/2014/main" id="{03AF82F7-AB83-47D8-8EAA-6F769DC5D9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11582400" cy="1200329"/>
          </a:xfrm>
        </p:spPr>
        <p:txBody>
          <a:bodyPr/>
          <a:lstStyle/>
          <a:p>
            <a:r>
              <a:rPr lang="en-US" altLang="en-US" dirty="0"/>
              <a:t>Current Magnitude and Angle of </a:t>
            </a:r>
            <a:br>
              <a:rPr lang="en-US" altLang="en-US" dirty="0"/>
            </a:br>
            <a:r>
              <a:rPr lang="en-US" altLang="en-US" dirty="0"/>
              <a:t>Saturated vs. Unsaturated CT Phase Angle</a:t>
            </a:r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EDE5A38F-1818-463B-BEEA-0B6E0142DB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2400"/>
              </a:spcBef>
              <a:buClr>
                <a:srgbClr val="008000"/>
              </a:buClr>
              <a:buFont typeface="Arial" panose="020B0604020202020204" pitchFamily="34" charset="0"/>
              <a:buChar char="•"/>
              <a:defRPr sz="32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2400"/>
              </a:spcBef>
              <a:buClr>
                <a:srgbClr val="008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3399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2400"/>
              </a:spcBef>
              <a:buClr>
                <a:srgbClr val="008000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rgbClr val="003399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2400"/>
              </a:spcBef>
              <a:buClr>
                <a:srgbClr val="008000"/>
              </a:buClr>
              <a:buSzPct val="50000"/>
              <a:buFont typeface="Wingdings" panose="05000000000000000000" pitchFamily="2" charset="2"/>
              <a:buChar char="q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2400"/>
              </a:spcBef>
              <a:buClr>
                <a:srgbClr val="008000"/>
              </a:buClr>
              <a:buSzPct val="65000"/>
              <a:buFont typeface="Arial" panose="020B0604020202020204" pitchFamily="34" charset="0"/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2400"/>
              </a:spcBef>
              <a:spcAft>
                <a:spcPct val="0"/>
              </a:spcAft>
              <a:buClr>
                <a:srgbClr val="008000"/>
              </a:buClr>
              <a:buSzPct val="65000"/>
              <a:buFont typeface="Arial" panose="020B0604020202020204" pitchFamily="34" charset="0"/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2400"/>
              </a:spcBef>
              <a:spcAft>
                <a:spcPct val="0"/>
              </a:spcAft>
              <a:buClr>
                <a:srgbClr val="008000"/>
              </a:buClr>
              <a:buSzPct val="65000"/>
              <a:buFont typeface="Arial" panose="020B0604020202020204" pitchFamily="34" charset="0"/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2400"/>
              </a:spcBef>
              <a:spcAft>
                <a:spcPct val="0"/>
              </a:spcAft>
              <a:buClr>
                <a:srgbClr val="008000"/>
              </a:buClr>
              <a:buSzPct val="65000"/>
              <a:buFont typeface="Arial" panose="020B0604020202020204" pitchFamily="34" charset="0"/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2400"/>
              </a:spcBef>
              <a:spcAft>
                <a:spcPct val="0"/>
              </a:spcAft>
              <a:buClr>
                <a:srgbClr val="008000"/>
              </a:buClr>
              <a:buSzPct val="65000"/>
              <a:buFont typeface="Arial" panose="020B0604020202020204" pitchFamily="34" charset="0"/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dirty="0">
              <a:solidFill>
                <a:schemeClr val="tx1"/>
              </a:solidFill>
            </a:endParaRPr>
          </a:p>
        </p:txBody>
      </p:sp>
      <p:sp>
        <p:nvSpPr>
          <p:cNvPr id="54276" name="Rectangle 4">
            <a:extLst>
              <a:ext uri="{FF2B5EF4-FFF2-40B4-BE49-F238E27FC236}">
                <a16:creationId xmlns:a16="http://schemas.microsoft.com/office/drawing/2014/main" id="{8DC13C9E-923C-463F-AF17-323257DCBD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2400"/>
              </a:spcBef>
              <a:buClr>
                <a:srgbClr val="008000"/>
              </a:buClr>
              <a:buFont typeface="Arial" panose="020B0604020202020204" pitchFamily="34" charset="0"/>
              <a:buChar char="•"/>
              <a:defRPr sz="32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2400"/>
              </a:spcBef>
              <a:buClr>
                <a:srgbClr val="008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3399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2400"/>
              </a:spcBef>
              <a:buClr>
                <a:srgbClr val="008000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rgbClr val="003399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2400"/>
              </a:spcBef>
              <a:buClr>
                <a:srgbClr val="008000"/>
              </a:buClr>
              <a:buSzPct val="50000"/>
              <a:buFont typeface="Wingdings" panose="05000000000000000000" pitchFamily="2" charset="2"/>
              <a:buChar char="q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2400"/>
              </a:spcBef>
              <a:buClr>
                <a:srgbClr val="008000"/>
              </a:buClr>
              <a:buSzPct val="65000"/>
              <a:buFont typeface="Arial" panose="020B0604020202020204" pitchFamily="34" charset="0"/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2400"/>
              </a:spcBef>
              <a:spcAft>
                <a:spcPct val="0"/>
              </a:spcAft>
              <a:buClr>
                <a:srgbClr val="008000"/>
              </a:buClr>
              <a:buSzPct val="65000"/>
              <a:buFont typeface="Arial" panose="020B0604020202020204" pitchFamily="34" charset="0"/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2400"/>
              </a:spcBef>
              <a:spcAft>
                <a:spcPct val="0"/>
              </a:spcAft>
              <a:buClr>
                <a:srgbClr val="008000"/>
              </a:buClr>
              <a:buSzPct val="65000"/>
              <a:buFont typeface="Arial" panose="020B0604020202020204" pitchFamily="34" charset="0"/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2400"/>
              </a:spcBef>
              <a:spcAft>
                <a:spcPct val="0"/>
              </a:spcAft>
              <a:buClr>
                <a:srgbClr val="008000"/>
              </a:buClr>
              <a:buSzPct val="65000"/>
              <a:buFont typeface="Arial" panose="020B0604020202020204" pitchFamily="34" charset="0"/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2400"/>
              </a:spcBef>
              <a:spcAft>
                <a:spcPct val="0"/>
              </a:spcAft>
              <a:buClr>
                <a:srgbClr val="008000"/>
              </a:buClr>
              <a:buSzPct val="65000"/>
              <a:buFont typeface="Arial" panose="020B0604020202020204" pitchFamily="34" charset="0"/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dirty="0">
              <a:solidFill>
                <a:schemeClr val="tx1"/>
              </a:solidFill>
            </a:endParaRPr>
          </a:p>
        </p:txBody>
      </p:sp>
      <p:sp>
        <p:nvSpPr>
          <p:cNvPr id="54277" name="Rectangle 6">
            <a:extLst>
              <a:ext uri="{FF2B5EF4-FFF2-40B4-BE49-F238E27FC236}">
                <a16:creationId xmlns:a16="http://schemas.microsoft.com/office/drawing/2014/main" id="{00465485-07D1-4C29-83B9-843BF35B81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2400"/>
              </a:spcBef>
              <a:buClr>
                <a:srgbClr val="008000"/>
              </a:buClr>
              <a:buFont typeface="Arial" panose="020B0604020202020204" pitchFamily="34" charset="0"/>
              <a:buChar char="•"/>
              <a:defRPr sz="32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2400"/>
              </a:spcBef>
              <a:buClr>
                <a:srgbClr val="008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3399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2400"/>
              </a:spcBef>
              <a:buClr>
                <a:srgbClr val="008000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rgbClr val="003399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2400"/>
              </a:spcBef>
              <a:buClr>
                <a:srgbClr val="008000"/>
              </a:buClr>
              <a:buSzPct val="50000"/>
              <a:buFont typeface="Wingdings" panose="05000000000000000000" pitchFamily="2" charset="2"/>
              <a:buChar char="q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2400"/>
              </a:spcBef>
              <a:buClr>
                <a:srgbClr val="008000"/>
              </a:buClr>
              <a:buSzPct val="65000"/>
              <a:buFont typeface="Arial" panose="020B0604020202020204" pitchFamily="34" charset="0"/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2400"/>
              </a:spcBef>
              <a:spcAft>
                <a:spcPct val="0"/>
              </a:spcAft>
              <a:buClr>
                <a:srgbClr val="008000"/>
              </a:buClr>
              <a:buSzPct val="65000"/>
              <a:buFont typeface="Arial" panose="020B0604020202020204" pitchFamily="34" charset="0"/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2400"/>
              </a:spcBef>
              <a:spcAft>
                <a:spcPct val="0"/>
              </a:spcAft>
              <a:buClr>
                <a:srgbClr val="008000"/>
              </a:buClr>
              <a:buSzPct val="65000"/>
              <a:buFont typeface="Arial" panose="020B0604020202020204" pitchFamily="34" charset="0"/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2400"/>
              </a:spcBef>
              <a:spcAft>
                <a:spcPct val="0"/>
              </a:spcAft>
              <a:buClr>
                <a:srgbClr val="008000"/>
              </a:buClr>
              <a:buSzPct val="65000"/>
              <a:buFont typeface="Arial" panose="020B0604020202020204" pitchFamily="34" charset="0"/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2400"/>
              </a:spcBef>
              <a:spcAft>
                <a:spcPct val="0"/>
              </a:spcAft>
              <a:buClr>
                <a:srgbClr val="008000"/>
              </a:buClr>
              <a:buSzPct val="65000"/>
              <a:buFont typeface="Arial" panose="020B0604020202020204" pitchFamily="34" charset="0"/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dirty="0">
              <a:solidFill>
                <a:schemeClr val="tx1"/>
              </a:solidFill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1BF5C56D-2445-4986-A0ED-AE003B39B5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1532377"/>
              </p:ext>
            </p:extLst>
          </p:nvPr>
        </p:nvGraphicFramePr>
        <p:xfrm>
          <a:off x="1552866" y="1613595"/>
          <a:ext cx="8839200" cy="417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88" name="Visio" r:id="rId4" imgW="8839200" imgH="4171994" progId="Visio.Drawing.15">
                  <p:embed/>
                </p:oleObj>
              </mc:Choice>
              <mc:Fallback>
                <p:oleObj name="Visio" r:id="rId4" imgW="8839200" imgH="4171994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52866" y="1613595"/>
                        <a:ext cx="8839200" cy="4171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16498643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1582400" cy="646331"/>
          </a:xfrm>
        </p:spPr>
        <p:txBody>
          <a:bodyPr/>
          <a:lstStyle/>
          <a:p>
            <a:r>
              <a:rPr lang="en-US" altLang="en-US" dirty="0"/>
              <a:t>Low-Frequency GIC Produces Minimal Error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A21B8C7A-7B1E-47FF-B278-352BA4871C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4559300"/>
            <a:ext cx="419364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 simulation – </a:t>
            </a:r>
            <a:b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(0.2 Hz, 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 A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+ </a:t>
            </a:r>
            <a:b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(60 Hz, 150 A)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86817D-02BC-40F6-A9D2-C623CAF24CAB}"/>
              </a:ext>
            </a:extLst>
          </p:cNvPr>
          <p:cNvSpPr txBox="1"/>
          <p:nvPr/>
        </p:nvSpPr>
        <p:spPr>
          <a:xfrm>
            <a:off x="7315200" y="1752600"/>
            <a:ext cx="42698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Yellow solid line 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primary ratio current</a:t>
            </a:r>
          </a:p>
          <a:p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 dashed line 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filtered secondary current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C19195-3301-4CC2-ACEF-0B66248F3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578" y="1143000"/>
            <a:ext cx="6512401" cy="540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383340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304800" y="1306551"/>
            <a:ext cx="11582400" cy="5160387"/>
          </a:xfrm>
        </p:spPr>
        <p:txBody>
          <a:bodyPr/>
          <a:lstStyle/>
          <a:p>
            <a:r>
              <a:rPr lang="en-US" altLang="en-US" dirty="0"/>
              <a:t>Exponentially decaying component in fault current eventually saturates CT</a:t>
            </a:r>
          </a:p>
          <a:p>
            <a:r>
              <a:rPr lang="en-US" altLang="en-US" dirty="0"/>
              <a:t>Protection must be secure and dependable during saturation conditions</a:t>
            </a:r>
          </a:p>
          <a:p>
            <a:pPr lvl="1"/>
            <a:r>
              <a:rPr lang="en-US" altLang="en-US" dirty="0"/>
              <a:t>Differential elements (line, transformer, and bus) </a:t>
            </a:r>
            <a:br>
              <a:rPr lang="en-US" altLang="en-US" dirty="0"/>
            </a:br>
            <a:r>
              <a:rPr lang="en-US" altLang="en-US" dirty="0"/>
              <a:t>must manage dissimilar CT performance </a:t>
            </a:r>
          </a:p>
          <a:p>
            <a:pPr lvl="1"/>
            <a:r>
              <a:rPr lang="en-US" altLang="en-US" dirty="0"/>
              <a:t>Line protection (21, 67, 87L) must handle CT errors</a:t>
            </a:r>
          </a:p>
          <a:p>
            <a:r>
              <a:rPr lang="en-US" altLang="en-US" dirty="0"/>
              <a:t>DC can produce CT thermal stress</a:t>
            </a:r>
          </a:p>
        </p:txBody>
      </p:sp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1582400" cy="646331"/>
          </a:xfrm>
        </p:spPr>
        <p:txBody>
          <a:bodyPr/>
          <a:lstStyle/>
          <a:p>
            <a:r>
              <a:rPr lang="en-US" altLang="en-US" dirty="0"/>
              <a:t>CTs “Don’t Like” DC</a:t>
            </a:r>
          </a:p>
        </p:txBody>
      </p:sp>
    </p:spTree>
    <p:extLst>
      <p:ext uri="{BB962C8B-B14F-4D97-AF65-F5344CB8AC3E}">
        <p14:creationId xmlns:p14="http://schemas.microsoft.com/office/powerpoint/2010/main" val="2446364475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1582400" cy="646331"/>
          </a:xfrm>
        </p:spPr>
        <p:txBody>
          <a:bodyPr/>
          <a:lstStyle/>
          <a:p>
            <a:r>
              <a:rPr lang="en-US" altLang="en-US" dirty="0"/>
              <a:t>Transient CT Performance Without GIC</a:t>
            </a:r>
          </a:p>
        </p:txBody>
      </p:sp>
      <p:sp>
        <p:nvSpPr>
          <p:cNvPr id="26628" name="TextBox 4"/>
          <p:cNvSpPr txBox="1">
            <a:spLocks noChangeArrowheads="1"/>
          </p:cNvSpPr>
          <p:nvPr/>
        </p:nvSpPr>
        <p:spPr bwMode="auto">
          <a:xfrm>
            <a:off x="7924800" y="2133600"/>
            <a:ext cx="3576637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C10, 150:5 CT 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b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fault current of 1.6 kA rms with pre-fault load of 150 A rms and no GIC current</a:t>
            </a:r>
            <a:endParaRPr lang="en-US" alt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A9AA77A4-5CD8-44A9-A71C-F5099B087F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5135544"/>
              </p:ext>
            </p:extLst>
          </p:nvPr>
        </p:nvGraphicFramePr>
        <p:xfrm>
          <a:off x="457200" y="1323975"/>
          <a:ext cx="6943725" cy="534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7" name="Visio" r:id="rId4" imgW="6943725" imgH="5343415" progId="Visio.Drawing.15">
                  <p:embed/>
                </p:oleObj>
              </mc:Choice>
              <mc:Fallback>
                <p:oleObj name="Visio" r:id="rId4" imgW="6943725" imgH="5343415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7200" y="1323975"/>
                        <a:ext cx="6943725" cy="5343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43453567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D996AB1-81C5-4988-99A8-A3D5E3751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306551"/>
            <a:ext cx="11582400" cy="5201424"/>
          </a:xfrm>
        </p:spPr>
        <p:txBody>
          <a:bodyPr/>
          <a:lstStyle/>
          <a:p>
            <a:r>
              <a:rPr lang="en-US" dirty="0"/>
              <a:t>Goal of protection</a:t>
            </a:r>
          </a:p>
          <a:p>
            <a:r>
              <a:rPr lang="en-US" dirty="0"/>
              <a:t>GIC mechanism</a:t>
            </a:r>
          </a:p>
          <a:p>
            <a:r>
              <a:rPr lang="en-US" dirty="0"/>
              <a:t>History of GIC impact on protection</a:t>
            </a:r>
          </a:p>
          <a:p>
            <a:r>
              <a:rPr lang="en-US" dirty="0"/>
              <a:t>Overview of relay filtering</a:t>
            </a:r>
          </a:p>
          <a:p>
            <a:r>
              <a:rPr lang="en-US" dirty="0"/>
              <a:t>Impact of GIC on CTs</a:t>
            </a:r>
          </a:p>
          <a:p>
            <a:r>
              <a:rPr lang="en-US" dirty="0"/>
              <a:t>Impact of GIC on relay applications</a:t>
            </a:r>
          </a:p>
          <a:p>
            <a:r>
              <a:rPr lang="en-US" dirty="0"/>
              <a:t>GIC monitoring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2E34D39-0566-4368-9BCA-7252DFB44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3380366798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1582400" cy="646331"/>
          </a:xfrm>
        </p:spPr>
        <p:txBody>
          <a:bodyPr/>
          <a:lstStyle/>
          <a:p>
            <a:r>
              <a:rPr lang="en-US" altLang="en-US" dirty="0"/>
              <a:t>Transient CT Performance With GIC</a:t>
            </a:r>
          </a:p>
        </p:txBody>
      </p:sp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7924800" y="2133600"/>
            <a:ext cx="38100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C10, 150:5 CT 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b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fault current of 1.6 kA rms with pre-fault load of 150 A rms and 15 A dc GIC current</a:t>
            </a:r>
            <a:endParaRPr lang="en-US" alt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E72278F5-3591-4237-B416-DB7F63D6A2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7622679"/>
              </p:ext>
            </p:extLst>
          </p:nvPr>
        </p:nvGraphicFramePr>
        <p:xfrm>
          <a:off x="457200" y="1323975"/>
          <a:ext cx="6943725" cy="534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60" name="Visio" r:id="rId4" imgW="6943725" imgH="5343415" progId="Visio.Drawing.15">
                  <p:embed/>
                </p:oleObj>
              </mc:Choice>
              <mc:Fallback>
                <p:oleObj name="Visio" r:id="rId4" imgW="6943725" imgH="5343415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7200" y="1323975"/>
                        <a:ext cx="6943725" cy="5343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67270484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1582400" cy="646331"/>
          </a:xfrm>
        </p:spPr>
        <p:txBody>
          <a:bodyPr/>
          <a:lstStyle/>
          <a:p>
            <a:r>
              <a:rPr lang="en-US" altLang="en-US" dirty="0"/>
              <a:t>Impact of GIC Similar to Residual Flux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0DD922D3-A35B-4A23-A8D9-FAC0644738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1944867"/>
              </p:ext>
            </p:extLst>
          </p:nvPr>
        </p:nvGraphicFramePr>
        <p:xfrm>
          <a:off x="2247900" y="1133475"/>
          <a:ext cx="6496050" cy="557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85" name="Visio" r:id="rId4" imgW="6496050" imgH="5572191" progId="Visio.Drawing.15">
                  <p:embed/>
                </p:oleObj>
              </mc:Choice>
              <mc:Fallback>
                <p:oleObj name="Visio" r:id="rId4" imgW="6496050" imgH="5572191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7900" y="1133475"/>
                        <a:ext cx="6496050" cy="5572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C91FA03-FD13-428B-8FC7-88EB1B6767FB}"/>
              </a:ext>
            </a:extLst>
          </p:cNvPr>
          <p:cNvSpPr txBox="1"/>
          <p:nvPr/>
        </p:nvSpPr>
        <p:spPr>
          <a:xfrm>
            <a:off x="8743950" y="2819400"/>
            <a:ext cx="1409700" cy="101566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0" i="0" u="none" baseline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 = Saturation Voltage</a:t>
            </a:r>
          </a:p>
        </p:txBody>
      </p:sp>
    </p:spTree>
    <p:extLst>
      <p:ext uri="{BB962C8B-B14F-4D97-AF65-F5344CB8AC3E}">
        <p14:creationId xmlns:p14="http://schemas.microsoft.com/office/powerpoint/2010/main" val="736451245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06551"/>
            <a:ext cx="11582400" cy="4893647"/>
          </a:xfrm>
        </p:spPr>
        <p:txBody>
          <a:bodyPr/>
          <a:lstStyle/>
          <a:p>
            <a:r>
              <a:rPr lang="en-US" altLang="en-US" dirty="0"/>
              <a:t>Do CTs “like” dc? </a:t>
            </a:r>
            <a:br>
              <a:rPr lang="en-US" altLang="en-US" dirty="0"/>
            </a:br>
            <a:r>
              <a:rPr lang="en-US" altLang="en-US" sz="3200" i="1" dirty="0">
                <a:solidFill>
                  <a:schemeClr val="accent1"/>
                </a:solidFill>
              </a:rPr>
              <a:t>No, CTs cannot measure dc </a:t>
            </a:r>
          </a:p>
          <a:p>
            <a:r>
              <a:rPr lang="en-US" altLang="en-US" dirty="0"/>
              <a:t>Do CTs “mind” dc?</a:t>
            </a:r>
            <a:br>
              <a:rPr lang="en-US" altLang="en-US" dirty="0"/>
            </a:br>
            <a:r>
              <a:rPr lang="en-US" altLang="en-US" sz="3200" i="1" dirty="0">
                <a:solidFill>
                  <a:schemeClr val="accent1"/>
                </a:solidFill>
              </a:rPr>
              <a:t>A little; standing dc impacts accuracy of ac measurement</a:t>
            </a:r>
            <a:endParaRPr lang="en-US" altLang="en-US" i="1" dirty="0">
              <a:solidFill>
                <a:schemeClr val="accent1"/>
              </a:solidFill>
            </a:endParaRPr>
          </a:p>
          <a:p>
            <a:r>
              <a:rPr lang="en-US" altLang="en-US" dirty="0"/>
              <a:t>What is the GIC impact on protection CTs?</a:t>
            </a:r>
            <a:br>
              <a:rPr lang="en-US" altLang="en-US" dirty="0"/>
            </a:br>
            <a:r>
              <a:rPr lang="en-US" altLang="en-US" sz="3200" i="1" dirty="0">
                <a:solidFill>
                  <a:schemeClr val="accent1"/>
                </a:solidFill>
              </a:rPr>
              <a:t>Very short-lived; similar to residual flux</a:t>
            </a:r>
          </a:p>
          <a:p>
            <a:r>
              <a:rPr lang="en-US" altLang="en-US" dirty="0"/>
              <a:t>Is protection affected?</a:t>
            </a:r>
            <a:br>
              <a:rPr lang="en-US" altLang="en-US" dirty="0"/>
            </a:br>
            <a:r>
              <a:rPr lang="en-US" altLang="en-US" sz="3200" i="1" dirty="0">
                <a:solidFill>
                  <a:schemeClr val="accent1"/>
                </a:solidFill>
              </a:rPr>
              <a:t>In general, impact is minimal</a:t>
            </a:r>
            <a:endParaRPr lang="en-US" altLang="en-US" i="1" dirty="0">
              <a:solidFill>
                <a:schemeClr val="accent1"/>
              </a:solidFill>
            </a:endParaRPr>
          </a:p>
        </p:txBody>
      </p:sp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1582400" cy="646331"/>
          </a:xfrm>
        </p:spPr>
        <p:txBody>
          <a:bodyPr/>
          <a:lstStyle/>
          <a:p>
            <a:r>
              <a:rPr lang="en-US" altLang="en-US" dirty="0"/>
              <a:t>CT Performance Questions</a:t>
            </a:r>
          </a:p>
        </p:txBody>
      </p:sp>
    </p:spTree>
    <p:extLst>
      <p:ext uri="{BB962C8B-B14F-4D97-AF65-F5344CB8AC3E}">
        <p14:creationId xmlns:p14="http://schemas.microsoft.com/office/powerpoint/2010/main" val="1198076638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D9C235-6410-477A-B425-AE9933A74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52400"/>
            <a:ext cx="11582400" cy="1200329"/>
          </a:xfrm>
        </p:spPr>
        <p:txBody>
          <a:bodyPr/>
          <a:lstStyle/>
          <a:p>
            <a:r>
              <a:rPr lang="en-US" dirty="0"/>
              <a:t>GIC Induces Half-Cycle Saturation </a:t>
            </a:r>
            <a:br>
              <a:rPr lang="en-US" dirty="0"/>
            </a:br>
            <a:r>
              <a:rPr lang="en-US" dirty="0"/>
              <a:t>in Transformer Core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0683C7C6-EDB5-476D-93D0-1CE8F5111A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4857523"/>
              </p:ext>
            </p:extLst>
          </p:nvPr>
        </p:nvGraphicFramePr>
        <p:xfrm>
          <a:off x="1595437" y="1676400"/>
          <a:ext cx="9001125" cy="518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60" name="Visio" r:id="rId4" imgW="9001125" imgH="5181718" progId="Visio.Drawing.15">
                  <p:embed/>
                </p:oleObj>
              </mc:Choice>
              <mc:Fallback>
                <p:oleObj name="Visio" r:id="rId4" imgW="9001125" imgH="5181718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5437" y="1676400"/>
                        <a:ext cx="9001125" cy="5181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31322121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4C7686-29BB-4B40-935D-34E24ECB5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Harmonic Content During Half-Cycle Saturation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48F69BE-82D8-4528-ADC5-0A3DEB344BE8}"/>
              </a:ext>
            </a:extLst>
          </p:cNvPr>
          <p:cNvGrpSpPr/>
          <p:nvPr/>
        </p:nvGrpSpPr>
        <p:grpSpPr>
          <a:xfrm>
            <a:off x="9446124" y="2964726"/>
            <a:ext cx="1707285" cy="1063977"/>
            <a:chOff x="9952084" y="2059508"/>
            <a:chExt cx="1707285" cy="1063977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6BA7170-8360-4018-90C6-2973A71EB454}"/>
                </a:ext>
              </a:extLst>
            </p:cNvPr>
            <p:cNvSpPr/>
            <p:nvPr/>
          </p:nvSpPr>
          <p:spPr>
            <a:xfrm>
              <a:off x="9952084" y="2214807"/>
              <a:ext cx="213507" cy="212623"/>
            </a:xfrm>
            <a:prstGeom prst="rect">
              <a:avLst/>
            </a:prstGeom>
            <a:solidFill>
              <a:schemeClr val="accent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1800" b="0" i="0" u="none" baseline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79DA1A3-0951-4301-B684-E85BB2ACBE9D}"/>
                </a:ext>
              </a:extLst>
            </p:cNvPr>
            <p:cNvSpPr/>
            <p:nvPr/>
          </p:nvSpPr>
          <p:spPr>
            <a:xfrm>
              <a:off x="9952084" y="2755564"/>
              <a:ext cx="213507" cy="212623"/>
            </a:xfrm>
            <a:prstGeom prst="rect">
              <a:avLst/>
            </a:prstGeom>
            <a:solidFill>
              <a:schemeClr val="accent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1800" b="0" i="0" u="none" baseline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184AFC1-A88F-4C6F-84B4-45520F1EF2E0}"/>
                </a:ext>
              </a:extLst>
            </p:cNvPr>
            <p:cNvSpPr txBox="1"/>
            <p:nvPr/>
          </p:nvSpPr>
          <p:spPr>
            <a:xfrm>
              <a:off x="10205057" y="2059508"/>
              <a:ext cx="1454312" cy="52322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rtl="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0" i="0" u="none" baseline="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Normal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C50D051-9F5C-4406-88DA-D36C1BB0CB4E}"/>
                </a:ext>
              </a:extLst>
            </p:cNvPr>
            <p:cNvSpPr txBox="1"/>
            <p:nvPr/>
          </p:nvSpPr>
          <p:spPr>
            <a:xfrm>
              <a:off x="10205057" y="2600265"/>
              <a:ext cx="1454312" cy="52322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rtl="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0" i="0" u="none" baseline="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GIC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2BB4B0B-F910-4679-B7D3-CC4DABD91B3D}"/>
              </a:ext>
            </a:extLst>
          </p:cNvPr>
          <p:cNvGrpSpPr/>
          <p:nvPr/>
        </p:nvGrpSpPr>
        <p:grpSpPr>
          <a:xfrm>
            <a:off x="923312" y="1174926"/>
            <a:ext cx="8106150" cy="5448560"/>
            <a:chOff x="589937" y="1289226"/>
            <a:chExt cx="8106150" cy="544856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D9241A3F-2B3A-436F-85B3-8A28F5A4016E}"/>
                </a:ext>
              </a:extLst>
            </p:cNvPr>
            <p:cNvGrpSpPr/>
            <p:nvPr/>
          </p:nvGrpSpPr>
          <p:grpSpPr>
            <a:xfrm>
              <a:off x="819150" y="1289226"/>
              <a:ext cx="7876937" cy="5162572"/>
              <a:chOff x="2635955" y="1501849"/>
              <a:chExt cx="6612582" cy="4333909"/>
            </a:xfrm>
          </p:grpSpPr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780FCC75-74DB-4850-B92E-04BD5441FFD6}"/>
                  </a:ext>
                </a:extLst>
              </p:cNvPr>
              <p:cNvCxnSpPr/>
              <p:nvPr/>
            </p:nvCxnSpPr>
            <p:spPr>
              <a:xfrm>
                <a:off x="3429000" y="4857750"/>
                <a:ext cx="5791200" cy="0"/>
              </a:xfrm>
              <a:prstGeom prst="line">
                <a:avLst/>
              </a:prstGeom>
              <a:ln w="12700" cap="flat" cmpd="sng" algn="ctr">
                <a:solidFill>
                  <a:schemeClr val="lt2"/>
                </a:solidFill>
                <a:prstDash val="solid"/>
                <a:miter lim="800000"/>
                <a:headEnd type="non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D63BD109-182E-4BB1-8451-DBA883A669A9}"/>
                  </a:ext>
                </a:extLst>
              </p:cNvPr>
              <p:cNvCxnSpPr/>
              <p:nvPr/>
            </p:nvCxnSpPr>
            <p:spPr>
              <a:xfrm>
                <a:off x="3429000" y="4400550"/>
                <a:ext cx="5791200" cy="0"/>
              </a:xfrm>
              <a:prstGeom prst="line">
                <a:avLst/>
              </a:prstGeom>
              <a:ln w="12700" cap="flat" cmpd="sng" algn="ctr">
                <a:solidFill>
                  <a:schemeClr val="lt2"/>
                </a:solidFill>
                <a:prstDash val="solid"/>
                <a:miter lim="800000"/>
                <a:headEnd type="non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74225C8E-E82C-4809-9409-9259B2FFBFFF}"/>
                  </a:ext>
                </a:extLst>
              </p:cNvPr>
              <p:cNvCxnSpPr/>
              <p:nvPr/>
            </p:nvCxnSpPr>
            <p:spPr>
              <a:xfrm>
                <a:off x="3429000" y="3962400"/>
                <a:ext cx="5791200" cy="0"/>
              </a:xfrm>
              <a:prstGeom prst="line">
                <a:avLst/>
              </a:prstGeom>
              <a:ln w="12700" cap="flat" cmpd="sng" algn="ctr">
                <a:solidFill>
                  <a:schemeClr val="lt2"/>
                </a:solidFill>
                <a:prstDash val="solid"/>
                <a:miter lim="800000"/>
                <a:headEnd type="non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D8AF56CE-7FCA-46D3-9FF4-D6FDAF7C564E}"/>
                  </a:ext>
                </a:extLst>
              </p:cNvPr>
              <p:cNvCxnSpPr/>
              <p:nvPr/>
            </p:nvCxnSpPr>
            <p:spPr>
              <a:xfrm>
                <a:off x="3429000" y="3505200"/>
                <a:ext cx="5791200" cy="0"/>
              </a:xfrm>
              <a:prstGeom prst="line">
                <a:avLst/>
              </a:prstGeom>
              <a:ln w="12700" cap="flat" cmpd="sng" algn="ctr">
                <a:solidFill>
                  <a:schemeClr val="lt2"/>
                </a:solidFill>
                <a:prstDash val="solid"/>
                <a:miter lim="800000"/>
                <a:headEnd type="non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9D335650-9138-432F-BC4D-20AAE5C10D11}"/>
                  </a:ext>
                </a:extLst>
              </p:cNvPr>
              <p:cNvCxnSpPr/>
              <p:nvPr/>
            </p:nvCxnSpPr>
            <p:spPr>
              <a:xfrm>
                <a:off x="3429000" y="3048000"/>
                <a:ext cx="5791200" cy="0"/>
              </a:xfrm>
              <a:prstGeom prst="line">
                <a:avLst/>
              </a:prstGeom>
              <a:ln w="12700" cap="flat" cmpd="sng" algn="ctr">
                <a:solidFill>
                  <a:schemeClr val="lt2"/>
                </a:solidFill>
                <a:prstDash val="solid"/>
                <a:miter lim="800000"/>
                <a:headEnd type="non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207038DD-7657-4415-B0EF-309F0E5F9705}"/>
                  </a:ext>
                </a:extLst>
              </p:cNvPr>
              <p:cNvCxnSpPr/>
              <p:nvPr/>
            </p:nvCxnSpPr>
            <p:spPr>
              <a:xfrm>
                <a:off x="3429000" y="2628900"/>
                <a:ext cx="5791200" cy="0"/>
              </a:xfrm>
              <a:prstGeom prst="line">
                <a:avLst/>
              </a:prstGeom>
              <a:ln w="12700" cap="flat" cmpd="sng" algn="ctr">
                <a:solidFill>
                  <a:schemeClr val="lt2"/>
                </a:solidFill>
                <a:prstDash val="solid"/>
                <a:miter lim="800000"/>
                <a:headEnd type="non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2605030D-A687-4A12-A025-0A68060AA722}"/>
                  </a:ext>
                </a:extLst>
              </p:cNvPr>
              <p:cNvCxnSpPr/>
              <p:nvPr/>
            </p:nvCxnSpPr>
            <p:spPr>
              <a:xfrm>
                <a:off x="3429000" y="2181225"/>
                <a:ext cx="5791200" cy="0"/>
              </a:xfrm>
              <a:prstGeom prst="line">
                <a:avLst/>
              </a:prstGeom>
              <a:ln w="12700" cap="flat" cmpd="sng" algn="ctr">
                <a:solidFill>
                  <a:schemeClr val="lt2"/>
                </a:solidFill>
                <a:prstDash val="solid"/>
                <a:miter lim="800000"/>
                <a:headEnd type="non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0A4E60CA-2C7C-4313-9AB3-0D85808DB8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33854" y="1752600"/>
                <a:ext cx="0" cy="3552825"/>
              </a:xfrm>
              <a:prstGeom prst="line">
                <a:avLst/>
              </a:prstGeom>
              <a:ln w="12700" cap="flat" cmpd="sng" algn="ctr">
                <a:solidFill>
                  <a:schemeClr val="lt2"/>
                </a:solidFill>
                <a:prstDash val="solid"/>
                <a:miter lim="800000"/>
                <a:headEnd type="non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4F062741-084C-4C70-B64E-C6C080BF8C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37345" y="1764030"/>
                <a:ext cx="0" cy="3554730"/>
              </a:xfrm>
              <a:prstGeom prst="line">
                <a:avLst/>
              </a:prstGeom>
              <a:ln w="12700" cap="flat" cmpd="sng" algn="ctr">
                <a:solidFill>
                  <a:schemeClr val="lt2"/>
                </a:solidFill>
                <a:prstDash val="solid"/>
                <a:miter lim="800000"/>
                <a:headEnd type="non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2BC6FBDB-3BF1-4B39-A16B-F2C899BB7C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29000" y="1764030"/>
                <a:ext cx="5808345" cy="0"/>
              </a:xfrm>
              <a:prstGeom prst="line">
                <a:avLst/>
              </a:prstGeom>
              <a:ln w="12700" cap="flat" cmpd="sng" algn="ctr">
                <a:solidFill>
                  <a:schemeClr val="lt2"/>
                </a:solidFill>
                <a:prstDash val="solid"/>
                <a:miter lim="800000"/>
                <a:headEnd type="non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5221157-499C-493A-9B4D-F5FE6B854E5F}"/>
                  </a:ext>
                </a:extLst>
              </p:cNvPr>
              <p:cNvSpPr/>
              <p:nvPr/>
            </p:nvSpPr>
            <p:spPr>
              <a:xfrm>
                <a:off x="3581405" y="3052520"/>
                <a:ext cx="228595" cy="2257418"/>
              </a:xfrm>
              <a:prstGeom prst="rect">
                <a:avLst/>
              </a:prstGeom>
              <a:solidFill>
                <a:schemeClr val="accent2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 i="0" u="none" baseline="0" dirty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439D595-D709-404F-A671-B65FE5BF96C3}"/>
                  </a:ext>
                </a:extLst>
              </p:cNvPr>
              <p:cNvSpPr/>
              <p:nvPr/>
            </p:nvSpPr>
            <p:spPr>
              <a:xfrm>
                <a:off x="5262563" y="4652721"/>
                <a:ext cx="228594" cy="657217"/>
              </a:xfrm>
              <a:prstGeom prst="rect">
                <a:avLst/>
              </a:prstGeom>
              <a:solidFill>
                <a:schemeClr val="accent2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 i="0" u="none" baseline="0" dirty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CCAA2DA6-8EC5-47B4-8453-64B19491F360}"/>
                  </a:ext>
                </a:extLst>
              </p:cNvPr>
              <p:cNvSpPr/>
              <p:nvPr/>
            </p:nvSpPr>
            <p:spPr>
              <a:xfrm>
                <a:off x="6934677" y="5109923"/>
                <a:ext cx="228588" cy="200015"/>
              </a:xfrm>
              <a:prstGeom prst="rect">
                <a:avLst/>
              </a:prstGeom>
              <a:solidFill>
                <a:schemeClr val="accent2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 i="0" u="none" baseline="0" dirty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57CE782-4FE8-4B65-ADA9-0C46F691DEDD}"/>
                  </a:ext>
                </a:extLst>
              </p:cNvPr>
              <p:cNvSpPr/>
              <p:nvPr/>
            </p:nvSpPr>
            <p:spPr>
              <a:xfrm>
                <a:off x="8620596" y="5243519"/>
                <a:ext cx="228588" cy="66420"/>
              </a:xfrm>
              <a:prstGeom prst="rect">
                <a:avLst/>
              </a:prstGeom>
              <a:solidFill>
                <a:schemeClr val="accent2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 i="0" u="none" baseline="0" dirty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AE5AF05-7284-4CFD-83DC-9CE257FCF295}"/>
                  </a:ext>
                </a:extLst>
              </p:cNvPr>
              <p:cNvSpPr/>
              <p:nvPr/>
            </p:nvSpPr>
            <p:spPr>
              <a:xfrm>
                <a:off x="3807633" y="2149420"/>
                <a:ext cx="228594" cy="3160518"/>
              </a:xfrm>
              <a:prstGeom prst="rect">
                <a:avLst/>
              </a:prstGeom>
              <a:solidFill>
                <a:schemeClr val="accent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 i="0" u="none" baseline="0" dirty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1E5DC42F-5347-425B-8822-6A81A1D33BF1}"/>
                  </a:ext>
                </a:extLst>
              </p:cNvPr>
              <p:cNvSpPr/>
              <p:nvPr/>
            </p:nvSpPr>
            <p:spPr>
              <a:xfrm>
                <a:off x="4662687" y="3976691"/>
                <a:ext cx="228594" cy="1333248"/>
              </a:xfrm>
              <a:prstGeom prst="rect">
                <a:avLst/>
              </a:prstGeom>
              <a:solidFill>
                <a:schemeClr val="accent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 i="0" u="none" baseline="0" dirty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46C7911D-6472-4078-A574-AA10E7DD1D96}"/>
                  </a:ext>
                </a:extLst>
              </p:cNvPr>
              <p:cNvSpPr/>
              <p:nvPr/>
            </p:nvSpPr>
            <p:spPr>
              <a:xfrm>
                <a:off x="5493451" y="3995483"/>
                <a:ext cx="228594" cy="1314455"/>
              </a:xfrm>
              <a:prstGeom prst="rect">
                <a:avLst/>
              </a:prstGeom>
              <a:solidFill>
                <a:schemeClr val="accent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 i="0" u="none" baseline="0" dirty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52693B6-E908-4794-B2C0-A7AEE92FFCB0}"/>
                  </a:ext>
                </a:extLst>
              </p:cNvPr>
              <p:cNvSpPr/>
              <p:nvPr/>
            </p:nvSpPr>
            <p:spPr>
              <a:xfrm>
                <a:off x="6343265" y="4533900"/>
                <a:ext cx="228594" cy="776038"/>
              </a:xfrm>
              <a:prstGeom prst="rect">
                <a:avLst/>
              </a:prstGeom>
              <a:solidFill>
                <a:schemeClr val="accent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 i="0" u="none" baseline="0" dirty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DCC0B7D-85A3-47E2-847E-ED9C5B21AE63}"/>
                  </a:ext>
                </a:extLst>
              </p:cNvPr>
              <p:cNvSpPr/>
              <p:nvPr/>
            </p:nvSpPr>
            <p:spPr>
              <a:xfrm>
                <a:off x="7159024" y="4664075"/>
                <a:ext cx="228594" cy="645863"/>
              </a:xfrm>
              <a:prstGeom prst="rect">
                <a:avLst/>
              </a:prstGeom>
              <a:solidFill>
                <a:schemeClr val="accent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 i="0" u="none" baseline="0" dirty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19D67A5-1F7D-48E6-A401-6AF2A5C491E2}"/>
                  </a:ext>
                </a:extLst>
              </p:cNvPr>
              <p:cNvSpPr/>
              <p:nvPr/>
            </p:nvSpPr>
            <p:spPr>
              <a:xfrm>
                <a:off x="8009631" y="4886327"/>
                <a:ext cx="228594" cy="423611"/>
              </a:xfrm>
              <a:prstGeom prst="rect">
                <a:avLst/>
              </a:prstGeom>
              <a:solidFill>
                <a:schemeClr val="accent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 i="0" u="none" baseline="0" dirty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8B8F4EA-190A-45D5-9759-9FB758DF0A6F}"/>
                  </a:ext>
                </a:extLst>
              </p:cNvPr>
              <p:cNvSpPr/>
              <p:nvPr/>
            </p:nvSpPr>
            <p:spPr>
              <a:xfrm>
                <a:off x="8845635" y="5012969"/>
                <a:ext cx="228594" cy="296969"/>
              </a:xfrm>
              <a:prstGeom prst="rect">
                <a:avLst/>
              </a:prstGeom>
              <a:solidFill>
                <a:schemeClr val="accent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 i="0" u="none" baseline="0" dirty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0F2FF2A-5ED3-4770-8484-9508E0E5CA46}"/>
                  </a:ext>
                </a:extLst>
              </p:cNvPr>
              <p:cNvSpPr txBox="1"/>
              <p:nvPr/>
            </p:nvSpPr>
            <p:spPr>
              <a:xfrm>
                <a:off x="2635955" y="1501849"/>
                <a:ext cx="820759" cy="523220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r" rtl="0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b="0" i="0" u="none" baseline="0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1.6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177DB42-ACD4-43B0-B8FF-54BBA62F1113}"/>
                  </a:ext>
                </a:extLst>
              </p:cNvPr>
              <p:cNvSpPr txBox="1"/>
              <p:nvPr/>
            </p:nvSpPr>
            <p:spPr>
              <a:xfrm>
                <a:off x="2635955" y="1938706"/>
                <a:ext cx="820759" cy="523220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r" rtl="0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b="0" i="0" u="none" baseline="0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1.4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16C6C18-7C7C-40FA-BE7C-B90A69FBC0ED}"/>
                  </a:ext>
                </a:extLst>
              </p:cNvPr>
              <p:cNvSpPr txBox="1"/>
              <p:nvPr/>
            </p:nvSpPr>
            <p:spPr>
              <a:xfrm>
                <a:off x="2635955" y="2375563"/>
                <a:ext cx="820759" cy="523220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r" rtl="0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b="0" i="0" u="none" baseline="0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1.2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8FB882B-C12E-44F4-B6A0-00D7448C3841}"/>
                  </a:ext>
                </a:extLst>
              </p:cNvPr>
              <p:cNvSpPr txBox="1"/>
              <p:nvPr/>
            </p:nvSpPr>
            <p:spPr>
              <a:xfrm>
                <a:off x="2635955" y="2812420"/>
                <a:ext cx="820759" cy="523220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r" rtl="0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b="0" i="0" u="none" baseline="0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1.0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947544D-9739-4F02-9414-6DDEAAB7902C}"/>
                  </a:ext>
                </a:extLst>
              </p:cNvPr>
              <p:cNvSpPr txBox="1"/>
              <p:nvPr/>
            </p:nvSpPr>
            <p:spPr>
              <a:xfrm>
                <a:off x="2635955" y="3249277"/>
                <a:ext cx="820759" cy="523220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r" rtl="0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b="0" i="0" u="none" baseline="0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0.8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FC7F7D3-EAD2-4ECD-BF19-09B8C6242E38}"/>
                  </a:ext>
                </a:extLst>
              </p:cNvPr>
              <p:cNvSpPr txBox="1"/>
              <p:nvPr/>
            </p:nvSpPr>
            <p:spPr>
              <a:xfrm>
                <a:off x="2635955" y="3686134"/>
                <a:ext cx="820759" cy="523220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r" rtl="0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b="0" i="0" u="none" baseline="0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0.6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B452D59-FD0A-4DBA-BDA0-D22F92F7999A}"/>
                  </a:ext>
                </a:extLst>
              </p:cNvPr>
              <p:cNvSpPr txBox="1"/>
              <p:nvPr/>
            </p:nvSpPr>
            <p:spPr>
              <a:xfrm>
                <a:off x="2635955" y="4122991"/>
                <a:ext cx="820759" cy="523220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r" rtl="0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b="0" i="0" u="none" baseline="0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0.4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8F1C560-EE63-49EE-8A5C-04988B3F16C0}"/>
                  </a:ext>
                </a:extLst>
              </p:cNvPr>
              <p:cNvSpPr txBox="1"/>
              <p:nvPr/>
            </p:nvSpPr>
            <p:spPr>
              <a:xfrm>
                <a:off x="2635955" y="4559848"/>
                <a:ext cx="820759" cy="523220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r" rtl="0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b="0" i="0" u="none" baseline="0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0.2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A5567A1-185A-4166-B75C-3193FF642C38}"/>
                  </a:ext>
                </a:extLst>
              </p:cNvPr>
              <p:cNvSpPr txBox="1"/>
              <p:nvPr/>
            </p:nvSpPr>
            <p:spPr>
              <a:xfrm>
                <a:off x="2635955" y="4996702"/>
                <a:ext cx="820759" cy="439236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r" rtl="0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b="0" i="0" u="none" baseline="0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B3247C3-A7D8-4EBA-ABF4-1CF614048D7A}"/>
                  </a:ext>
                </a:extLst>
              </p:cNvPr>
              <p:cNvSpPr txBox="1"/>
              <p:nvPr/>
            </p:nvSpPr>
            <p:spPr>
              <a:xfrm>
                <a:off x="3397253" y="5312538"/>
                <a:ext cx="820759" cy="439236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 rtl="0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b="0" i="0" u="none" baseline="0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E3A8C07A-D16D-4DCE-B605-B229276EE36A}"/>
                  </a:ext>
                </a:extLst>
              </p:cNvPr>
              <p:cNvCxnSpPr/>
              <p:nvPr/>
            </p:nvCxnSpPr>
            <p:spPr>
              <a:xfrm>
                <a:off x="3429000" y="5305425"/>
                <a:ext cx="5791200" cy="0"/>
              </a:xfrm>
              <a:prstGeom prst="line">
                <a:avLst/>
              </a:prstGeom>
              <a:ln w="12700" cap="flat" cmpd="sng" algn="ctr">
                <a:solidFill>
                  <a:schemeClr val="lt2"/>
                </a:solidFill>
                <a:prstDash val="solid"/>
                <a:miter lim="800000"/>
                <a:headEnd type="non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7985529-E422-4621-B091-E9041C34139C}"/>
                  </a:ext>
                </a:extLst>
              </p:cNvPr>
              <p:cNvSpPr txBox="1"/>
              <p:nvPr/>
            </p:nvSpPr>
            <p:spPr>
              <a:xfrm>
                <a:off x="4235674" y="5312538"/>
                <a:ext cx="820759" cy="523220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 rtl="0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b="0" i="0" u="none" baseline="0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D4C5155-8AF9-4A9A-B818-15AE0E971257}"/>
                  </a:ext>
                </a:extLst>
              </p:cNvPr>
              <p:cNvSpPr txBox="1"/>
              <p:nvPr/>
            </p:nvSpPr>
            <p:spPr>
              <a:xfrm>
                <a:off x="5074095" y="5312538"/>
                <a:ext cx="820759" cy="523220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 rtl="0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b="0" i="0" u="none" baseline="0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E3CACFE9-4C34-421F-99C0-2BFDE9FA7B41}"/>
                  </a:ext>
                </a:extLst>
              </p:cNvPr>
              <p:cNvSpPr txBox="1"/>
              <p:nvPr/>
            </p:nvSpPr>
            <p:spPr>
              <a:xfrm>
                <a:off x="5912516" y="5312538"/>
                <a:ext cx="820759" cy="523220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 rtl="0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b="0" i="0" u="none" baseline="0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124076C-C340-470C-BE55-B74BAEEC0A72}"/>
                  </a:ext>
                </a:extLst>
              </p:cNvPr>
              <p:cNvSpPr txBox="1"/>
              <p:nvPr/>
            </p:nvSpPr>
            <p:spPr>
              <a:xfrm>
                <a:off x="6750937" y="5312538"/>
                <a:ext cx="820759" cy="439236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 rtl="0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b="0" i="0" u="none" baseline="0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D70BB24D-7386-4BF7-97BA-2EA373434BA2}"/>
                  </a:ext>
                </a:extLst>
              </p:cNvPr>
              <p:cNvSpPr txBox="1"/>
              <p:nvPr/>
            </p:nvSpPr>
            <p:spPr>
              <a:xfrm>
                <a:off x="7589358" y="5312538"/>
                <a:ext cx="820759" cy="523220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 rtl="0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b="0" i="0" u="none" baseline="0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4377C66-A62A-4B25-A450-30D0EF43C34B}"/>
                  </a:ext>
                </a:extLst>
              </p:cNvPr>
              <p:cNvSpPr txBox="1"/>
              <p:nvPr/>
            </p:nvSpPr>
            <p:spPr>
              <a:xfrm>
                <a:off x="8427778" y="5312538"/>
                <a:ext cx="820759" cy="523220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 rtl="0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b="0" i="0" u="none" baseline="0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</a:t>
                </a: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26619E92-E4D8-4B64-8D48-76EAA3AD6094}"/>
                </a:ext>
              </a:extLst>
            </p:cNvPr>
            <p:cNvSpPr txBox="1"/>
            <p:nvPr/>
          </p:nvSpPr>
          <p:spPr>
            <a:xfrm>
              <a:off x="3992667" y="6214566"/>
              <a:ext cx="2218544" cy="52322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 rtl="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en-US" sz="2800" b="0" i="0" u="none" baseline="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armonic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135205B3-8A60-496C-BBC0-D309A01E6705}"/>
                </a:ext>
              </a:extLst>
            </p:cNvPr>
            <p:cNvSpPr txBox="1"/>
            <p:nvPr/>
          </p:nvSpPr>
          <p:spPr>
            <a:xfrm rot="16200000">
              <a:off x="-257725" y="3201029"/>
              <a:ext cx="2218544" cy="52322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 rtl="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Magnitude</a:t>
              </a:r>
              <a:endParaRPr lang="en-US" sz="2800" b="0" i="0" u="none" baseline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9597457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C7180D4-FA04-448D-A914-CFF16D0EB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306551"/>
            <a:ext cx="11582400" cy="4380686"/>
          </a:xfrm>
        </p:spPr>
        <p:txBody>
          <a:bodyPr/>
          <a:lstStyle/>
          <a:p>
            <a:r>
              <a:rPr lang="en-US" dirty="0"/>
              <a:t>Conventional or time-delayed elements may slightly underreach due to steady-state CT errors</a:t>
            </a:r>
          </a:p>
          <a:p>
            <a:r>
              <a:rPr lang="en-US" dirty="0"/>
              <a:t>High-speed elements may slightly underreach or be delayed for substantial CT saturation in first half-cycle of fault current</a:t>
            </a:r>
          </a:p>
          <a:p>
            <a:r>
              <a:rPr lang="en-US" dirty="0"/>
              <a:t>Dependability and security must be maintained during GIC events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0C703E6-76DF-4D00-89C5-553CE3867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52400"/>
            <a:ext cx="11582400" cy="646331"/>
          </a:xfrm>
        </p:spPr>
        <p:txBody>
          <a:bodyPr/>
          <a:lstStyle/>
          <a:p>
            <a:r>
              <a:rPr lang="en-US" dirty="0"/>
              <a:t>Line Distance and Overcurrent Protection</a:t>
            </a:r>
          </a:p>
        </p:txBody>
      </p:sp>
    </p:spTree>
    <p:extLst>
      <p:ext uri="{BB962C8B-B14F-4D97-AF65-F5344CB8AC3E}">
        <p14:creationId xmlns:p14="http://schemas.microsoft.com/office/powerpoint/2010/main" val="85277075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D52C201-1E17-4C15-9EEE-2995650310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306551"/>
            <a:ext cx="11582400" cy="3826689"/>
          </a:xfrm>
        </p:spPr>
        <p:txBody>
          <a:bodyPr/>
          <a:lstStyle/>
          <a:p>
            <a:r>
              <a:rPr lang="en-US" dirty="0"/>
              <a:t>Include protection algorithms (percentage differential, Alpha Plane) to manage steady-state CT errors</a:t>
            </a:r>
          </a:p>
          <a:p>
            <a:r>
              <a:rPr lang="en-US" dirty="0"/>
              <a:t>Include algorithms to provide security for fast relay elements for transient CT errors (slow elements are secure since transient errors are short-lived)</a:t>
            </a:r>
          </a:p>
          <a:p>
            <a:r>
              <a:rPr lang="en-US" dirty="0"/>
              <a:t>Maintain dependability and security during GIC events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681979E-94FE-4394-BAFA-80CE7CBBB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52400"/>
            <a:ext cx="11582400" cy="646331"/>
          </a:xfrm>
        </p:spPr>
        <p:txBody>
          <a:bodyPr/>
          <a:lstStyle/>
          <a:p>
            <a:r>
              <a:rPr lang="en-US" dirty="0"/>
              <a:t>Line Current Differential Protection</a:t>
            </a:r>
          </a:p>
        </p:txBody>
      </p:sp>
    </p:spTree>
    <p:extLst>
      <p:ext uri="{BB962C8B-B14F-4D97-AF65-F5344CB8AC3E}">
        <p14:creationId xmlns:p14="http://schemas.microsoft.com/office/powerpoint/2010/main" val="827801463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D52C201-1E17-4C15-9EEE-2995650310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306551"/>
            <a:ext cx="11582400" cy="2513509"/>
          </a:xfrm>
        </p:spPr>
        <p:txBody>
          <a:bodyPr/>
          <a:lstStyle/>
          <a:p>
            <a:r>
              <a:rPr lang="en-US" dirty="0"/>
              <a:t>Include percentage restraint to cope with </a:t>
            </a:r>
            <a:br>
              <a:rPr lang="en-US" dirty="0"/>
            </a:br>
            <a:r>
              <a:rPr lang="en-US" dirty="0"/>
              <a:t>steady-state CT saturation</a:t>
            </a:r>
          </a:p>
          <a:p>
            <a:r>
              <a:rPr lang="en-US" dirty="0"/>
              <a:t>Include algorithms that safeguard against misoperations and failures to operate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681979E-94FE-4394-BAFA-80CE7CBBB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Transformer Differential Protection (87)</a:t>
            </a:r>
          </a:p>
        </p:txBody>
      </p:sp>
    </p:spTree>
    <p:extLst>
      <p:ext uri="{BB962C8B-B14F-4D97-AF65-F5344CB8AC3E}">
        <p14:creationId xmlns:p14="http://schemas.microsoft.com/office/powerpoint/2010/main" val="750285851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D52C201-1E17-4C15-9EEE-2995650310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800" y="1687551"/>
            <a:ext cx="5270500" cy="4729500"/>
          </a:xfrm>
        </p:spPr>
        <p:txBody>
          <a:bodyPr/>
          <a:lstStyle/>
          <a:p>
            <a:r>
              <a:rPr lang="en-US" sz="3200" dirty="0"/>
              <a:t>External fault detection prevents operation </a:t>
            </a:r>
            <a:br>
              <a:rPr lang="en-US" sz="3200" dirty="0"/>
            </a:br>
            <a:r>
              <a:rPr lang="en-US" sz="3200" dirty="0"/>
              <a:t>for external faults </a:t>
            </a:r>
            <a:br>
              <a:rPr lang="en-US" sz="3200" dirty="0"/>
            </a:br>
            <a:r>
              <a:rPr lang="en-US" sz="3200" dirty="0"/>
              <a:t>(improves security)</a:t>
            </a:r>
          </a:p>
          <a:p>
            <a:r>
              <a:rPr lang="en-US" sz="3200" dirty="0"/>
              <a:t>Harmonic blocking, harmonic restraint, and waveshape recognition prevent operation on </a:t>
            </a:r>
            <a:br>
              <a:rPr lang="en-US" sz="3200" dirty="0"/>
            </a:br>
            <a:r>
              <a:rPr lang="en-US" sz="3200" dirty="0"/>
              <a:t>inrush (improves security)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4D5BFB-029C-49CF-870A-FE40412277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77464" y="1687551"/>
            <a:ext cx="6009736" cy="4237057"/>
          </a:xfrm>
        </p:spPr>
        <p:txBody>
          <a:bodyPr/>
          <a:lstStyle/>
          <a:p>
            <a:r>
              <a:rPr lang="en-US" sz="3200" dirty="0"/>
              <a:t>Harmonic blocking (by itself) should be avoided in theory, but in reality, magnitude of </a:t>
            </a:r>
            <a:br>
              <a:rPr lang="en-US" sz="3200" dirty="0"/>
            </a:br>
            <a:r>
              <a:rPr lang="en-US" sz="3200" dirty="0"/>
              <a:t>GIC is very small compared </a:t>
            </a:r>
            <a:br>
              <a:rPr lang="en-US" sz="3200" dirty="0"/>
            </a:br>
            <a:r>
              <a:rPr lang="en-US" sz="3200" dirty="0"/>
              <a:t>to fault current</a:t>
            </a:r>
          </a:p>
          <a:p>
            <a:r>
              <a:rPr lang="en-US" sz="3200" dirty="0"/>
              <a:t>Unrestrained element detects</a:t>
            </a:r>
            <a:br>
              <a:rPr lang="en-US" sz="3200" dirty="0"/>
            </a:br>
            <a:r>
              <a:rPr lang="en-US" sz="3200" dirty="0"/>
              <a:t>high-current internal faults (improves dependability)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681979E-94FE-4394-BAFA-80CE7CBBB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Transformer Differential Protection </a:t>
            </a:r>
            <a:br>
              <a:rPr lang="en-US" dirty="0"/>
            </a:br>
            <a:r>
              <a:rPr lang="en-US" dirty="0"/>
              <a:t>(87) Algorithms</a:t>
            </a:r>
          </a:p>
        </p:txBody>
      </p:sp>
    </p:spTree>
    <p:extLst>
      <p:ext uri="{BB962C8B-B14F-4D97-AF65-F5344CB8AC3E}">
        <p14:creationId xmlns:p14="http://schemas.microsoft.com/office/powerpoint/2010/main" val="652492757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E8C58B7-3485-4A93-8DD2-D349BCFD6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306551"/>
            <a:ext cx="11582400" cy="4380686"/>
          </a:xfrm>
        </p:spPr>
        <p:txBody>
          <a:bodyPr/>
          <a:lstStyle/>
          <a:p>
            <a:r>
              <a:rPr lang="en-US" dirty="0"/>
              <a:t>Is typically applied to block tripping for </a:t>
            </a:r>
            <a:br>
              <a:rPr lang="en-US" dirty="0"/>
            </a:br>
            <a:r>
              <a:rPr lang="en-US" dirty="0"/>
              <a:t>overexcited transformer</a:t>
            </a:r>
          </a:p>
          <a:p>
            <a:r>
              <a:rPr lang="en-US" dirty="0"/>
              <a:t>In theory, could block differential element if fault </a:t>
            </a:r>
            <a:br>
              <a:rPr lang="en-US" dirty="0"/>
            </a:br>
            <a:r>
              <a:rPr lang="en-US" dirty="0"/>
              <a:t>occurs during GIC event, but in reality, fault </a:t>
            </a:r>
            <a:br>
              <a:rPr lang="en-US" dirty="0"/>
            </a:br>
            <a:r>
              <a:rPr lang="en-US" dirty="0"/>
              <a:t>currents are much higher than GICs</a:t>
            </a:r>
          </a:p>
          <a:p>
            <a:r>
              <a:rPr lang="en-US" dirty="0"/>
              <a:t>Should be applied where needed (e.g., on </a:t>
            </a:r>
            <a:br>
              <a:rPr lang="en-US" dirty="0"/>
            </a:br>
            <a:r>
              <a:rPr lang="en-US" dirty="0"/>
              <a:t>certain GSUs)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95FA4D2-1569-4E45-A91E-C0C059705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52400"/>
            <a:ext cx="11582400" cy="646331"/>
          </a:xfrm>
        </p:spPr>
        <p:txBody>
          <a:bodyPr/>
          <a:lstStyle/>
          <a:p>
            <a:r>
              <a:rPr lang="en-US" dirty="0"/>
              <a:t>5th Harmonic Blocking</a:t>
            </a:r>
          </a:p>
        </p:txBody>
      </p:sp>
    </p:spTree>
    <p:extLst>
      <p:ext uri="{BB962C8B-B14F-4D97-AF65-F5344CB8AC3E}">
        <p14:creationId xmlns:p14="http://schemas.microsoft.com/office/powerpoint/2010/main" val="816163092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C2DE83C-5B46-46C5-8155-AE601DF5C6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306551"/>
            <a:ext cx="11582400" cy="2513509"/>
          </a:xfrm>
        </p:spPr>
        <p:txBody>
          <a:bodyPr/>
          <a:lstStyle/>
          <a:p>
            <a:r>
              <a:rPr lang="en-US" dirty="0"/>
              <a:t>Maintain security, dependability, speed, </a:t>
            </a:r>
            <a:br>
              <a:rPr lang="en-US" dirty="0"/>
            </a:br>
            <a:r>
              <a:rPr lang="en-US" dirty="0"/>
              <a:t>and sensitivity for faults</a:t>
            </a:r>
          </a:p>
          <a:p>
            <a:r>
              <a:rPr lang="en-US" dirty="0"/>
              <a:t>Detect and monitor transformers for overheating </a:t>
            </a:r>
            <a:br>
              <a:rPr lang="en-US" dirty="0"/>
            </a:br>
            <a:r>
              <a:rPr lang="en-US" dirty="0"/>
              <a:t>resulting from half-cycle saturation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6BD6C4C-2E49-48E4-B41C-34FB1CECE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52400"/>
            <a:ext cx="11582400" cy="646331"/>
          </a:xfrm>
        </p:spPr>
        <p:txBody>
          <a:bodyPr/>
          <a:lstStyle/>
          <a:p>
            <a:r>
              <a:rPr lang="en-US" dirty="0"/>
              <a:t>Goals of Protective Relaying During GIC Events</a:t>
            </a:r>
          </a:p>
        </p:txBody>
      </p:sp>
    </p:spTree>
    <p:extLst>
      <p:ext uri="{BB962C8B-B14F-4D97-AF65-F5344CB8AC3E}">
        <p14:creationId xmlns:p14="http://schemas.microsoft.com/office/powerpoint/2010/main" val="2543001851"/>
      </p:ext>
    </p:extLst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63EB61B-9FB3-437B-BA37-3250D0F5E4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306551"/>
            <a:ext cx="11582400" cy="2923877"/>
          </a:xfrm>
        </p:spPr>
        <p:txBody>
          <a:bodyPr/>
          <a:lstStyle/>
          <a:p>
            <a:r>
              <a:rPr lang="en-US" dirty="0"/>
              <a:t>Presence of harmonics is used</a:t>
            </a:r>
          </a:p>
          <a:p>
            <a:r>
              <a:rPr lang="en-US" dirty="0"/>
              <a:t>Wide-area monitoring is applied</a:t>
            </a:r>
          </a:p>
          <a:p>
            <a:r>
              <a:rPr lang="en-US" dirty="0"/>
              <a:t>Direct measurement requires transducers</a:t>
            </a:r>
          </a:p>
          <a:p>
            <a:r>
              <a:rPr lang="en-US" dirty="0"/>
              <a:t>Logic can alarm based on </a:t>
            </a:r>
            <a:r>
              <a:rPr lang="en-US" i="1" dirty="0"/>
              <a:t>multiple</a:t>
            </a:r>
            <a:r>
              <a:rPr lang="en-US" dirty="0"/>
              <a:t> measurements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F506678-4F0C-42F3-8FF8-E204A76A9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52400"/>
            <a:ext cx="11582400" cy="646331"/>
          </a:xfrm>
        </p:spPr>
        <p:txBody>
          <a:bodyPr/>
          <a:lstStyle/>
          <a:p>
            <a:r>
              <a:rPr lang="en-US" dirty="0"/>
              <a:t>Monitoring GIC</a:t>
            </a:r>
          </a:p>
        </p:txBody>
      </p:sp>
    </p:spTree>
    <p:extLst>
      <p:ext uri="{BB962C8B-B14F-4D97-AF65-F5344CB8AC3E}">
        <p14:creationId xmlns:p14="http://schemas.microsoft.com/office/powerpoint/2010/main" val="3591911865"/>
      </p:ext>
    </p:extLst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CE34F21-DC2A-42F3-B7EB-7DE224A17E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306551"/>
            <a:ext cx="11582400" cy="4585871"/>
          </a:xfrm>
        </p:spPr>
        <p:txBody>
          <a:bodyPr/>
          <a:lstStyle/>
          <a:p>
            <a:r>
              <a:rPr lang="en-US" dirty="0"/>
              <a:t>Impact of GIC on protection presents challenges</a:t>
            </a:r>
            <a:br>
              <a:rPr lang="en-US" dirty="0"/>
            </a:br>
            <a:r>
              <a:rPr lang="en-US" dirty="0"/>
              <a:t>but is minimal overall</a:t>
            </a:r>
          </a:p>
          <a:p>
            <a:r>
              <a:rPr lang="en-US" dirty="0"/>
              <a:t>Digital filtering removes dc and harmonics</a:t>
            </a:r>
          </a:p>
          <a:p>
            <a:r>
              <a:rPr lang="en-US" dirty="0"/>
              <a:t>GIC impacts CT performance, but it is short-lived</a:t>
            </a:r>
          </a:p>
          <a:p>
            <a:r>
              <a:rPr lang="en-US" dirty="0"/>
              <a:t>Most relay algorithms are resilient to impact of GICs, just as they are resilient to other factors (e.g., magnetizing inrush, CT errors due to saturation)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12858B-F1CE-45C8-AA2B-3DB985BD8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52400"/>
            <a:ext cx="11582400" cy="646331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2050861659"/>
      </p:ext>
    </p:extLst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0E6D416-2AC4-4340-A59B-BD04A4DB4F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306551"/>
            <a:ext cx="11582400" cy="5139869"/>
          </a:xfrm>
        </p:spPr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US" sz="3200" dirty="0"/>
              <a:t>“Effects of Geomagnetic Disturbances on the North American Bulk Power System” (NERC report)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200" dirty="0"/>
              <a:t>“Do CTs Like DC? Performance of Current </a:t>
            </a:r>
            <a:br>
              <a:rPr lang="en-US" sz="3200" dirty="0"/>
            </a:br>
            <a:r>
              <a:rPr lang="en-US" sz="3200" dirty="0"/>
              <a:t>Transformers With Geomagnetically Induced Currents” (IEEE technical paper)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200" dirty="0"/>
              <a:t>“Distance Element Response to Distorted Waveforms” (IEEE PSRC report)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200" dirty="0"/>
              <a:t>“Geomagnetically Induced Currents: Detection, Protection, and Mitigation” (SEL application guide)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7B8CB1D-7D2C-41C1-BD90-1AB3EFE06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2972524380"/>
      </p:ext>
    </p:extLst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7" t="12535" b="12252"/>
          <a:stretch/>
        </p:blipFill>
        <p:spPr>
          <a:xfrm>
            <a:off x="0" y="-1"/>
            <a:ext cx="12196915" cy="6858001"/>
          </a:xfrm>
          <a:prstGeom prst="rect">
            <a:avLst/>
          </a:prstGeom>
        </p:spPr>
      </p:pic>
      <p:sp>
        <p:nvSpPr>
          <p:cNvPr id="33794" name="Title 3"/>
          <p:cNvSpPr>
            <a:spLocks noGrp="1"/>
          </p:cNvSpPr>
          <p:nvPr>
            <p:ph type="title"/>
          </p:nvPr>
        </p:nvSpPr>
        <p:spPr>
          <a:xfrm>
            <a:off x="304800" y="152400"/>
            <a:ext cx="11582400" cy="646331"/>
          </a:xfrm>
        </p:spPr>
        <p:txBody>
          <a:bodyPr/>
          <a:lstStyle/>
          <a:p>
            <a:r>
              <a:rPr lang="en-US" alt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403502938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228600" y="4154271"/>
            <a:ext cx="11582400" cy="2267287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3200" dirty="0"/>
              <a:t>Solar storms → ionospheric current (</a:t>
            </a:r>
            <a:r>
              <a:rPr lang="en-US" altLang="en-US" sz="3200" dirty="0">
                <a:solidFill>
                  <a:schemeClr val="accent2"/>
                </a:solidFill>
              </a:rPr>
              <a:t>i</a:t>
            </a:r>
            <a:r>
              <a:rPr lang="en-US" altLang="en-US" sz="3200" baseline="-25000" dirty="0">
                <a:solidFill>
                  <a:schemeClr val="accent2"/>
                </a:solidFill>
              </a:rPr>
              <a:t>ION</a:t>
            </a:r>
            <a:r>
              <a:rPr lang="en-US" altLang="en-US" sz="3200" dirty="0"/>
              <a:t>) → magnetic </a:t>
            </a:r>
            <a:br>
              <a:rPr lang="en-US" altLang="en-US" sz="3200" dirty="0"/>
            </a:br>
            <a:r>
              <a:rPr lang="en-US" altLang="en-US" sz="3200" dirty="0"/>
              <a:t>field (</a:t>
            </a:r>
            <a:r>
              <a:rPr lang="en-US" altLang="en-US" sz="3200" dirty="0">
                <a:solidFill>
                  <a:schemeClr val="accent2"/>
                </a:solidFill>
              </a:rPr>
              <a:t>b</a:t>
            </a:r>
            <a:r>
              <a:rPr lang="en-US" altLang="en-US" sz="3200" baseline="-25000" dirty="0">
                <a:solidFill>
                  <a:schemeClr val="accent2"/>
                </a:solidFill>
              </a:rPr>
              <a:t>ION</a:t>
            </a:r>
            <a:r>
              <a:rPr lang="en-US" altLang="en-US" sz="3200" dirty="0"/>
              <a:t>) → geoelectric EMF (</a:t>
            </a:r>
            <a:r>
              <a:rPr lang="en-US" altLang="en-US" sz="3200" dirty="0">
                <a:solidFill>
                  <a:schemeClr val="accent3"/>
                </a:solidFill>
              </a:rPr>
              <a:t>e</a:t>
            </a:r>
            <a:r>
              <a:rPr lang="en-US" altLang="en-US" sz="3200" baseline="-25000" dirty="0">
                <a:solidFill>
                  <a:schemeClr val="accent3"/>
                </a:solidFill>
              </a:rPr>
              <a:t>GEO</a:t>
            </a:r>
            <a:r>
              <a:rPr lang="en-US" altLang="en-US" sz="3200" dirty="0"/>
              <a:t>) → current flow (</a:t>
            </a:r>
            <a:r>
              <a:rPr lang="en-US" altLang="en-US" sz="3200" dirty="0">
                <a:solidFill>
                  <a:schemeClr val="accent3"/>
                </a:solidFill>
              </a:rPr>
              <a:t>i</a:t>
            </a:r>
            <a:r>
              <a:rPr lang="en-US" altLang="en-US" sz="3200" baseline="-25000" dirty="0">
                <a:solidFill>
                  <a:schemeClr val="accent3"/>
                </a:solidFill>
              </a:rPr>
              <a:t>GIC</a:t>
            </a:r>
            <a:r>
              <a:rPr lang="en-US" altLang="en-US" sz="3200" dirty="0"/>
              <a:t>)</a:t>
            </a:r>
          </a:p>
          <a:p>
            <a:pPr marL="0" indent="0">
              <a:buNone/>
            </a:pPr>
            <a:r>
              <a:rPr lang="en-US" altLang="en-US" sz="3200" dirty="0"/>
              <a:t>GIC circulates between grounding points and is added to </a:t>
            </a:r>
            <a:br>
              <a:rPr lang="en-US" altLang="en-US" sz="3200" dirty="0"/>
            </a:br>
            <a:r>
              <a:rPr lang="en-US" altLang="en-US" sz="3200" dirty="0"/>
              <a:t>system frequency current (</a:t>
            </a:r>
            <a:r>
              <a:rPr lang="en-US" altLang="en-US" sz="3200" dirty="0">
                <a:solidFill>
                  <a:schemeClr val="accent1"/>
                </a:solidFill>
              </a:rPr>
              <a:t>i</a:t>
            </a:r>
            <a:r>
              <a:rPr lang="en-US" altLang="en-US" sz="3200" baseline="-25000" dirty="0">
                <a:solidFill>
                  <a:schemeClr val="accent1"/>
                </a:solidFill>
              </a:rPr>
              <a:t>SYS</a:t>
            </a:r>
            <a:r>
              <a:rPr lang="en-US" altLang="en-US" sz="3200" dirty="0"/>
              <a:t>)</a:t>
            </a:r>
          </a:p>
        </p:txBody>
      </p:sp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1582400" cy="646331"/>
          </a:xfrm>
        </p:spPr>
        <p:txBody>
          <a:bodyPr/>
          <a:lstStyle/>
          <a:p>
            <a:r>
              <a:rPr lang="en-US" altLang="en-US" dirty="0"/>
              <a:t>GIC Mechanism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A16AD61F-705D-4F81-AD19-1B4DD520E3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0123849"/>
              </p:ext>
            </p:extLst>
          </p:nvPr>
        </p:nvGraphicFramePr>
        <p:xfrm>
          <a:off x="3024187" y="1023938"/>
          <a:ext cx="6143625" cy="290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4" name="Visio" r:id="rId4" imgW="6143625" imgH="2905250" progId="Visio.Drawing.15">
                  <p:embed/>
                </p:oleObj>
              </mc:Choice>
              <mc:Fallback>
                <p:oleObj name="Visio" r:id="rId4" imgW="6143625" imgH="2905250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24187" y="1023938"/>
                        <a:ext cx="6143625" cy="290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72102375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304800" y="1306551"/>
            <a:ext cx="3852162" cy="4934684"/>
          </a:xfrm>
        </p:spPr>
        <p:txBody>
          <a:bodyPr/>
          <a:lstStyle/>
          <a:p>
            <a:r>
              <a:rPr lang="en-US" altLang="en-US" sz="3200" dirty="0"/>
              <a:t>Changes very slowly – quasi-dc</a:t>
            </a:r>
          </a:p>
          <a:p>
            <a:r>
              <a:rPr lang="en-US" altLang="en-US" sz="3200" dirty="0"/>
              <a:t>Produces up to </a:t>
            </a:r>
            <a:br>
              <a:rPr lang="en-US" altLang="en-US" sz="3200" dirty="0"/>
            </a:br>
            <a:r>
              <a:rPr lang="en-US" altLang="en-US" sz="3200" dirty="0"/>
              <a:t>300 A primary, measured in neutral CT</a:t>
            </a:r>
          </a:p>
          <a:p>
            <a:r>
              <a:rPr lang="en-US" altLang="en-US" sz="3200" dirty="0"/>
              <a:t>Splits equally between phases (100 A per phase)</a:t>
            </a:r>
          </a:p>
        </p:txBody>
      </p:sp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GIC Characteristics</a:t>
            </a: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4156962" y="5467350"/>
            <a:ext cx="795883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GIC measured in transformer neutral in Finland during geomagnetic storm on March 24, 1991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11F62622-D903-4BE9-B96D-1EFEF967F2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0153305"/>
              </p:ext>
            </p:extLst>
          </p:nvPr>
        </p:nvGraphicFramePr>
        <p:xfrm>
          <a:off x="4976112" y="1390650"/>
          <a:ext cx="6648450" cy="407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9" name="Visio" r:id="rId4" imgW="6648450" imgH="4076671" progId="Visio.Drawing.15">
                  <p:embed/>
                </p:oleObj>
              </mc:Choice>
              <mc:Fallback>
                <p:oleObj name="Visio" r:id="rId4" imgW="6648450" imgH="4076671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76112" y="1390650"/>
                        <a:ext cx="6648450" cy="407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42919420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4EA8445-5111-44E7-A0B6-1E146CF746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800" y="1306551"/>
            <a:ext cx="5572664" cy="4626908"/>
          </a:xfrm>
        </p:spPr>
        <p:txBody>
          <a:bodyPr/>
          <a:lstStyle/>
          <a:p>
            <a:r>
              <a:rPr lang="en-US" b="1" dirty="0"/>
              <a:t>March 1989 </a:t>
            </a:r>
            <a:r>
              <a:rPr lang="en-US" dirty="0"/>
              <a:t>– most impact in Quebec and eastern North America</a:t>
            </a:r>
          </a:p>
          <a:p>
            <a:pPr lvl="1"/>
            <a:r>
              <a:rPr lang="en-US" dirty="0"/>
              <a:t>Seven tripped static VAR compensators (SVCs) </a:t>
            </a:r>
            <a:br>
              <a:rPr lang="en-US" dirty="0"/>
            </a:br>
            <a:r>
              <a:rPr lang="en-US" dirty="0"/>
              <a:t>due to elevated harmonics</a:t>
            </a:r>
          </a:p>
          <a:p>
            <a:pPr lvl="1"/>
            <a:r>
              <a:rPr lang="en-US" dirty="0"/>
              <a:t>Multiple line </a:t>
            </a:r>
            <a:br>
              <a:rPr lang="en-US" dirty="0"/>
            </a:br>
            <a:r>
              <a:rPr lang="en-US" dirty="0"/>
              <a:t>relay operations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6A1834-23D9-4342-84BE-3F98DB60EB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0544" y="1306551"/>
            <a:ext cx="5526656" cy="4688463"/>
          </a:xfrm>
        </p:spPr>
        <p:txBody>
          <a:bodyPr/>
          <a:lstStyle/>
          <a:p>
            <a:pPr lvl="1"/>
            <a:r>
              <a:rPr lang="en-US" dirty="0"/>
              <a:t>Severe voltage fluctuations</a:t>
            </a:r>
          </a:p>
          <a:p>
            <a:pPr lvl="1"/>
            <a:r>
              <a:rPr lang="en-US" dirty="0"/>
              <a:t>Elevated transformer heating at several utilities</a:t>
            </a:r>
          </a:p>
          <a:p>
            <a:r>
              <a:rPr lang="en-US" b="1" dirty="0"/>
              <a:t>October 2003 </a:t>
            </a:r>
            <a:r>
              <a:rPr lang="en-US" dirty="0"/>
              <a:t>– </a:t>
            </a:r>
            <a:br>
              <a:rPr lang="en-US" dirty="0"/>
            </a:br>
            <a:r>
              <a:rPr lang="en-US" dirty="0"/>
              <a:t>capacitor trip, several line operations, and elevated heating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06E0898-6CF4-4766-8E87-47F8881C4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Events Attributed to GIC</a:t>
            </a:r>
          </a:p>
        </p:txBody>
      </p:sp>
    </p:spTree>
    <p:extLst>
      <p:ext uri="{BB962C8B-B14F-4D97-AF65-F5344CB8AC3E}">
        <p14:creationId xmlns:p14="http://schemas.microsoft.com/office/powerpoint/2010/main" val="2374702158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0A7722-8845-4BCF-BB9D-C4816B0C6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306551"/>
            <a:ext cx="11582400" cy="2164695"/>
          </a:xfrm>
        </p:spPr>
        <p:txBody>
          <a:bodyPr/>
          <a:lstStyle/>
          <a:p>
            <a:r>
              <a:rPr lang="en-US" dirty="0"/>
              <a:t>Relay filtering in digital relays</a:t>
            </a:r>
          </a:p>
          <a:p>
            <a:r>
              <a:rPr lang="en-US" dirty="0"/>
              <a:t>Performance of CTs</a:t>
            </a:r>
          </a:p>
          <a:p>
            <a:r>
              <a:rPr lang="en-US" dirty="0"/>
              <a:t>Protection algorithms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675090E-1434-4EC9-813E-785534565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52400"/>
            <a:ext cx="11582400" cy="646331"/>
          </a:xfrm>
        </p:spPr>
        <p:txBody>
          <a:bodyPr/>
          <a:lstStyle/>
          <a:p>
            <a:r>
              <a:rPr lang="en-US" dirty="0"/>
              <a:t>Factors Affecting Protection</a:t>
            </a:r>
          </a:p>
        </p:txBody>
      </p:sp>
    </p:spTree>
    <p:extLst>
      <p:ext uri="{BB962C8B-B14F-4D97-AF65-F5344CB8AC3E}">
        <p14:creationId xmlns:p14="http://schemas.microsoft.com/office/powerpoint/2010/main" val="2883921712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07BFC7-8F2C-4135-80F6-234475B035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306551"/>
            <a:ext cx="5410200" cy="3498394"/>
          </a:xfrm>
        </p:spPr>
        <p:txBody>
          <a:bodyPr/>
          <a:lstStyle/>
          <a:p>
            <a:r>
              <a:rPr lang="en-US" dirty="0"/>
              <a:t>Removes “noise” and retains signal of interest</a:t>
            </a:r>
          </a:p>
          <a:p>
            <a:r>
              <a:rPr lang="en-US" dirty="0"/>
              <a:t>Varies based on</a:t>
            </a:r>
          </a:p>
          <a:p>
            <a:pPr lvl="1"/>
            <a:r>
              <a:rPr lang="en-US" dirty="0"/>
              <a:t>Relay vintage</a:t>
            </a:r>
          </a:p>
          <a:p>
            <a:pPr lvl="1"/>
            <a:r>
              <a:rPr lang="en-US" dirty="0"/>
              <a:t>Manufacturer</a:t>
            </a:r>
          </a:p>
          <a:p>
            <a:pPr lvl="1"/>
            <a:r>
              <a:rPr lang="en-US" dirty="0"/>
              <a:t>Application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F37B1FA-B4EC-488D-BB73-4D88216F7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52400"/>
            <a:ext cx="11582400" cy="646331"/>
          </a:xfrm>
        </p:spPr>
        <p:txBody>
          <a:bodyPr/>
          <a:lstStyle/>
          <a:p>
            <a:r>
              <a:rPr lang="en-US" dirty="0"/>
              <a:t>Relay Filtering Overview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2868DB-C8C0-47F0-92AF-C19AF59C48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525" y="1253311"/>
            <a:ext cx="5488944" cy="26786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845499-86E0-45CF-A35E-C2250FC54F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5905" y="3754117"/>
            <a:ext cx="6448184" cy="25792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D81093-5177-48F1-BC22-AF06176CFF87}"/>
              </a:ext>
            </a:extLst>
          </p:cNvPr>
          <p:cNvSpPr txBox="1"/>
          <p:nvPr/>
        </p:nvSpPr>
        <p:spPr>
          <a:xfrm>
            <a:off x="6281737" y="6032613"/>
            <a:ext cx="5136519" cy="4001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0" i="0" u="none" baseline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SEL-T400L Time-Domain Line Protection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1DABD8-5C66-42EF-8B58-FF2FA40F60B7}"/>
              </a:ext>
            </a:extLst>
          </p:cNvPr>
          <p:cNvSpPr txBox="1"/>
          <p:nvPr/>
        </p:nvSpPr>
        <p:spPr>
          <a:xfrm>
            <a:off x="6186487" y="3678132"/>
            <a:ext cx="5136519" cy="4001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0" i="0" u="none" baseline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SEL-21 Distance Relay Fault Locator</a:t>
            </a:r>
          </a:p>
        </p:txBody>
      </p:sp>
    </p:spTree>
    <p:extLst>
      <p:ext uri="{BB962C8B-B14F-4D97-AF65-F5344CB8AC3E}">
        <p14:creationId xmlns:p14="http://schemas.microsoft.com/office/powerpoint/2010/main" val="4177044013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BFF948C-E851-4147-B393-2B8DB38959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4033690"/>
              </p:ext>
            </p:extLst>
          </p:nvPr>
        </p:nvGraphicFramePr>
        <p:xfrm>
          <a:off x="371476" y="1643590"/>
          <a:ext cx="11449051" cy="45467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9811">
                  <a:extLst>
                    <a:ext uri="{9D8B030D-6E8A-4147-A177-3AD203B41FA5}">
                      <a16:colId xmlns:a16="http://schemas.microsoft.com/office/drawing/2014/main" val="1860473776"/>
                    </a:ext>
                  </a:extLst>
                </a:gridCol>
                <a:gridCol w="3053080">
                  <a:extLst>
                    <a:ext uri="{9D8B030D-6E8A-4147-A177-3AD203B41FA5}">
                      <a16:colId xmlns:a16="http://schemas.microsoft.com/office/drawing/2014/main" val="2404278204"/>
                    </a:ext>
                  </a:extLst>
                </a:gridCol>
                <a:gridCol w="3053080">
                  <a:extLst>
                    <a:ext uri="{9D8B030D-6E8A-4147-A177-3AD203B41FA5}">
                      <a16:colId xmlns:a16="http://schemas.microsoft.com/office/drawing/2014/main" val="2858798763"/>
                    </a:ext>
                  </a:extLst>
                </a:gridCol>
                <a:gridCol w="3053080">
                  <a:extLst>
                    <a:ext uri="{9D8B030D-6E8A-4147-A177-3AD203B41FA5}">
                      <a16:colId xmlns:a16="http://schemas.microsoft.com/office/drawing/2014/main" val="2983362360"/>
                    </a:ext>
                  </a:extLst>
                </a:gridCol>
              </a:tblGrid>
              <a:tr h="49953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Algorithm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Phasor-Based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Differential Equations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Traveling Waves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5902333"/>
                  </a:ext>
                </a:extLst>
              </a:tr>
              <a:tr h="561975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Spectrum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/ 60 Hz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kHz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 kHz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270709"/>
                  </a:ext>
                </a:extLst>
              </a:tr>
              <a:tr h="1152525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Filtering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7863709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Sampling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16–32 samples / cycle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kHz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MHz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0231868"/>
                  </a:ext>
                </a:extLst>
              </a:tr>
              <a:tr h="100965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Line theory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8306387"/>
                  </a:ext>
                </a:extLst>
              </a:tr>
              <a:tr h="78969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Operating time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~1 cycle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ew milliseconds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ms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299791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1582400" cy="1144929"/>
          </a:xfrm>
        </p:spPr>
        <p:txBody>
          <a:bodyPr/>
          <a:lstStyle/>
          <a:p>
            <a:r>
              <a:rPr lang="en-US" dirty="0"/>
              <a:t>Line Relay Principles</a:t>
            </a:r>
            <a:br>
              <a:rPr lang="en-US" dirty="0"/>
            </a:br>
            <a:r>
              <a:rPr lang="en-US" sz="3600" dirty="0">
                <a:solidFill>
                  <a:schemeClr val="lt2"/>
                </a:solidFill>
              </a:rPr>
              <a:t>Filtering Requirements</a:t>
            </a:r>
            <a:endParaRPr lang="en-US" dirty="0">
              <a:solidFill>
                <a:schemeClr val="lt2"/>
              </a:solidFill>
            </a:endParaRPr>
          </a:p>
        </p:txBody>
      </p:sp>
      <p:grpSp>
        <p:nvGrpSpPr>
          <p:cNvPr id="29700" name="Group 16"/>
          <p:cNvGrpSpPr>
            <a:grpSpLocks/>
          </p:cNvGrpSpPr>
          <p:nvPr/>
        </p:nvGrpSpPr>
        <p:grpSpPr bwMode="auto">
          <a:xfrm>
            <a:off x="3490716" y="2885048"/>
            <a:ext cx="1506538" cy="715963"/>
            <a:chOff x="6248400" y="5410200"/>
            <a:chExt cx="2514600" cy="1143000"/>
          </a:xfrm>
        </p:grpSpPr>
        <p:cxnSp>
          <p:nvCxnSpPr>
            <p:cNvPr id="20" name="Straight Arrow Connector 19"/>
            <p:cNvCxnSpPr/>
            <p:nvPr/>
          </p:nvCxnSpPr>
          <p:spPr>
            <a:xfrm>
              <a:off x="6248400" y="6553200"/>
              <a:ext cx="2514600" cy="0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6248400" y="5410200"/>
              <a:ext cx="0" cy="1143000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Freeform 21"/>
            <p:cNvSpPr/>
            <p:nvPr/>
          </p:nvSpPr>
          <p:spPr>
            <a:xfrm>
              <a:off x="6590217" y="5714324"/>
              <a:ext cx="421307" cy="838876"/>
            </a:xfrm>
            <a:custGeom>
              <a:avLst/>
              <a:gdLst>
                <a:gd name="connsiteX0" fmla="*/ 0 w 419100"/>
                <a:gd name="connsiteY0" fmla="*/ 832908 h 839258"/>
                <a:gd name="connsiteX1" fmla="*/ 203200 w 419100"/>
                <a:gd name="connsiteY1" fmla="*/ 1058 h 839258"/>
                <a:gd name="connsiteX2" fmla="*/ 419100 w 419100"/>
                <a:gd name="connsiteY2" fmla="*/ 839258 h 839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9100" h="839258">
                  <a:moveTo>
                    <a:pt x="0" y="832908"/>
                  </a:moveTo>
                  <a:cubicBezTo>
                    <a:pt x="66675" y="416454"/>
                    <a:pt x="133350" y="0"/>
                    <a:pt x="203200" y="1058"/>
                  </a:cubicBezTo>
                  <a:cubicBezTo>
                    <a:pt x="273050" y="2116"/>
                    <a:pt x="346075" y="420687"/>
                    <a:pt x="419100" y="839258"/>
                  </a:cubicBezTo>
                </a:path>
              </a:pathLst>
            </a:custGeom>
            <a:ln w="28575">
              <a:solidFill>
                <a:schemeClr val="accent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</p:grpSp>
      <p:grpSp>
        <p:nvGrpSpPr>
          <p:cNvPr id="29701" name="Group 24"/>
          <p:cNvGrpSpPr>
            <a:grpSpLocks/>
          </p:cNvGrpSpPr>
          <p:nvPr/>
        </p:nvGrpSpPr>
        <p:grpSpPr bwMode="auto">
          <a:xfrm>
            <a:off x="6484739" y="2885048"/>
            <a:ext cx="1508125" cy="715963"/>
            <a:chOff x="6248400" y="5410200"/>
            <a:chExt cx="2514600" cy="1149350"/>
          </a:xfrm>
        </p:grpSpPr>
        <p:cxnSp>
          <p:nvCxnSpPr>
            <p:cNvPr id="26" name="Straight Arrow Connector 25"/>
            <p:cNvCxnSpPr/>
            <p:nvPr/>
          </p:nvCxnSpPr>
          <p:spPr>
            <a:xfrm>
              <a:off x="6248400" y="6554453"/>
              <a:ext cx="2514600" cy="0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6248400" y="5410200"/>
              <a:ext cx="0" cy="1144253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Freeform 33"/>
            <p:cNvSpPr/>
            <p:nvPr/>
          </p:nvSpPr>
          <p:spPr>
            <a:xfrm>
              <a:off x="6261634" y="5708369"/>
              <a:ext cx="1611992" cy="851181"/>
            </a:xfrm>
            <a:custGeom>
              <a:avLst/>
              <a:gdLst>
                <a:gd name="connsiteX0" fmla="*/ 0 w 1612900"/>
                <a:gd name="connsiteY0" fmla="*/ 12700 h 850900"/>
                <a:gd name="connsiteX1" fmla="*/ 1257300 w 1612900"/>
                <a:gd name="connsiteY1" fmla="*/ 139700 h 850900"/>
                <a:gd name="connsiteX2" fmla="*/ 1612900 w 1612900"/>
                <a:gd name="connsiteY2" fmla="*/ 850900 h 850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2900" h="850900">
                  <a:moveTo>
                    <a:pt x="0" y="12700"/>
                  </a:moveTo>
                  <a:cubicBezTo>
                    <a:pt x="494241" y="6350"/>
                    <a:pt x="988483" y="0"/>
                    <a:pt x="1257300" y="139700"/>
                  </a:cubicBezTo>
                  <a:cubicBezTo>
                    <a:pt x="1526117" y="279400"/>
                    <a:pt x="1569508" y="565150"/>
                    <a:pt x="1612900" y="850900"/>
                  </a:cubicBezTo>
                </a:path>
              </a:pathLst>
            </a:custGeom>
            <a:ln w="28575">
              <a:solidFill>
                <a:schemeClr val="accent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</p:grpSp>
      <p:grpSp>
        <p:nvGrpSpPr>
          <p:cNvPr id="29702" name="Group 29"/>
          <p:cNvGrpSpPr>
            <a:grpSpLocks/>
          </p:cNvGrpSpPr>
          <p:nvPr/>
        </p:nvGrpSpPr>
        <p:grpSpPr bwMode="auto">
          <a:xfrm>
            <a:off x="9493052" y="2878624"/>
            <a:ext cx="1665288" cy="711200"/>
            <a:chOff x="6248400" y="5410200"/>
            <a:chExt cx="2743200" cy="1149350"/>
          </a:xfrm>
        </p:grpSpPr>
        <p:cxnSp>
          <p:nvCxnSpPr>
            <p:cNvPr id="36" name="Straight Arrow Connector 35"/>
            <p:cNvCxnSpPr/>
            <p:nvPr/>
          </p:nvCxnSpPr>
          <p:spPr>
            <a:xfrm>
              <a:off x="6248400" y="6554419"/>
              <a:ext cx="2515689" cy="0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V="1">
              <a:off x="6248400" y="5410200"/>
              <a:ext cx="0" cy="1144219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Freeform 37"/>
            <p:cNvSpPr/>
            <p:nvPr/>
          </p:nvSpPr>
          <p:spPr>
            <a:xfrm flipH="1">
              <a:off x="7378106" y="5707800"/>
              <a:ext cx="1613494" cy="851750"/>
            </a:xfrm>
            <a:custGeom>
              <a:avLst/>
              <a:gdLst>
                <a:gd name="connsiteX0" fmla="*/ 0 w 1612900"/>
                <a:gd name="connsiteY0" fmla="*/ 12700 h 850900"/>
                <a:gd name="connsiteX1" fmla="*/ 1257300 w 1612900"/>
                <a:gd name="connsiteY1" fmla="*/ 139700 h 850900"/>
                <a:gd name="connsiteX2" fmla="*/ 1612900 w 1612900"/>
                <a:gd name="connsiteY2" fmla="*/ 850900 h 850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2900" h="850900">
                  <a:moveTo>
                    <a:pt x="0" y="12700"/>
                  </a:moveTo>
                  <a:cubicBezTo>
                    <a:pt x="494241" y="6350"/>
                    <a:pt x="988483" y="0"/>
                    <a:pt x="1257300" y="139700"/>
                  </a:cubicBezTo>
                  <a:cubicBezTo>
                    <a:pt x="1526117" y="279400"/>
                    <a:pt x="1569508" y="565150"/>
                    <a:pt x="1612900" y="850900"/>
                  </a:cubicBezTo>
                </a:path>
              </a:pathLst>
            </a:custGeom>
            <a:ln w="28575">
              <a:solidFill>
                <a:schemeClr val="accent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</p:grp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24C1E247-340B-4570-B4C4-A5B2A892777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2572903"/>
              </p:ext>
            </p:extLst>
          </p:nvPr>
        </p:nvGraphicFramePr>
        <p:xfrm>
          <a:off x="3507385" y="4740869"/>
          <a:ext cx="12446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07" name="Equation" r:id="rId4" imgW="1244520" imgH="330120" progId="Equation.DSMT4">
                  <p:embed/>
                </p:oleObj>
              </mc:Choice>
              <mc:Fallback>
                <p:oleObj name="Equation" r:id="rId4" imgW="1244520" imgH="33012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D86A6D48-D9FE-43AA-BD37-A00D8D1B995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507385" y="4740869"/>
                        <a:ext cx="1244600" cy="33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D255F9A5-1F44-45BF-8D7B-1EEAB555BC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8284591"/>
              </p:ext>
            </p:extLst>
          </p:nvPr>
        </p:nvGraphicFramePr>
        <p:xfrm>
          <a:off x="6176367" y="4563069"/>
          <a:ext cx="20955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08" name="Equation" r:id="rId6" imgW="2095200" imgH="685800" progId="Equation.DSMT4">
                  <p:embed/>
                </p:oleObj>
              </mc:Choice>
              <mc:Fallback>
                <p:oleObj name="Equation" r:id="rId6" imgW="2095200" imgH="68580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ED4253D3-A61C-455F-8AE2-E337A9CEA5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176367" y="4563069"/>
                        <a:ext cx="209550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20D3F221-4BB6-4011-9D4F-137FEEFE14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1619907"/>
              </p:ext>
            </p:extLst>
          </p:nvPr>
        </p:nvGraphicFramePr>
        <p:xfrm>
          <a:off x="9623227" y="4721819"/>
          <a:ext cx="13970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09" name="Equation" r:id="rId8" imgW="1396800" imgH="368280" progId="Equation.DSMT4">
                  <p:embed/>
                </p:oleObj>
              </mc:Choice>
              <mc:Fallback>
                <p:oleObj name="Equation" r:id="rId8" imgW="1396800" imgH="36828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198CBCFD-4416-4C51-8AFB-BAAEAD1234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623227" y="4721819"/>
                        <a:ext cx="13970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71360666"/>
      </p:ext>
    </p:extLst>
  </p:cSld>
  <p:clrMapOvr>
    <a:masterClrMapping/>
  </p:clrMapOvr>
  <p:transition spd="slow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FALLBACK_LAYOUT" val="7"/>
  <p:tag name="MIO_SHOW_DATE" val="False"/>
  <p:tag name="MIO_SHOW_FOOTER" val="False"/>
  <p:tag name="MIO_SHOW_PAGENUMBER" val="False"/>
  <p:tag name="MIO_AVOID_BLANK_LAYOUT" val="True"/>
  <p:tag name="MIO_CD_LAYOUT_VALID_AREA" val="False"/>
  <p:tag name="MIO_NUMBER_OF_VALID_LAYOUTS" val="8"/>
  <p:tag name="MIO_HDS" val="True"/>
  <p:tag name="MIO_SKIPVERSION" val="01.01.0001 00:00:00"/>
  <p:tag name="MIO_EKGUID" val="b0c18b9f-49e9-463e-bd6e-68fc4f55aefe"/>
  <p:tag name="MIO_UPDATE" val="True"/>
  <p:tag name="MIO_VERSION" val="30.04.2018 12:25:53"/>
  <p:tag name="MIO_DBID" val="E780056D-1BFA-4585-A47B-29B9A9E91026"/>
  <p:tag name="MIO_LASTDOWNLOADED" val="08.06.2018 08:05:39"/>
  <p:tag name="MIO_OBJECTNAME" val="2018_Seminar-General"/>
  <p:tag name="MIO_CDID" val="451eeb19-c04f-4baa-b219-473a5b7aed7c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1a9244c5-db66-430d-b5e8-4c9f06023a1e"/>
  <p:tag name="MIO_GUID" val="dfe4584e-9af1-44b5-b6f2-79409dcae5ea"/>
  <p:tag name="MIO_UPDATE" val="True"/>
  <p:tag name="MIO_VERSION" val="16.05.2017 10:05:37"/>
  <p:tag name="MIO_DBID" val="E780056D-1BFA-4585-A47B-29B9A9E91026"/>
  <p:tag name="MIO_LASTDOWNLOADED" val="08.06.2018 08:30:37"/>
  <p:tag name="MIO_OBJECTNAME" val="Transmission_1_WS"/>
  <p:tag name="MIO_LASTEDITORNAME" val="Kelli Phillips"/>
</p:tagLst>
</file>

<file path=ppt/theme/theme1.xml><?xml version="1.0" encoding="utf-8"?>
<a:theme xmlns:a="http://schemas.openxmlformats.org/drawingml/2006/main" name="1_DarkBlue_Center_DesignStandardColors">
  <a:themeElements>
    <a:clrScheme name="SEL Design Standard">
      <a:dk1>
        <a:srgbClr val="000000"/>
      </a:dk1>
      <a:lt1>
        <a:sysClr val="window" lastClr="FFFFFF"/>
      </a:lt1>
      <a:dk2>
        <a:srgbClr val="003B70"/>
      </a:dk2>
      <a:lt2>
        <a:srgbClr val="BCBABB"/>
      </a:lt2>
      <a:accent1>
        <a:srgbClr val="6EC4E8"/>
      </a:accent1>
      <a:accent2>
        <a:srgbClr val="F7D44B"/>
      </a:accent2>
      <a:accent3>
        <a:srgbClr val="99CC00"/>
      </a:accent3>
      <a:accent4>
        <a:srgbClr val="D73F22"/>
      </a:accent4>
      <a:accent5>
        <a:srgbClr val="007CBA"/>
      </a:accent5>
      <a:accent6>
        <a:srgbClr val="F38A00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381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 rtl="0" eaLnBrk="1" fontAlgn="auto" hangingPunct="1">
          <a:lnSpc>
            <a:spcPct val="100000"/>
          </a:lnSpc>
          <a:spcBef>
            <a:spcPts val="0"/>
          </a:spcBef>
          <a:spcAft>
            <a:spcPts val="0"/>
          </a:spcAft>
          <a:defRPr sz="1800" b="0" i="0" u="none" baseline="0" dirty="0" smtClean="0">
            <a:solidFill>
              <a:srgbClr val="FFFFFF"/>
            </a:solidFill>
            <a:latin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vert="horz" wrap="none" rtlCol="0">
        <a:spAutoFit/>
      </a:bodyPr>
      <a:lstStyle>
        <a:defPPr algn="l" rtl="0" eaLnBrk="1" fontAlgn="auto" hangingPunct="1">
          <a:lnSpc>
            <a:spcPct val="100000"/>
          </a:lnSpc>
          <a:spcBef>
            <a:spcPts val="0"/>
          </a:spcBef>
          <a:spcAft>
            <a:spcPts val="0"/>
          </a:spcAft>
          <a:defRPr sz="2800" b="0" i="0" u="none" baseline="0" dirty="0" smtClean="0">
            <a:solidFill>
              <a:srgbClr val="FFFF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18_Seminar-General.potx" id="{0199C84C-830D-4D9A-9EC9-206E0883C9CE}" vid="{BBB68548-6551-4BAF-BE3C-0951F3281141}"/>
    </a:ext>
  </a:extLst>
</a:theme>
</file>

<file path=ppt/theme/theme2.xml><?xml version="1.0" encoding="utf-8"?>
<a:theme xmlns:a="http://schemas.openxmlformats.org/drawingml/2006/main" name="Office Theme">
  <a:themeElements>
    <a:clrScheme name="SEL Graphic Design Standard">
      <a:dk1>
        <a:srgbClr val="3F3F3F"/>
      </a:dk1>
      <a:lt1>
        <a:sysClr val="window" lastClr="FFFFFF"/>
      </a:lt1>
      <a:dk2>
        <a:srgbClr val="003B70"/>
      </a:dk2>
      <a:lt2>
        <a:srgbClr val="BCBABB"/>
      </a:lt2>
      <a:accent1>
        <a:srgbClr val="6EC4E8"/>
      </a:accent1>
      <a:accent2>
        <a:srgbClr val="F7D44B"/>
      </a:accent2>
      <a:accent3>
        <a:srgbClr val="99CC00"/>
      </a:accent3>
      <a:accent4>
        <a:srgbClr val="D73F22"/>
      </a:accent4>
      <a:accent5>
        <a:srgbClr val="007CBA"/>
      </a:accent5>
      <a:accent6>
        <a:srgbClr val="F38A00"/>
      </a:accent6>
      <a:hlink>
        <a:srgbClr val="85C0FB"/>
      </a:hlink>
      <a:folHlink>
        <a:srgbClr val="C490AA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SELBLU_2018-Wide_Seminar-General</Template>
  <TotalTime>667</TotalTime>
  <Words>639</Words>
  <Application>Microsoft Office PowerPoint</Application>
  <PresentationFormat>Widescreen</PresentationFormat>
  <Paragraphs>185</Paragraphs>
  <Slides>33</Slides>
  <Notes>33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Wingdings</vt:lpstr>
      <vt:lpstr>Times New Roman</vt:lpstr>
      <vt:lpstr>1_DarkBlue_Center_DesignStandardColors</vt:lpstr>
      <vt:lpstr>Visio</vt:lpstr>
      <vt:lpstr>Equation</vt:lpstr>
      <vt:lpstr>Geomagnetically Induced Current (GIC)  Impacts on Protective Relay Performance</vt:lpstr>
      <vt:lpstr>Overview</vt:lpstr>
      <vt:lpstr>Goals of Protective Relaying During GIC Events</vt:lpstr>
      <vt:lpstr>GIC Mechanism</vt:lpstr>
      <vt:lpstr>GIC Characteristics</vt:lpstr>
      <vt:lpstr>Events Attributed to GIC</vt:lpstr>
      <vt:lpstr>Factors Affecting Protection</vt:lpstr>
      <vt:lpstr>Relay Filtering Overview</vt:lpstr>
      <vt:lpstr>Line Relay Principles Filtering Requirements</vt:lpstr>
      <vt:lpstr>Generator Protection Filtering</vt:lpstr>
      <vt:lpstr>Examples of Phasor-Based Relay Filtering</vt:lpstr>
      <vt:lpstr>Examples of Phasor-Based Relay Filtering</vt:lpstr>
      <vt:lpstr>CT Saturated and Unsaturated Unfiltered Secondary Current</vt:lpstr>
      <vt:lpstr>CT Saturated and Unsaturated Output of Cosine Filter</vt:lpstr>
      <vt:lpstr>Current Magnitude and Angle of  Saturated vs. Unsaturated CT Magnitude</vt:lpstr>
      <vt:lpstr>Current Magnitude and Angle of  Saturated vs. Unsaturated CT Phase Angle</vt:lpstr>
      <vt:lpstr>Low-Frequency GIC Produces Minimal Error</vt:lpstr>
      <vt:lpstr>CTs “Don’t Like” DC</vt:lpstr>
      <vt:lpstr>Transient CT Performance Without GIC</vt:lpstr>
      <vt:lpstr>Transient CT Performance With GIC</vt:lpstr>
      <vt:lpstr>Impact of GIC Similar to Residual Flux</vt:lpstr>
      <vt:lpstr>CT Performance Questions</vt:lpstr>
      <vt:lpstr>GIC Induces Half-Cycle Saturation  in Transformer Core</vt:lpstr>
      <vt:lpstr>Harmonic Content During Half-Cycle Saturation</vt:lpstr>
      <vt:lpstr>Line Distance and Overcurrent Protection</vt:lpstr>
      <vt:lpstr>Line Current Differential Protection</vt:lpstr>
      <vt:lpstr>Transformer Differential Protection (87)</vt:lpstr>
      <vt:lpstr>Transformer Differential Protection  (87) Algorithms</vt:lpstr>
      <vt:lpstr>5th Harmonic Blocking</vt:lpstr>
      <vt:lpstr>Monitoring GIC</vt:lpstr>
      <vt:lpstr>Conclusions</vt:lpstr>
      <vt:lpstr>References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SEL PowerPoint Template Subtitle</dc:title>
  <dc:creator>Sara Patton</dc:creator>
  <cp:lastModifiedBy>Sara Patton</cp:lastModifiedBy>
  <cp:revision>48</cp:revision>
  <cp:lastPrinted>2018-06-11T15:00:41Z</cp:lastPrinted>
  <dcterms:created xsi:type="dcterms:W3CDTF">2018-06-08T15:05:25Z</dcterms:created>
  <dcterms:modified xsi:type="dcterms:W3CDTF">2018-06-12T16:36:05Z</dcterms:modified>
</cp:coreProperties>
</file>