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85" r:id="rId7"/>
    <p:sldId id="288" r:id="rId8"/>
    <p:sldId id="287" r:id="rId9"/>
    <p:sldId id="291" r:id="rId10"/>
    <p:sldId id="290" r:id="rId11"/>
    <p:sldId id="292"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1" d="100"/>
          <a:sy n="101" d="100"/>
        </p:scale>
        <p:origin x="216"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5/9/2019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062103"/>
          </a:xfrm>
          <a:prstGeom prst="rect">
            <a:avLst/>
          </a:prstGeom>
          <a:noFill/>
        </p:spPr>
        <p:txBody>
          <a:bodyPr wrap="square" rtlCol="0">
            <a:spAutoFit/>
          </a:bodyPr>
          <a:lstStyle/>
          <a:p>
            <a:r>
              <a:rPr lang="en-US" sz="2000" b="1" dirty="0">
                <a:solidFill>
                  <a:schemeClr val="tx2"/>
                </a:solidFill>
              </a:rPr>
              <a:t>RTC Task Force General Information</a:t>
            </a:r>
            <a:endParaRPr lang="en-US" sz="2400"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May 13,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Antitrust Admonition</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Rectangle 5"/>
          <p:cNvSpPr/>
          <p:nvPr/>
        </p:nvSpPr>
        <p:spPr>
          <a:xfrm>
            <a:off x="609600" y="990600"/>
            <a:ext cx="7162800" cy="4585871"/>
          </a:xfrm>
          <a:prstGeom prst="rect">
            <a:avLst/>
          </a:prstGeom>
        </p:spPr>
        <p:txBody>
          <a:bodyPr wrap="square">
            <a:spAutoFit/>
          </a:bodyPr>
          <a:lstStyle/>
          <a:p>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sz="1600" dirty="0" smtClean="0">
                <a:solidFill>
                  <a:schemeClr val="tx2"/>
                </a:solidFill>
              </a:rPr>
              <a:t>Antitrust </a:t>
            </a:r>
            <a:r>
              <a:rPr lang="en-US" sz="1600" dirty="0">
                <a:solidFill>
                  <a:schemeClr val="tx2"/>
                </a:solidFill>
              </a:rPr>
              <a:t>Admonition </a:t>
            </a:r>
          </a:p>
          <a:p>
            <a:r>
              <a:rPr lang="en-US" sz="1600" dirty="0">
                <a:solidFill>
                  <a:schemeClr val="tx2"/>
                </a:solidFill>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600" i="1" dirty="0">
                <a:solidFill>
                  <a:schemeClr val="tx2"/>
                </a:solidFill>
              </a:rPr>
              <a:t>Statement of Position on Antitrust Issues for Members of ERCOT Committees, Subcommittees, and Working Groups</a:t>
            </a:r>
            <a:r>
              <a:rPr lang="en-US" sz="1600" dirty="0">
                <a:solidFill>
                  <a:schemeClr val="tx2"/>
                </a:solidFill>
              </a:rPr>
              <a:t>, which is posted on the ERCOT website.</a:t>
            </a:r>
            <a:r>
              <a:rPr lang="en-US" sz="1000" dirty="0">
                <a:solidFill>
                  <a:schemeClr val="tx2"/>
                </a:solidFill>
              </a:rPr>
              <a:t>1 </a:t>
            </a:r>
            <a:endParaRPr lang="en-US" sz="1000" dirty="0" smtClean="0">
              <a:solidFill>
                <a:schemeClr val="tx2"/>
              </a:solidFill>
            </a:endParaRPr>
          </a:p>
          <a:p>
            <a:endParaRPr lang="en-US" sz="1000" dirty="0">
              <a:solidFill>
                <a:schemeClr val="tx2"/>
              </a:solidFill>
            </a:endParaRPr>
          </a:p>
          <a:p>
            <a:r>
              <a:rPr lang="en-US" sz="1600" dirty="0" smtClean="0">
                <a:solidFill>
                  <a:schemeClr val="tx2"/>
                </a:solidFill>
              </a:rPr>
              <a:t>			   Disclaimer </a:t>
            </a:r>
            <a:endParaRPr lang="en-US" sz="1600" dirty="0">
              <a:solidFill>
                <a:schemeClr val="tx2"/>
              </a:solidFill>
            </a:endParaRPr>
          </a:p>
          <a:p>
            <a:r>
              <a:rPr lang="en-US" sz="1600" dirty="0">
                <a:solidFill>
                  <a:schemeClr val="tx2"/>
                </a:solidFill>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600" dirty="0" smtClean="0">
              <a:solidFill>
                <a:schemeClr val="tx2"/>
              </a:solidFill>
            </a:endParaRPr>
          </a:p>
          <a:p>
            <a:endParaRPr lang="en-US" sz="1600" dirty="0">
              <a:solidFill>
                <a:schemeClr val="tx2"/>
              </a:solidFill>
            </a:endParaRPr>
          </a:p>
          <a:p>
            <a:endParaRPr lang="en-US" sz="2400" dirty="0">
              <a:solidFill>
                <a:schemeClr val="tx2"/>
              </a:solidFill>
            </a:endParaRPr>
          </a:p>
          <a:p>
            <a:r>
              <a:rPr lang="en-US" sz="1200" dirty="0">
                <a:solidFill>
                  <a:schemeClr val="tx2"/>
                </a:solidFill>
              </a:rPr>
              <a:t> 1 </a:t>
            </a:r>
            <a:r>
              <a:rPr lang="en-US" sz="1400" dirty="0">
                <a:solidFill>
                  <a:schemeClr val="tx2"/>
                </a:solidFill>
              </a:rPr>
              <a:t>The document is available at </a:t>
            </a:r>
            <a:r>
              <a:rPr lang="en-US" sz="1400" dirty="0">
                <a:solidFill>
                  <a:schemeClr val="tx2"/>
                </a:solidFill>
                <a:hlinkClick r:id="rId2"/>
              </a:rPr>
              <a:t>http://</a:t>
            </a:r>
            <a:r>
              <a:rPr lang="en-US" sz="1400" dirty="0" smtClean="0">
                <a:solidFill>
                  <a:schemeClr val="tx2"/>
                </a:solidFill>
                <a:hlinkClick r:id="rId2"/>
              </a:rPr>
              <a:t>www.ercot.com/about/governance/index.html</a:t>
            </a:r>
            <a:r>
              <a:rPr lang="en-US" sz="1400" dirty="0" smtClean="0">
                <a:solidFill>
                  <a:schemeClr val="tx2"/>
                </a:solidFill>
              </a:rPr>
              <a:t> . </a:t>
            </a:r>
            <a:endParaRPr lang="en-US" sz="1400" dirty="0">
              <a:solidFill>
                <a:schemeClr val="tx2"/>
              </a:solidFill>
            </a:endParaRPr>
          </a:p>
        </p:txBody>
      </p:sp>
    </p:spTree>
    <p:extLst>
      <p:ext uri="{BB962C8B-B14F-4D97-AF65-F5344CB8AC3E}">
        <p14:creationId xmlns:p14="http://schemas.microsoft.com/office/powerpoint/2010/main" val="102579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RTCTF meeting </a:t>
            </a:r>
            <a:r>
              <a:rPr lang="en-US" sz="2000" dirty="0"/>
              <a:t>s</a:t>
            </a:r>
            <a:r>
              <a:rPr lang="en-US" sz="2000" dirty="0" smtClean="0"/>
              <a:t>chedule (change proposal)</a:t>
            </a:r>
          </a:p>
          <a:p>
            <a:pPr>
              <a:spcBef>
                <a:spcPts val="1000"/>
              </a:spcBef>
              <a:spcAft>
                <a:spcPts val="1000"/>
              </a:spcAft>
            </a:pPr>
            <a:r>
              <a:rPr lang="en-US" sz="2000" dirty="0" smtClean="0"/>
              <a:t>Reminder: review </a:t>
            </a:r>
            <a:r>
              <a:rPr lang="en-US" sz="2000" dirty="0"/>
              <a:t>p</a:t>
            </a:r>
            <a:r>
              <a:rPr lang="en-US" sz="2000" dirty="0" smtClean="0"/>
              <a:t>rocess</a:t>
            </a:r>
            <a:endParaRPr lang="en-US" sz="2000" dirty="0"/>
          </a:p>
          <a:p>
            <a:pPr>
              <a:spcBef>
                <a:spcPts val="1000"/>
              </a:spcBef>
              <a:spcAft>
                <a:spcPts val="1000"/>
              </a:spcAft>
            </a:pPr>
            <a:r>
              <a:rPr lang="en-US" sz="2000" dirty="0" smtClean="0"/>
              <a:t>Homework feedback</a:t>
            </a:r>
          </a:p>
          <a:p>
            <a:pPr marL="0" indent="0">
              <a:spcBef>
                <a:spcPts val="1000"/>
              </a:spcBef>
              <a:spcAft>
                <a:spcPts val="1000"/>
              </a:spcAft>
              <a:buNone/>
            </a:pPr>
            <a:endParaRPr lang="en-US" sz="2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08927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Meeting Schedule</a:t>
            </a:r>
            <a:endParaRPr lang="en-US" sz="2400" dirty="0"/>
          </a:p>
        </p:txBody>
      </p:sp>
      <p:sp>
        <p:nvSpPr>
          <p:cNvPr id="3" name="Content Placeholder 2"/>
          <p:cNvSpPr>
            <a:spLocks noGrp="1"/>
          </p:cNvSpPr>
          <p:nvPr>
            <p:ph idx="1"/>
          </p:nvPr>
        </p:nvSpPr>
        <p:spPr>
          <a:xfrm>
            <a:off x="304800" y="990600"/>
            <a:ext cx="8534400" cy="868163"/>
          </a:xfrm>
        </p:spPr>
        <p:txBody>
          <a:bodyPr/>
          <a:lstStyle/>
          <a:p>
            <a:r>
              <a:rPr lang="en-US" sz="2000" dirty="0" smtClean="0"/>
              <a:t>Below is schedule of future meetings for principles/scope of RTC.</a:t>
            </a:r>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TextBox 4"/>
          <p:cNvSpPr txBox="1"/>
          <p:nvPr/>
        </p:nvSpPr>
        <p:spPr>
          <a:xfrm>
            <a:off x="1943100" y="1600200"/>
            <a:ext cx="5334000" cy="4185761"/>
          </a:xfrm>
          <a:prstGeom prst="rect">
            <a:avLst/>
          </a:prstGeom>
          <a:noFill/>
          <a:ln>
            <a:solidFill>
              <a:schemeClr val="tx2"/>
            </a:solidFill>
          </a:ln>
        </p:spPr>
        <p:txBody>
          <a:bodyPr wrap="square" rtlCol="0">
            <a:spAutoFit/>
          </a:bodyPr>
          <a:lstStyle/>
          <a:p>
            <a:r>
              <a:rPr lang="en-US" sz="1400" dirty="0" smtClean="0">
                <a:solidFill>
                  <a:schemeClr val="tx2"/>
                </a:solidFill>
              </a:rPr>
              <a:t>Monday, </a:t>
            </a:r>
            <a:r>
              <a:rPr lang="en-US" sz="1400" dirty="0">
                <a:solidFill>
                  <a:schemeClr val="tx2"/>
                </a:solidFill>
              </a:rPr>
              <a:t>May </a:t>
            </a:r>
            <a:r>
              <a:rPr lang="en-US" sz="1400" dirty="0" smtClean="0">
                <a:solidFill>
                  <a:schemeClr val="tx2"/>
                </a:solidFill>
              </a:rPr>
              <a:t>13</a:t>
            </a:r>
            <a:endParaRPr lang="en-US" sz="1400" dirty="0">
              <a:solidFill>
                <a:schemeClr val="tx2"/>
              </a:solidFill>
            </a:endParaRPr>
          </a:p>
          <a:p>
            <a:r>
              <a:rPr lang="en-US" sz="1400" dirty="0">
                <a:solidFill>
                  <a:schemeClr val="tx2"/>
                </a:solidFill>
              </a:rPr>
              <a:t> </a:t>
            </a:r>
          </a:p>
          <a:p>
            <a:r>
              <a:rPr lang="en-US" sz="1400" dirty="0" smtClean="0">
                <a:solidFill>
                  <a:schemeClr val="tx2"/>
                </a:solidFill>
              </a:rPr>
              <a:t>Tuesday, </a:t>
            </a:r>
            <a:r>
              <a:rPr lang="en-US" sz="1400" dirty="0">
                <a:solidFill>
                  <a:schemeClr val="tx2"/>
                </a:solidFill>
              </a:rPr>
              <a:t>June 4 </a:t>
            </a:r>
            <a:r>
              <a:rPr lang="en-US" sz="1400" dirty="0" smtClean="0">
                <a:solidFill>
                  <a:schemeClr val="tx2"/>
                </a:solidFill>
              </a:rPr>
              <a:t>(half-day </a:t>
            </a:r>
            <a:r>
              <a:rPr lang="en-US" sz="1400" dirty="0">
                <a:solidFill>
                  <a:schemeClr val="tx2"/>
                </a:solidFill>
              </a:rPr>
              <a:t>after </a:t>
            </a:r>
            <a:r>
              <a:rPr lang="en-US" sz="1400" dirty="0" smtClean="0">
                <a:solidFill>
                  <a:schemeClr val="tx2"/>
                </a:solidFill>
              </a:rPr>
              <a:t>RMS) - </a:t>
            </a:r>
            <a:r>
              <a:rPr lang="en-US" sz="1400" dirty="0" smtClean="0">
                <a:solidFill>
                  <a:srgbClr val="FF0000"/>
                </a:solidFill>
              </a:rPr>
              <a:t>Proposal to Friday, June 7</a:t>
            </a:r>
          </a:p>
          <a:p>
            <a:r>
              <a:rPr lang="en-US" sz="1400" dirty="0" smtClean="0">
                <a:solidFill>
                  <a:schemeClr val="tx2"/>
                </a:solidFill>
              </a:rPr>
              <a:t>Friday, </a:t>
            </a:r>
            <a:r>
              <a:rPr lang="en-US" sz="1400" dirty="0">
                <a:solidFill>
                  <a:schemeClr val="tx2"/>
                </a:solidFill>
              </a:rPr>
              <a:t>June </a:t>
            </a:r>
            <a:r>
              <a:rPr lang="en-US" sz="1400" dirty="0" smtClean="0">
                <a:solidFill>
                  <a:schemeClr val="tx2"/>
                </a:solidFill>
              </a:rPr>
              <a:t>21</a:t>
            </a:r>
            <a:endParaRPr lang="en-US" sz="1400" dirty="0">
              <a:solidFill>
                <a:schemeClr val="tx2"/>
              </a:solidFill>
            </a:endParaRPr>
          </a:p>
          <a:p>
            <a:r>
              <a:rPr lang="en-US" sz="1400" dirty="0">
                <a:solidFill>
                  <a:schemeClr val="tx2"/>
                </a:solidFill>
              </a:rPr>
              <a:t> </a:t>
            </a:r>
          </a:p>
          <a:p>
            <a:r>
              <a:rPr lang="en-US" sz="1400" dirty="0" smtClean="0">
                <a:solidFill>
                  <a:schemeClr val="tx2"/>
                </a:solidFill>
              </a:rPr>
              <a:t>Friday, </a:t>
            </a:r>
            <a:r>
              <a:rPr lang="en-US" sz="1400" dirty="0">
                <a:solidFill>
                  <a:schemeClr val="tx2"/>
                </a:solidFill>
              </a:rPr>
              <a:t>July 12 </a:t>
            </a:r>
            <a:r>
              <a:rPr lang="en-US" sz="1400" dirty="0" smtClean="0">
                <a:solidFill>
                  <a:schemeClr val="tx2"/>
                </a:solidFill>
              </a:rPr>
              <a:t>(Taylor site)</a:t>
            </a:r>
            <a:endParaRPr lang="en-US" sz="1400" dirty="0">
              <a:solidFill>
                <a:schemeClr val="tx2"/>
              </a:solidFill>
            </a:endParaRPr>
          </a:p>
          <a:p>
            <a:r>
              <a:rPr lang="en-US" sz="1400" dirty="0">
                <a:solidFill>
                  <a:schemeClr val="tx2"/>
                </a:solidFill>
              </a:rPr>
              <a:t> </a:t>
            </a:r>
          </a:p>
          <a:p>
            <a:r>
              <a:rPr lang="en-US" sz="1400" dirty="0">
                <a:solidFill>
                  <a:schemeClr val="tx2"/>
                </a:solidFill>
              </a:rPr>
              <a:t>Friday, </a:t>
            </a:r>
            <a:r>
              <a:rPr lang="en-US" sz="1400" dirty="0" smtClean="0">
                <a:solidFill>
                  <a:schemeClr val="tx2"/>
                </a:solidFill>
              </a:rPr>
              <a:t>Aug. 9</a:t>
            </a:r>
            <a:endParaRPr lang="en-US" sz="1400" dirty="0">
              <a:solidFill>
                <a:schemeClr val="tx2"/>
              </a:solidFill>
            </a:endParaRPr>
          </a:p>
          <a:p>
            <a:r>
              <a:rPr lang="en-US" sz="1400" dirty="0">
                <a:solidFill>
                  <a:schemeClr val="tx2"/>
                </a:solidFill>
              </a:rPr>
              <a:t>Tuesday, </a:t>
            </a:r>
            <a:r>
              <a:rPr lang="en-US" sz="1400" dirty="0" smtClean="0">
                <a:solidFill>
                  <a:schemeClr val="tx2"/>
                </a:solidFill>
              </a:rPr>
              <a:t>Aug. 27</a:t>
            </a:r>
            <a:endParaRPr lang="en-US" sz="1400" dirty="0">
              <a:solidFill>
                <a:schemeClr val="tx2"/>
              </a:solidFill>
            </a:endParaRPr>
          </a:p>
          <a:p>
            <a:r>
              <a:rPr lang="en-US" sz="1400" dirty="0">
                <a:solidFill>
                  <a:schemeClr val="tx2"/>
                </a:solidFill>
              </a:rPr>
              <a:t> </a:t>
            </a:r>
          </a:p>
          <a:p>
            <a:r>
              <a:rPr lang="en-US" sz="1400" dirty="0" smtClean="0">
                <a:solidFill>
                  <a:schemeClr val="tx2"/>
                </a:solidFill>
              </a:rPr>
              <a:t>Thursday, Sept. 19  (conflicts </a:t>
            </a:r>
            <a:r>
              <a:rPr lang="en-US" sz="1400" dirty="0">
                <a:solidFill>
                  <a:schemeClr val="tx2"/>
                </a:solidFill>
              </a:rPr>
              <a:t>with </a:t>
            </a:r>
            <a:r>
              <a:rPr lang="en-US" sz="1400" dirty="0" smtClean="0">
                <a:solidFill>
                  <a:schemeClr val="tx2"/>
                </a:solidFill>
              </a:rPr>
              <a:t>OWG)</a:t>
            </a:r>
            <a:endParaRPr lang="en-US" sz="1400" dirty="0">
              <a:solidFill>
                <a:schemeClr val="tx2"/>
              </a:solidFill>
            </a:endParaRPr>
          </a:p>
          <a:p>
            <a:r>
              <a:rPr lang="en-US" sz="1400" dirty="0">
                <a:solidFill>
                  <a:schemeClr val="tx2"/>
                </a:solidFill>
              </a:rPr>
              <a:t> </a:t>
            </a:r>
          </a:p>
          <a:p>
            <a:r>
              <a:rPr lang="en-US" sz="1400" dirty="0">
                <a:solidFill>
                  <a:schemeClr val="tx2"/>
                </a:solidFill>
              </a:rPr>
              <a:t>Monday, </a:t>
            </a:r>
            <a:r>
              <a:rPr lang="en-US" sz="1400" dirty="0" smtClean="0">
                <a:solidFill>
                  <a:schemeClr val="tx2"/>
                </a:solidFill>
              </a:rPr>
              <a:t>Oct. 14</a:t>
            </a:r>
            <a:endParaRPr lang="en-US" sz="1400" dirty="0">
              <a:solidFill>
                <a:schemeClr val="tx2"/>
              </a:solidFill>
            </a:endParaRPr>
          </a:p>
          <a:p>
            <a:r>
              <a:rPr lang="en-US" sz="1400" dirty="0">
                <a:solidFill>
                  <a:schemeClr val="tx2"/>
                </a:solidFill>
              </a:rPr>
              <a:t>Wednesday, </a:t>
            </a:r>
            <a:r>
              <a:rPr lang="en-US" sz="1400" dirty="0" smtClean="0">
                <a:solidFill>
                  <a:schemeClr val="tx2"/>
                </a:solidFill>
              </a:rPr>
              <a:t>Oct. 30</a:t>
            </a:r>
            <a:endParaRPr lang="en-US" sz="1400" dirty="0">
              <a:solidFill>
                <a:schemeClr val="tx2"/>
              </a:solidFill>
            </a:endParaRPr>
          </a:p>
          <a:p>
            <a:r>
              <a:rPr lang="en-US" sz="1400" dirty="0">
                <a:solidFill>
                  <a:schemeClr val="tx2"/>
                </a:solidFill>
              </a:rPr>
              <a:t> </a:t>
            </a:r>
          </a:p>
          <a:p>
            <a:r>
              <a:rPr lang="en-US" sz="1400" dirty="0" smtClean="0">
                <a:solidFill>
                  <a:schemeClr val="tx2"/>
                </a:solidFill>
              </a:rPr>
              <a:t>Tuesday, Nov. 19 (half of room 206)</a:t>
            </a:r>
            <a:endParaRPr lang="en-US" sz="1400" dirty="0">
              <a:solidFill>
                <a:schemeClr val="tx2"/>
              </a:solidFill>
            </a:endParaRPr>
          </a:p>
          <a:p>
            <a:r>
              <a:rPr lang="en-US" sz="1400" dirty="0">
                <a:solidFill>
                  <a:schemeClr val="tx2"/>
                </a:solidFill>
              </a:rPr>
              <a:t> </a:t>
            </a:r>
          </a:p>
          <a:p>
            <a:r>
              <a:rPr lang="en-US" sz="1400" dirty="0">
                <a:solidFill>
                  <a:schemeClr val="tx2"/>
                </a:solidFill>
              </a:rPr>
              <a:t>Tuesday, </a:t>
            </a:r>
            <a:r>
              <a:rPr lang="en-US" sz="1400" dirty="0" smtClean="0">
                <a:solidFill>
                  <a:schemeClr val="tx2"/>
                </a:solidFill>
              </a:rPr>
              <a:t>Dec. 3 (half-day after RMS)</a:t>
            </a:r>
            <a:endParaRPr lang="en-US" sz="1400" dirty="0">
              <a:solidFill>
                <a:schemeClr val="tx2"/>
              </a:solidFill>
            </a:endParaRPr>
          </a:p>
          <a:p>
            <a:r>
              <a:rPr lang="en-US" sz="1400" dirty="0">
                <a:solidFill>
                  <a:schemeClr val="tx2"/>
                </a:solidFill>
              </a:rPr>
              <a:t>Thursday, </a:t>
            </a:r>
            <a:r>
              <a:rPr lang="en-US" sz="1400" dirty="0" smtClean="0">
                <a:solidFill>
                  <a:schemeClr val="tx2"/>
                </a:solidFill>
              </a:rPr>
              <a:t>Dec. 19</a:t>
            </a:r>
            <a:endParaRPr lang="en-US" sz="1400" dirty="0">
              <a:solidFill>
                <a:schemeClr val="tx2"/>
              </a:solidFill>
            </a:endParaRPr>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1346010" y="399784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4038600"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553200" y="397595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596117"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762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a:off x="4953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2514600" y="309143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5438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5532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406590" y="228600"/>
            <a:ext cx="8458200" cy="518318"/>
          </a:xfrm>
        </p:spPr>
        <p:txBody>
          <a:bodyPr/>
          <a:lstStyle/>
          <a:p>
            <a:r>
              <a:rPr lang="en-US" sz="2400" dirty="0"/>
              <a:t>RTCTF </a:t>
            </a:r>
            <a:r>
              <a:rPr lang="en-US" sz="2400" dirty="0" smtClean="0"/>
              <a:t>Review Process </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5" name="Rectangle 4"/>
          <p:cNvSpPr/>
          <p:nvPr/>
        </p:nvSpPr>
        <p:spPr>
          <a:xfrm>
            <a:off x="381000" y="998363"/>
            <a:ext cx="1828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Internal ERCOT draft </a:t>
            </a:r>
            <a:r>
              <a:rPr lang="en-US" sz="1400" i="1" dirty="0"/>
              <a:t>p</a:t>
            </a:r>
            <a:r>
              <a:rPr lang="en-US" sz="1400" i="1" dirty="0" smtClean="0"/>
              <a:t>rinciples and principle </a:t>
            </a:r>
            <a:r>
              <a:rPr lang="en-US" sz="1400" i="1" dirty="0"/>
              <a:t>c</a:t>
            </a:r>
            <a:r>
              <a:rPr lang="en-US" sz="1400" i="1" dirty="0" smtClean="0"/>
              <a:t>oncepts (elements)</a:t>
            </a:r>
            <a:endParaRPr lang="en-US" sz="1400" i="1" dirty="0"/>
          </a:p>
        </p:txBody>
      </p:sp>
      <p:sp>
        <p:nvSpPr>
          <p:cNvPr id="8" name="Rectangle 7"/>
          <p:cNvSpPr/>
          <p:nvPr/>
        </p:nvSpPr>
        <p:spPr>
          <a:xfrm>
            <a:off x="381000" y="1994750"/>
            <a:ext cx="18288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presents concepts for meeting in presentation format</a:t>
            </a:r>
            <a:endParaRPr lang="en-US" sz="1600" dirty="0"/>
          </a:p>
        </p:txBody>
      </p:sp>
      <p:sp>
        <p:nvSpPr>
          <p:cNvPr id="9" name="Rectangle 8"/>
          <p:cNvSpPr/>
          <p:nvPr/>
        </p:nvSpPr>
        <p:spPr>
          <a:xfrm>
            <a:off x="2217577" y="1994751"/>
            <a:ext cx="1625219"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takes feedback and posts in 2 days as initial document for MP edits</a:t>
            </a:r>
            <a:endParaRPr lang="en-US" sz="1600" dirty="0"/>
          </a:p>
        </p:txBody>
      </p:sp>
      <p:sp>
        <p:nvSpPr>
          <p:cNvPr id="10" name="Rectangle 9"/>
          <p:cNvSpPr/>
          <p:nvPr/>
        </p:nvSpPr>
        <p:spPr>
          <a:xfrm>
            <a:off x="3352800" y="4280751"/>
            <a:ext cx="2819400"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submit feedback as edits to document and any </a:t>
            </a:r>
          </a:p>
          <a:p>
            <a:pPr algn="ctr"/>
            <a:r>
              <a:rPr lang="en-US" sz="1600" dirty="0" smtClean="0"/>
              <a:t>-   Concerns  </a:t>
            </a:r>
            <a:endParaRPr lang="en-US" sz="1600" dirty="0"/>
          </a:p>
          <a:p>
            <a:pPr marL="285750" indent="-285750" algn="ctr">
              <a:buFontTx/>
              <a:buChar char="-"/>
            </a:pPr>
            <a:r>
              <a:rPr lang="en-US" sz="1600" dirty="0" smtClean="0"/>
              <a:t>Alternatives</a:t>
            </a:r>
            <a:endParaRPr lang="en-US" sz="1600" dirty="0"/>
          </a:p>
        </p:txBody>
      </p:sp>
      <p:sp>
        <p:nvSpPr>
          <p:cNvPr id="11" name="Rectangle 10"/>
          <p:cNvSpPr/>
          <p:nvPr/>
        </p:nvSpPr>
        <p:spPr>
          <a:xfrm>
            <a:off x="381000" y="4280751"/>
            <a:ext cx="1836577"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MPs share initial feedback, concern, request for additional </a:t>
            </a:r>
            <a:r>
              <a:rPr lang="en-US" sz="1600" dirty="0" smtClean="0"/>
              <a:t>information</a:t>
            </a:r>
            <a:endParaRPr lang="en-US" sz="1600" dirty="0"/>
          </a:p>
        </p:txBody>
      </p:sp>
      <p:sp>
        <p:nvSpPr>
          <p:cNvPr id="12" name="Rectangle 11"/>
          <p:cNvSpPr/>
          <p:nvPr/>
        </p:nvSpPr>
        <p:spPr>
          <a:xfrm>
            <a:off x="6349622" y="4280751"/>
            <a:ext cx="2515168" cy="13580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must document concerns or alternative approach prior to meeting, and be prepared to discuss</a:t>
            </a:r>
          </a:p>
        </p:txBody>
      </p:sp>
      <p:sp>
        <p:nvSpPr>
          <p:cNvPr id="13" name="Rectangle 12"/>
          <p:cNvSpPr/>
          <p:nvPr/>
        </p:nvSpPr>
        <p:spPr>
          <a:xfrm>
            <a:off x="6349621" y="1994750"/>
            <a:ext cx="248958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provides responses to finalize supporting principle concept</a:t>
            </a:r>
            <a:endParaRPr lang="en-US" sz="1600" dirty="0"/>
          </a:p>
        </p:txBody>
      </p:sp>
      <p:sp>
        <p:nvSpPr>
          <p:cNvPr id="14" name="Right Arrow 13"/>
          <p:cNvSpPr/>
          <p:nvPr/>
        </p:nvSpPr>
        <p:spPr>
          <a:xfrm>
            <a:off x="304800" y="3518751"/>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6759846" y="5867400"/>
            <a:ext cx="2309883" cy="830997"/>
          </a:xfrm>
          <a:prstGeom prst="rect">
            <a:avLst/>
          </a:prstGeom>
          <a:solidFill>
            <a:schemeClr val="bg1"/>
          </a:solidFill>
          <a:ln>
            <a:solidFill>
              <a:srgbClr val="FF0000"/>
            </a:solidFill>
          </a:ln>
        </p:spPr>
        <p:txBody>
          <a:bodyPr wrap="square" rtlCol="0">
            <a:spAutoFit/>
          </a:bodyPr>
          <a:lstStyle/>
          <a:p>
            <a:r>
              <a:rPr lang="en-US" sz="1600" dirty="0" smtClean="0">
                <a:solidFill>
                  <a:srgbClr val="FF0000"/>
                </a:solidFill>
              </a:rPr>
              <a:t>Take consensus and non-consensus items to TAC for vote</a:t>
            </a:r>
            <a:endParaRPr lang="en-US" sz="1600" dirty="0">
              <a:solidFill>
                <a:srgbClr val="FF0000"/>
              </a:solidFill>
            </a:endParaRPr>
          </a:p>
        </p:txBody>
      </p:sp>
      <p:sp>
        <p:nvSpPr>
          <p:cNvPr id="26" name="Rectangle 25"/>
          <p:cNvSpPr/>
          <p:nvPr/>
        </p:nvSpPr>
        <p:spPr>
          <a:xfrm>
            <a:off x="4013012" y="1988963"/>
            <a:ext cx="2159188"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posts all MP feedback and responds to MP redlines, concerns, alternatives</a:t>
            </a:r>
            <a:endParaRPr lang="en-US" sz="1600" dirty="0"/>
          </a:p>
        </p:txBody>
      </p:sp>
    </p:spTree>
    <p:extLst>
      <p:ext uri="{BB962C8B-B14F-4D97-AF65-F5344CB8AC3E}">
        <p14:creationId xmlns:p14="http://schemas.microsoft.com/office/powerpoint/2010/main" val="302759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Homework Feedback</a:t>
            </a:r>
            <a:endParaRPr lang="en-US" sz="2400" dirty="0"/>
          </a:p>
        </p:txBody>
      </p:sp>
      <p:sp>
        <p:nvSpPr>
          <p:cNvPr id="3" name="Content Placeholder 2"/>
          <p:cNvSpPr>
            <a:spLocks noGrp="1"/>
          </p:cNvSpPr>
          <p:nvPr>
            <p:ph idx="1"/>
          </p:nvPr>
        </p:nvSpPr>
        <p:spPr>
          <a:xfrm>
            <a:off x="392723" y="990600"/>
            <a:ext cx="7620000" cy="5052221"/>
          </a:xfrm>
        </p:spPr>
        <p:txBody>
          <a:bodyPr/>
          <a:lstStyle/>
          <a:p>
            <a:r>
              <a:rPr lang="en-US" sz="2000" dirty="0" smtClean="0"/>
              <a:t>Regarding overall process</a:t>
            </a:r>
          </a:p>
          <a:p>
            <a:pPr lvl="1"/>
            <a:r>
              <a:rPr lang="en-US" sz="1800" dirty="0" smtClean="0"/>
              <a:t>Agree with feedback that documentation will help redline/feedback process</a:t>
            </a:r>
          </a:p>
          <a:p>
            <a:pPr lvl="2"/>
            <a:r>
              <a:rPr lang="en-US" sz="1600" dirty="0" smtClean="0"/>
              <a:t>Provided as summary after initial meeting, but will be standalone documents going forward </a:t>
            </a:r>
          </a:p>
          <a:p>
            <a:pPr lvl="1"/>
            <a:r>
              <a:rPr lang="en-US" sz="1800" dirty="0" smtClean="0"/>
              <a:t>Agree with feedback to integrate non-consensus issues that go to TAC into a single presentation and/or document</a:t>
            </a:r>
          </a:p>
          <a:p>
            <a:pPr marL="457200" lvl="1" indent="0">
              <a:buNone/>
            </a:pPr>
            <a:endParaRPr lang="en-US" sz="2000" dirty="0"/>
          </a:p>
          <a:p>
            <a:r>
              <a:rPr lang="en-US" sz="2000" dirty="0" smtClean="0"/>
              <a:t>Regarding ISO lessons </a:t>
            </a:r>
            <a:r>
              <a:rPr lang="en-US" sz="2000" dirty="0"/>
              <a:t>l</a:t>
            </a:r>
            <a:r>
              <a:rPr lang="en-US" sz="2000" dirty="0" smtClean="0"/>
              <a:t>earned</a:t>
            </a:r>
          </a:p>
          <a:p>
            <a:pPr lvl="1"/>
            <a:r>
              <a:rPr lang="en-US" sz="1800" dirty="0" smtClean="0"/>
              <a:t>Awaiting additional feedback</a:t>
            </a:r>
          </a:p>
          <a:p>
            <a:pPr marL="0" indent="0">
              <a:buNone/>
            </a:pPr>
            <a:endParaRPr lang="en-US" dirty="0"/>
          </a:p>
          <a:p>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162713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Questions</a:t>
            </a:r>
            <a:r>
              <a:rPr lang="en-US" dirty="0" smtClean="0"/>
              <a:t> </a:t>
            </a:r>
            <a:endParaRPr lang="en-US" dirty="0"/>
          </a:p>
        </p:txBody>
      </p:sp>
      <p:sp>
        <p:nvSpPr>
          <p:cNvPr id="3" name="Content Placeholder 2"/>
          <p:cNvSpPr>
            <a:spLocks noGrp="1"/>
          </p:cNvSpPr>
          <p:nvPr>
            <p:ph idx="1"/>
          </p:nvPr>
        </p:nvSpPr>
        <p:spPr>
          <a:xfrm>
            <a:off x="381000" y="914400"/>
            <a:ext cx="7162800" cy="5052221"/>
          </a:xfrm>
        </p:spPr>
        <p:txBody>
          <a:bodyPr/>
          <a:lstStyle/>
          <a:p>
            <a:endParaRPr lang="en-US" sz="2000" dirty="0" smtClean="0"/>
          </a:p>
          <a:p>
            <a:r>
              <a:rPr lang="en-US" sz="2000" dirty="0" smtClean="0"/>
              <a:t>Before going into specific topics, any general questions on processes?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18415156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1414</TotalTime>
  <Words>321</Words>
  <Application>Microsoft Office PowerPoint</Application>
  <PresentationFormat>On-screen Show (4:3)</PresentationFormat>
  <Paragraphs>73</Paragraphs>
  <Slides>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Times New Roman</vt:lpstr>
      <vt:lpstr>1_Custom Design</vt:lpstr>
      <vt:lpstr>Office Theme</vt:lpstr>
      <vt:lpstr>PowerPoint Presentation</vt:lpstr>
      <vt:lpstr>Antitrust Admonition</vt:lpstr>
      <vt:lpstr>Outline of RTCTF Update </vt:lpstr>
      <vt:lpstr>RTCTF Meeting Schedule</vt:lpstr>
      <vt:lpstr>RTCTF Review Process </vt:lpstr>
      <vt:lpstr>Homework Feedback</vt:lpstr>
      <vt:lpstr>Questions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Dave Maggio</cp:lastModifiedBy>
  <cp:revision>144</cp:revision>
  <cp:lastPrinted>2016-01-21T20:53:15Z</cp:lastPrinted>
  <dcterms:created xsi:type="dcterms:W3CDTF">2016-01-21T15:20:31Z</dcterms:created>
  <dcterms:modified xsi:type="dcterms:W3CDTF">2019-05-09T22:32:30Z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