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Lst>
  <p:notesMasterIdLst>
    <p:notesMasterId r:id="rId13"/>
  </p:notesMasterIdLst>
  <p:handoutMasterIdLst>
    <p:handoutMasterId r:id="rId14"/>
  </p:handoutMasterIdLst>
  <p:sldIdLst>
    <p:sldId id="260" r:id="rId6"/>
    <p:sldId id="285" r:id="rId7"/>
    <p:sldId id="288" r:id="rId8"/>
    <p:sldId id="287" r:id="rId9"/>
    <p:sldId id="291" r:id="rId10"/>
    <p:sldId id="290" r:id="rId11"/>
    <p:sldId id="292" r:id="rId12"/>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101" d="100"/>
          <a:sy n="101" d="100"/>
        </p:scale>
        <p:origin x="216" y="96"/>
      </p:cViewPr>
      <p:guideLst>
        <p:guide orient="horz" pos="2160"/>
        <p:guide pos="2880"/>
      </p:guideLst>
    </p:cSldViewPr>
  </p:slid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presProps" Target="presProps.xml"/><Relationship Id="rId10" Type="http://schemas.openxmlformats.org/officeDocument/2006/relationships/slide" Target="slides/slide5.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5/9/2019</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5/9/2019</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lvl1pPr>
              <a:defRPr>
                <a:solidFill>
                  <a:schemeClr val="tx2"/>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5" name="Footer Placeholder 4"/>
          <p:cNvSpPr>
            <a:spLocks noGrp="1"/>
          </p:cNvSpPr>
          <p:nvPr>
            <p:ph type="ftr" sz="quarter" idx="11"/>
          </p:nvPr>
        </p:nvSpPr>
        <p:spPr/>
        <p:txBody>
          <a:bodyPr/>
          <a:lstStyle/>
          <a:p>
            <a:r>
              <a:rPr lang="en-US" smtClean="0"/>
              <a:t>Footer text goes here.</a:t>
            </a:r>
            <a:endParaRPr lang="en-US"/>
          </a:p>
        </p:txBody>
      </p:sp>
      <p:sp>
        <p:nvSpPr>
          <p:cNvPr id="7"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57445715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304800" y="990600"/>
            <a:ext cx="8534400" cy="5052221"/>
          </a:xfrm>
          <a:prstGeom prst="rect">
            <a:avLst/>
          </a:prstGeom>
        </p:spPr>
        <p:txBody>
          <a:bodyPr/>
          <a:lstStyle>
            <a:lvl1pPr>
              <a:defRPr sz="2600">
                <a:solidFill>
                  <a:schemeClr val="tx2"/>
                </a:solidFill>
              </a:defRPr>
            </a:lvl1pPr>
            <a:lvl2pPr>
              <a:defRPr sz="2400">
                <a:solidFill>
                  <a:schemeClr val="tx2"/>
                </a:solidFill>
              </a:defRPr>
            </a:lvl2pPr>
            <a:lvl3pPr>
              <a:defRPr sz="2200">
                <a:solidFill>
                  <a:schemeClr val="tx2"/>
                </a:solidFill>
              </a:defRPr>
            </a:lvl3pPr>
            <a:lvl4pPr>
              <a:defRPr sz="2100">
                <a:solidFill>
                  <a:schemeClr val="tx2"/>
                </a:solidFill>
              </a:defRPr>
            </a:lvl4pPr>
            <a:lvl5pPr>
              <a:defRPr sz="2000">
                <a:solidFill>
                  <a:schemeClr val="tx2"/>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ooter Placeholder 4"/>
          <p:cNvSpPr>
            <a:spLocks noGrp="1"/>
          </p:cNvSpPr>
          <p:nvPr>
            <p:ph type="ftr" sz="quarter" idx="11"/>
          </p:nvPr>
        </p:nvSpPr>
        <p:spPr>
          <a:xfrm>
            <a:off x="2743200" y="6553200"/>
            <a:ext cx="4038600" cy="228600"/>
          </a:xfrm>
        </p:spPr>
        <p:txBody>
          <a:bodyPr/>
          <a:lstStyle/>
          <a:p>
            <a:r>
              <a:rPr lang="en-US" smtClean="0"/>
              <a:t>Footer text goes here.</a:t>
            </a:r>
            <a:endParaRPr lang="en-US"/>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79008485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smtClean="0"/>
              <a:t>Footer text goes here.</a:t>
            </a:r>
            <a:endParaRPr lang="en-US" dirty="0"/>
          </a:p>
        </p:txBody>
      </p:sp>
      <p:sp>
        <p:nvSpPr>
          <p:cNvPr id="4" name="Slide Number Placeholder 3"/>
          <p:cNvSpPr>
            <a:spLocks noGrp="1"/>
          </p:cNvSpPr>
          <p:nvPr>
            <p:ph type="sldNum" sz="quarter" idx="11"/>
          </p:nvPr>
        </p:nvSpPr>
        <p:spPr/>
        <p:txBody>
          <a:bodyPr/>
          <a:lstStyle/>
          <a:p>
            <a:fld id="{1D93BD3E-1E9A-4970-A6F7-E7AC52762E0C}" type="slidenum">
              <a:rPr lang="en-US" smtClean="0"/>
              <a:pPr/>
              <a:t>‹#›</a:t>
            </a:fld>
            <a:endParaRPr lang="en-US"/>
          </a:p>
        </p:txBody>
      </p:sp>
      <p:sp>
        <p:nvSpPr>
          <p:cNvPr id="5" name="Content Placeholder 4"/>
          <p:cNvSpPr>
            <a:spLocks noGrp="1"/>
          </p:cNvSpPr>
          <p:nvPr>
            <p:ph sz="half" idx="1"/>
          </p:nvPr>
        </p:nvSpPr>
        <p:spPr>
          <a:xfrm>
            <a:off x="628650" y="990601"/>
            <a:ext cx="3886200" cy="4800600"/>
          </a:xfrm>
          <a:prstGeom prst="rect">
            <a:avLst/>
          </a:prstGeom>
        </p:spPr>
        <p:txBody>
          <a:bodyPr/>
          <a:lstStyle>
            <a:lvl1pPr>
              <a:defRPr sz="2400">
                <a:solidFill>
                  <a:schemeClr val="tx2"/>
                </a:solidFill>
              </a:defRPr>
            </a:lvl1pPr>
          </a:lstStyle>
          <a:p>
            <a:endParaRPr lang="en-US" dirty="0"/>
          </a:p>
        </p:txBody>
      </p:sp>
      <p:sp>
        <p:nvSpPr>
          <p:cNvPr id="6" name="Content Placeholder 5"/>
          <p:cNvSpPr>
            <a:spLocks noGrp="1"/>
          </p:cNvSpPr>
          <p:nvPr>
            <p:ph sz="half" idx="2"/>
          </p:nvPr>
        </p:nvSpPr>
        <p:spPr>
          <a:xfrm>
            <a:off x="4629150" y="990601"/>
            <a:ext cx="3886200" cy="4800600"/>
          </a:xfrm>
          <a:prstGeom prst="rect">
            <a:avLst/>
          </a:prstGeom>
        </p:spPr>
        <p:txBody>
          <a:bodyPr/>
          <a:lstStyle>
            <a:lvl1pPr>
              <a:defRPr sz="2400">
                <a:solidFill>
                  <a:schemeClr val="tx2"/>
                </a:solidFill>
              </a:defRPr>
            </a:lvl1pPr>
          </a:lstStyle>
          <a:p>
            <a:endParaRPr lang="en-US"/>
          </a:p>
        </p:txBody>
      </p:sp>
      <p:sp>
        <p:nvSpPr>
          <p:cNvPr id="7"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smtClean="0"/>
              <a:t>Click to edit Master title style</a:t>
            </a:r>
            <a:endParaRPr lang="en-US" dirty="0"/>
          </a:p>
        </p:txBody>
      </p:sp>
      <p:sp>
        <p:nvSpPr>
          <p:cNvPr id="8" name="Rectangle 7"/>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Connector 8"/>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5764785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slideLayout" Target="../slideLayouts/slideLayout3.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505200" y="0"/>
            <a:ext cx="56388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Footer text goes here.</a:t>
            </a:r>
            <a:endParaRPr lang="en-US" dirty="0"/>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707325" cy="253916"/>
          </a:xfrm>
          <a:prstGeom prst="rect">
            <a:avLst/>
          </a:prstGeom>
          <a:noFill/>
        </p:spPr>
        <p:txBody>
          <a:bodyPr wrap="square" rtlCol="0">
            <a:spAutoFit/>
          </a:bodyPr>
          <a:lstStyle/>
          <a:p>
            <a:pPr algn="l"/>
            <a:r>
              <a:rPr lang="en-US" sz="1000" b="1" baseline="0" dirty="0" smtClean="0">
                <a:solidFill>
                  <a:schemeClr val="tx2"/>
                </a:solidFill>
              </a:rPr>
              <a:t>PUBLIC</a:t>
            </a:r>
            <a:endParaRPr lang="en-US" sz="1000" b="1" dirty="0">
              <a:solidFill>
                <a:schemeClr val="tx2"/>
              </a:solidFill>
            </a:endParaRPr>
          </a:p>
        </p:txBody>
      </p:sp>
      <p:sp>
        <p:nvSpPr>
          <p:cNvPr id="13"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1" r:id="rId3"/>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www.ercot.com/about/governance/index.html" TargetMode="Externa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657600" y="2286000"/>
            <a:ext cx="5029200" cy="2062103"/>
          </a:xfrm>
          <a:prstGeom prst="rect">
            <a:avLst/>
          </a:prstGeom>
          <a:noFill/>
        </p:spPr>
        <p:txBody>
          <a:bodyPr wrap="square" rtlCol="0">
            <a:spAutoFit/>
          </a:bodyPr>
          <a:lstStyle/>
          <a:p>
            <a:r>
              <a:rPr lang="en-US" sz="2000" b="1" dirty="0">
                <a:solidFill>
                  <a:schemeClr val="tx2"/>
                </a:solidFill>
              </a:rPr>
              <a:t>RTC Task Force General Information</a:t>
            </a:r>
            <a:endParaRPr lang="en-US" sz="2400" dirty="0" smtClean="0">
              <a:solidFill>
                <a:schemeClr val="tx2"/>
              </a:solidFill>
            </a:endParaRPr>
          </a:p>
          <a:p>
            <a:endParaRPr lang="en-US" dirty="0" smtClean="0">
              <a:solidFill>
                <a:schemeClr val="tx2"/>
              </a:solidFill>
            </a:endParaRPr>
          </a:p>
          <a:p>
            <a:endParaRPr lang="en-US" dirty="0">
              <a:solidFill>
                <a:schemeClr val="tx2"/>
              </a:solidFill>
            </a:endParaRPr>
          </a:p>
          <a:p>
            <a:endParaRPr lang="en-US" dirty="0">
              <a:solidFill>
                <a:schemeClr val="tx2"/>
              </a:solidFill>
            </a:endParaRPr>
          </a:p>
          <a:p>
            <a:r>
              <a:rPr lang="en-US" dirty="0" smtClean="0">
                <a:solidFill>
                  <a:schemeClr val="tx2"/>
                </a:solidFill>
              </a:rPr>
              <a:t>Matt </a:t>
            </a:r>
            <a:r>
              <a:rPr lang="en-US" dirty="0" err="1" smtClean="0">
                <a:solidFill>
                  <a:schemeClr val="tx2"/>
                </a:solidFill>
              </a:rPr>
              <a:t>Mereness</a:t>
            </a:r>
            <a:r>
              <a:rPr lang="en-US" dirty="0" smtClean="0">
                <a:solidFill>
                  <a:schemeClr val="tx2"/>
                </a:solidFill>
              </a:rPr>
              <a:t>	</a:t>
            </a:r>
            <a:endParaRPr lang="en-US" dirty="0">
              <a:solidFill>
                <a:schemeClr val="tx2"/>
              </a:solidFill>
            </a:endParaRPr>
          </a:p>
          <a:p>
            <a:endParaRPr lang="en-US" dirty="0">
              <a:solidFill>
                <a:schemeClr val="tx2"/>
              </a:solidFill>
            </a:endParaRPr>
          </a:p>
          <a:p>
            <a:r>
              <a:rPr lang="en-US" dirty="0" smtClean="0">
                <a:solidFill>
                  <a:schemeClr val="tx2"/>
                </a:solidFill>
              </a:rPr>
              <a:t>May 13, 2019</a:t>
            </a:r>
            <a:endParaRPr lang="en-US" dirty="0">
              <a:solidFill>
                <a:schemeClr val="tx2"/>
              </a:solidFill>
            </a:endParaRPr>
          </a:p>
        </p:txBody>
      </p:sp>
    </p:spTree>
    <p:extLst>
      <p:ext uri="{BB962C8B-B14F-4D97-AF65-F5344CB8AC3E}">
        <p14:creationId xmlns:p14="http://schemas.microsoft.com/office/powerpoint/2010/main" val="7306037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Antitrust Admonition</a:t>
            </a:r>
            <a:endParaRPr lang="en-US" sz="24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2</a:t>
            </a:fld>
            <a:endParaRPr lang="en-US"/>
          </a:p>
        </p:txBody>
      </p:sp>
      <p:sp>
        <p:nvSpPr>
          <p:cNvPr id="6" name="Rectangle 5"/>
          <p:cNvSpPr/>
          <p:nvPr/>
        </p:nvSpPr>
        <p:spPr>
          <a:xfrm>
            <a:off x="609600" y="990600"/>
            <a:ext cx="7162800" cy="4585871"/>
          </a:xfrm>
          <a:prstGeom prst="rect">
            <a:avLst/>
          </a:prstGeom>
        </p:spPr>
        <p:txBody>
          <a:bodyPr wrap="square">
            <a:spAutoFit/>
          </a:bodyPr>
          <a:lstStyle/>
          <a:p>
            <a:endParaRPr lang="en-US" dirty="0">
              <a:solidFill>
                <a:srgbClr val="000000"/>
              </a:solidFill>
              <a:latin typeface="Times New Roman" panose="02020603050405020304" pitchFamily="18" charset="0"/>
            </a:endParaRPr>
          </a:p>
          <a:p>
            <a:r>
              <a:rPr lang="en-US" dirty="0">
                <a:solidFill>
                  <a:srgbClr val="000000"/>
                </a:solidFill>
                <a:latin typeface="Times New Roman" panose="02020603050405020304" pitchFamily="18" charset="0"/>
              </a:rPr>
              <a:t> </a:t>
            </a:r>
            <a:r>
              <a:rPr lang="en-US" dirty="0" smtClean="0">
                <a:solidFill>
                  <a:srgbClr val="000000"/>
                </a:solidFill>
                <a:latin typeface="Times New Roman" panose="02020603050405020304" pitchFamily="18" charset="0"/>
              </a:rPr>
              <a:t>			</a:t>
            </a:r>
            <a:r>
              <a:rPr lang="en-US" sz="1600" dirty="0" smtClean="0">
                <a:solidFill>
                  <a:schemeClr val="tx2"/>
                </a:solidFill>
              </a:rPr>
              <a:t>Antitrust </a:t>
            </a:r>
            <a:r>
              <a:rPr lang="en-US" sz="1600" dirty="0">
                <a:solidFill>
                  <a:schemeClr val="tx2"/>
                </a:solidFill>
              </a:rPr>
              <a:t>Admonition </a:t>
            </a:r>
          </a:p>
          <a:p>
            <a:r>
              <a:rPr lang="en-US" sz="1600" dirty="0">
                <a:solidFill>
                  <a:schemeClr val="tx2"/>
                </a:solidFill>
              </a:rPr>
              <a:t>To avoid raising concerns about antitrust liability, participants in ERCOT activities should refrain from proposing any action or measure that would exceed ERCOT’s authority under federal or state law. For additional information, stakeholders should consult the </a:t>
            </a:r>
            <a:r>
              <a:rPr lang="en-US" sz="1600" i="1" dirty="0">
                <a:solidFill>
                  <a:schemeClr val="tx2"/>
                </a:solidFill>
              </a:rPr>
              <a:t>Statement of Position on Antitrust Issues for Members of ERCOT Committees, Subcommittees, and Working Groups</a:t>
            </a:r>
            <a:r>
              <a:rPr lang="en-US" sz="1600" dirty="0">
                <a:solidFill>
                  <a:schemeClr val="tx2"/>
                </a:solidFill>
              </a:rPr>
              <a:t>, which is posted on the ERCOT website.</a:t>
            </a:r>
            <a:r>
              <a:rPr lang="en-US" sz="1000" dirty="0">
                <a:solidFill>
                  <a:schemeClr val="tx2"/>
                </a:solidFill>
              </a:rPr>
              <a:t>1 </a:t>
            </a:r>
            <a:endParaRPr lang="en-US" sz="1000" dirty="0" smtClean="0">
              <a:solidFill>
                <a:schemeClr val="tx2"/>
              </a:solidFill>
            </a:endParaRPr>
          </a:p>
          <a:p>
            <a:endParaRPr lang="en-US" sz="1000" dirty="0">
              <a:solidFill>
                <a:schemeClr val="tx2"/>
              </a:solidFill>
            </a:endParaRPr>
          </a:p>
          <a:p>
            <a:r>
              <a:rPr lang="en-US" sz="1600" dirty="0" smtClean="0">
                <a:solidFill>
                  <a:schemeClr val="tx2"/>
                </a:solidFill>
              </a:rPr>
              <a:t>			   Disclaimer </a:t>
            </a:r>
            <a:endParaRPr lang="en-US" sz="1600" dirty="0">
              <a:solidFill>
                <a:schemeClr val="tx2"/>
              </a:solidFill>
            </a:endParaRPr>
          </a:p>
          <a:p>
            <a:r>
              <a:rPr lang="en-US" sz="1600" dirty="0">
                <a:solidFill>
                  <a:schemeClr val="tx2"/>
                </a:solidFill>
              </a:rPr>
              <a:t>All presentations and materials submitted by Market Participants or any other Entity to ERCOT staff for this meeting are received and posted with the acknowledgement that the information will be considered public in accordance with the ERCOT Websites Content Management Operating Procedure. </a:t>
            </a:r>
            <a:endParaRPr lang="en-US" sz="1600" dirty="0" smtClean="0">
              <a:solidFill>
                <a:schemeClr val="tx2"/>
              </a:solidFill>
            </a:endParaRPr>
          </a:p>
          <a:p>
            <a:endParaRPr lang="en-US" sz="1600" dirty="0">
              <a:solidFill>
                <a:schemeClr val="tx2"/>
              </a:solidFill>
            </a:endParaRPr>
          </a:p>
          <a:p>
            <a:endParaRPr lang="en-US" sz="2400" dirty="0">
              <a:solidFill>
                <a:schemeClr val="tx2"/>
              </a:solidFill>
            </a:endParaRPr>
          </a:p>
          <a:p>
            <a:r>
              <a:rPr lang="en-US" sz="1200" dirty="0">
                <a:solidFill>
                  <a:schemeClr val="tx2"/>
                </a:solidFill>
              </a:rPr>
              <a:t> 1 </a:t>
            </a:r>
            <a:r>
              <a:rPr lang="en-US" sz="1400" dirty="0">
                <a:solidFill>
                  <a:schemeClr val="tx2"/>
                </a:solidFill>
              </a:rPr>
              <a:t>The document is available at </a:t>
            </a:r>
            <a:r>
              <a:rPr lang="en-US" sz="1400" dirty="0">
                <a:solidFill>
                  <a:schemeClr val="tx2"/>
                </a:solidFill>
                <a:hlinkClick r:id="rId2"/>
              </a:rPr>
              <a:t>http://</a:t>
            </a:r>
            <a:r>
              <a:rPr lang="en-US" sz="1400" dirty="0" smtClean="0">
                <a:solidFill>
                  <a:schemeClr val="tx2"/>
                </a:solidFill>
                <a:hlinkClick r:id="rId2"/>
              </a:rPr>
              <a:t>www.ercot.com/about/governance/index.html</a:t>
            </a:r>
            <a:r>
              <a:rPr lang="en-US" sz="1400" dirty="0" smtClean="0">
                <a:solidFill>
                  <a:schemeClr val="tx2"/>
                </a:solidFill>
              </a:rPr>
              <a:t> . </a:t>
            </a:r>
            <a:endParaRPr lang="en-US" sz="1400" dirty="0">
              <a:solidFill>
                <a:schemeClr val="tx2"/>
              </a:solidFill>
            </a:endParaRPr>
          </a:p>
        </p:txBody>
      </p:sp>
    </p:spTree>
    <p:extLst>
      <p:ext uri="{BB962C8B-B14F-4D97-AF65-F5344CB8AC3E}">
        <p14:creationId xmlns:p14="http://schemas.microsoft.com/office/powerpoint/2010/main" val="102579273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Outline of RTCTF Update </a:t>
            </a:r>
            <a:endParaRPr lang="en-US" sz="2400" dirty="0"/>
          </a:p>
        </p:txBody>
      </p:sp>
      <p:sp>
        <p:nvSpPr>
          <p:cNvPr id="3" name="Content Placeholder 2"/>
          <p:cNvSpPr>
            <a:spLocks noGrp="1"/>
          </p:cNvSpPr>
          <p:nvPr>
            <p:ph idx="1"/>
          </p:nvPr>
        </p:nvSpPr>
        <p:spPr>
          <a:xfrm>
            <a:off x="397747" y="1121223"/>
            <a:ext cx="8534400" cy="5052221"/>
          </a:xfrm>
        </p:spPr>
        <p:txBody>
          <a:bodyPr/>
          <a:lstStyle/>
          <a:p>
            <a:pPr>
              <a:spcBef>
                <a:spcPts val="1000"/>
              </a:spcBef>
              <a:spcAft>
                <a:spcPts val="1000"/>
              </a:spcAft>
            </a:pPr>
            <a:r>
              <a:rPr lang="en-US" sz="2000" dirty="0" smtClean="0"/>
              <a:t>RTCTF meeting </a:t>
            </a:r>
            <a:r>
              <a:rPr lang="en-US" sz="2000" dirty="0"/>
              <a:t>s</a:t>
            </a:r>
            <a:r>
              <a:rPr lang="en-US" sz="2000" dirty="0" smtClean="0"/>
              <a:t>chedule (change proposal)</a:t>
            </a:r>
          </a:p>
          <a:p>
            <a:pPr>
              <a:spcBef>
                <a:spcPts val="1000"/>
              </a:spcBef>
              <a:spcAft>
                <a:spcPts val="1000"/>
              </a:spcAft>
            </a:pPr>
            <a:r>
              <a:rPr lang="en-US" sz="2000" dirty="0" smtClean="0"/>
              <a:t>Reminder: review </a:t>
            </a:r>
            <a:r>
              <a:rPr lang="en-US" sz="2000" dirty="0"/>
              <a:t>p</a:t>
            </a:r>
            <a:r>
              <a:rPr lang="en-US" sz="2000" dirty="0" smtClean="0"/>
              <a:t>rocess</a:t>
            </a:r>
            <a:endParaRPr lang="en-US" sz="2000" dirty="0"/>
          </a:p>
          <a:p>
            <a:pPr>
              <a:spcBef>
                <a:spcPts val="1000"/>
              </a:spcBef>
              <a:spcAft>
                <a:spcPts val="1000"/>
              </a:spcAft>
            </a:pPr>
            <a:r>
              <a:rPr lang="en-US" sz="2000" dirty="0" smtClean="0"/>
              <a:t>Homework feedback</a:t>
            </a:r>
          </a:p>
          <a:p>
            <a:pPr marL="0" indent="0">
              <a:spcBef>
                <a:spcPts val="1000"/>
              </a:spcBef>
              <a:spcAft>
                <a:spcPts val="1000"/>
              </a:spcAft>
              <a:buNone/>
            </a:pPr>
            <a:endParaRPr lang="en-US" sz="2400" dirty="0" smtClean="0"/>
          </a:p>
        </p:txBody>
      </p:sp>
      <p:sp>
        <p:nvSpPr>
          <p:cNvPr id="4" name="Slide Number Placeholder 3"/>
          <p:cNvSpPr>
            <a:spLocks noGrp="1"/>
          </p:cNvSpPr>
          <p:nvPr>
            <p:ph type="sldNum" sz="quarter" idx="4"/>
          </p:nvPr>
        </p:nvSpPr>
        <p:spPr/>
        <p:txBody>
          <a:bodyPr/>
          <a:lstStyle/>
          <a:p>
            <a:fld id="{1D93BD3E-1E9A-4970-A6F7-E7AC52762E0C}" type="slidenum">
              <a:rPr lang="en-US" smtClean="0"/>
              <a:pPr/>
              <a:t>3</a:t>
            </a:fld>
            <a:endParaRPr lang="en-US"/>
          </a:p>
        </p:txBody>
      </p:sp>
    </p:spTree>
    <p:extLst>
      <p:ext uri="{BB962C8B-B14F-4D97-AF65-F5344CB8AC3E}">
        <p14:creationId xmlns:p14="http://schemas.microsoft.com/office/powerpoint/2010/main" val="170892745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RTCTF Meeting Schedule</a:t>
            </a:r>
            <a:endParaRPr lang="en-US" sz="2400" dirty="0"/>
          </a:p>
        </p:txBody>
      </p:sp>
      <p:sp>
        <p:nvSpPr>
          <p:cNvPr id="3" name="Content Placeholder 2"/>
          <p:cNvSpPr>
            <a:spLocks noGrp="1"/>
          </p:cNvSpPr>
          <p:nvPr>
            <p:ph idx="1"/>
          </p:nvPr>
        </p:nvSpPr>
        <p:spPr>
          <a:xfrm>
            <a:off x="304800" y="990600"/>
            <a:ext cx="8534400" cy="868163"/>
          </a:xfrm>
        </p:spPr>
        <p:txBody>
          <a:bodyPr/>
          <a:lstStyle/>
          <a:p>
            <a:r>
              <a:rPr lang="en-US" sz="2000" dirty="0" smtClean="0"/>
              <a:t>Below is schedule of future meetings for principles/scope of RTC.</a:t>
            </a:r>
            <a:endParaRPr lang="en-US" sz="2000" dirty="0"/>
          </a:p>
          <a:p>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4</a:t>
            </a:fld>
            <a:endParaRPr lang="en-US"/>
          </a:p>
        </p:txBody>
      </p:sp>
      <p:sp>
        <p:nvSpPr>
          <p:cNvPr id="5" name="TextBox 4"/>
          <p:cNvSpPr txBox="1"/>
          <p:nvPr/>
        </p:nvSpPr>
        <p:spPr>
          <a:xfrm>
            <a:off x="1943100" y="1600200"/>
            <a:ext cx="5334000" cy="4185761"/>
          </a:xfrm>
          <a:prstGeom prst="rect">
            <a:avLst/>
          </a:prstGeom>
          <a:noFill/>
          <a:ln>
            <a:solidFill>
              <a:schemeClr val="tx2"/>
            </a:solidFill>
          </a:ln>
        </p:spPr>
        <p:txBody>
          <a:bodyPr wrap="square" rtlCol="0">
            <a:spAutoFit/>
          </a:bodyPr>
          <a:lstStyle/>
          <a:p>
            <a:r>
              <a:rPr lang="en-US" sz="1400" dirty="0" smtClean="0">
                <a:solidFill>
                  <a:schemeClr val="tx2"/>
                </a:solidFill>
              </a:rPr>
              <a:t>Monday, </a:t>
            </a:r>
            <a:r>
              <a:rPr lang="en-US" sz="1400" dirty="0">
                <a:solidFill>
                  <a:schemeClr val="tx2"/>
                </a:solidFill>
              </a:rPr>
              <a:t>May </a:t>
            </a:r>
            <a:r>
              <a:rPr lang="en-US" sz="1400" dirty="0" smtClean="0">
                <a:solidFill>
                  <a:schemeClr val="tx2"/>
                </a:solidFill>
              </a:rPr>
              <a:t>13</a:t>
            </a:r>
            <a:endParaRPr lang="en-US" sz="1400" dirty="0">
              <a:solidFill>
                <a:schemeClr val="tx2"/>
              </a:solidFill>
            </a:endParaRPr>
          </a:p>
          <a:p>
            <a:r>
              <a:rPr lang="en-US" sz="1400" dirty="0">
                <a:solidFill>
                  <a:schemeClr val="tx2"/>
                </a:solidFill>
              </a:rPr>
              <a:t> </a:t>
            </a:r>
          </a:p>
          <a:p>
            <a:r>
              <a:rPr lang="en-US" sz="1400" dirty="0" smtClean="0">
                <a:solidFill>
                  <a:schemeClr val="tx2"/>
                </a:solidFill>
              </a:rPr>
              <a:t>Tuesday, </a:t>
            </a:r>
            <a:r>
              <a:rPr lang="en-US" sz="1400" dirty="0">
                <a:solidFill>
                  <a:schemeClr val="tx2"/>
                </a:solidFill>
              </a:rPr>
              <a:t>June 4 </a:t>
            </a:r>
            <a:r>
              <a:rPr lang="en-US" sz="1400" dirty="0" smtClean="0">
                <a:solidFill>
                  <a:schemeClr val="tx2"/>
                </a:solidFill>
              </a:rPr>
              <a:t>(half-day </a:t>
            </a:r>
            <a:r>
              <a:rPr lang="en-US" sz="1400" dirty="0">
                <a:solidFill>
                  <a:schemeClr val="tx2"/>
                </a:solidFill>
              </a:rPr>
              <a:t>after </a:t>
            </a:r>
            <a:r>
              <a:rPr lang="en-US" sz="1400" dirty="0" smtClean="0">
                <a:solidFill>
                  <a:schemeClr val="tx2"/>
                </a:solidFill>
              </a:rPr>
              <a:t>RMS) - </a:t>
            </a:r>
            <a:r>
              <a:rPr lang="en-US" sz="1400" dirty="0" smtClean="0">
                <a:solidFill>
                  <a:srgbClr val="FF0000"/>
                </a:solidFill>
              </a:rPr>
              <a:t>Proposal to Friday, June 7</a:t>
            </a:r>
          </a:p>
          <a:p>
            <a:r>
              <a:rPr lang="en-US" sz="1400" dirty="0" smtClean="0">
                <a:solidFill>
                  <a:schemeClr val="tx2"/>
                </a:solidFill>
              </a:rPr>
              <a:t>Friday, </a:t>
            </a:r>
            <a:r>
              <a:rPr lang="en-US" sz="1400" dirty="0">
                <a:solidFill>
                  <a:schemeClr val="tx2"/>
                </a:solidFill>
              </a:rPr>
              <a:t>June </a:t>
            </a:r>
            <a:r>
              <a:rPr lang="en-US" sz="1400" dirty="0" smtClean="0">
                <a:solidFill>
                  <a:schemeClr val="tx2"/>
                </a:solidFill>
              </a:rPr>
              <a:t>21</a:t>
            </a:r>
            <a:endParaRPr lang="en-US" sz="1400" dirty="0">
              <a:solidFill>
                <a:schemeClr val="tx2"/>
              </a:solidFill>
            </a:endParaRPr>
          </a:p>
          <a:p>
            <a:r>
              <a:rPr lang="en-US" sz="1400" dirty="0">
                <a:solidFill>
                  <a:schemeClr val="tx2"/>
                </a:solidFill>
              </a:rPr>
              <a:t> </a:t>
            </a:r>
          </a:p>
          <a:p>
            <a:r>
              <a:rPr lang="en-US" sz="1400" dirty="0" smtClean="0">
                <a:solidFill>
                  <a:schemeClr val="tx2"/>
                </a:solidFill>
              </a:rPr>
              <a:t>Friday, </a:t>
            </a:r>
            <a:r>
              <a:rPr lang="en-US" sz="1400" dirty="0">
                <a:solidFill>
                  <a:schemeClr val="tx2"/>
                </a:solidFill>
              </a:rPr>
              <a:t>July 12 </a:t>
            </a:r>
            <a:r>
              <a:rPr lang="en-US" sz="1400" dirty="0" smtClean="0">
                <a:solidFill>
                  <a:schemeClr val="tx2"/>
                </a:solidFill>
              </a:rPr>
              <a:t>(Taylor site)</a:t>
            </a:r>
            <a:endParaRPr lang="en-US" sz="1400" dirty="0">
              <a:solidFill>
                <a:schemeClr val="tx2"/>
              </a:solidFill>
            </a:endParaRPr>
          </a:p>
          <a:p>
            <a:r>
              <a:rPr lang="en-US" sz="1400" dirty="0">
                <a:solidFill>
                  <a:schemeClr val="tx2"/>
                </a:solidFill>
              </a:rPr>
              <a:t> </a:t>
            </a:r>
          </a:p>
          <a:p>
            <a:r>
              <a:rPr lang="en-US" sz="1400" dirty="0">
                <a:solidFill>
                  <a:schemeClr val="tx2"/>
                </a:solidFill>
              </a:rPr>
              <a:t>Friday, </a:t>
            </a:r>
            <a:r>
              <a:rPr lang="en-US" sz="1400" dirty="0" smtClean="0">
                <a:solidFill>
                  <a:schemeClr val="tx2"/>
                </a:solidFill>
              </a:rPr>
              <a:t>Aug. 9</a:t>
            </a:r>
            <a:endParaRPr lang="en-US" sz="1400" dirty="0">
              <a:solidFill>
                <a:schemeClr val="tx2"/>
              </a:solidFill>
            </a:endParaRPr>
          </a:p>
          <a:p>
            <a:r>
              <a:rPr lang="en-US" sz="1400" dirty="0">
                <a:solidFill>
                  <a:schemeClr val="tx2"/>
                </a:solidFill>
              </a:rPr>
              <a:t>Tuesday, </a:t>
            </a:r>
            <a:r>
              <a:rPr lang="en-US" sz="1400" dirty="0" smtClean="0">
                <a:solidFill>
                  <a:schemeClr val="tx2"/>
                </a:solidFill>
              </a:rPr>
              <a:t>Aug. 27</a:t>
            </a:r>
            <a:endParaRPr lang="en-US" sz="1400" dirty="0">
              <a:solidFill>
                <a:schemeClr val="tx2"/>
              </a:solidFill>
            </a:endParaRPr>
          </a:p>
          <a:p>
            <a:r>
              <a:rPr lang="en-US" sz="1400" dirty="0">
                <a:solidFill>
                  <a:schemeClr val="tx2"/>
                </a:solidFill>
              </a:rPr>
              <a:t> </a:t>
            </a:r>
          </a:p>
          <a:p>
            <a:r>
              <a:rPr lang="en-US" sz="1400" dirty="0" smtClean="0">
                <a:solidFill>
                  <a:schemeClr val="tx2"/>
                </a:solidFill>
              </a:rPr>
              <a:t>Thursday, Sept. 19  (conflicts </a:t>
            </a:r>
            <a:r>
              <a:rPr lang="en-US" sz="1400" dirty="0">
                <a:solidFill>
                  <a:schemeClr val="tx2"/>
                </a:solidFill>
              </a:rPr>
              <a:t>with </a:t>
            </a:r>
            <a:r>
              <a:rPr lang="en-US" sz="1400" dirty="0" smtClean="0">
                <a:solidFill>
                  <a:schemeClr val="tx2"/>
                </a:solidFill>
              </a:rPr>
              <a:t>OWG)</a:t>
            </a:r>
            <a:endParaRPr lang="en-US" sz="1400" dirty="0">
              <a:solidFill>
                <a:schemeClr val="tx2"/>
              </a:solidFill>
            </a:endParaRPr>
          </a:p>
          <a:p>
            <a:r>
              <a:rPr lang="en-US" sz="1400" dirty="0">
                <a:solidFill>
                  <a:schemeClr val="tx2"/>
                </a:solidFill>
              </a:rPr>
              <a:t> </a:t>
            </a:r>
          </a:p>
          <a:p>
            <a:r>
              <a:rPr lang="en-US" sz="1400" dirty="0">
                <a:solidFill>
                  <a:schemeClr val="tx2"/>
                </a:solidFill>
              </a:rPr>
              <a:t>Monday, </a:t>
            </a:r>
            <a:r>
              <a:rPr lang="en-US" sz="1400" dirty="0" smtClean="0">
                <a:solidFill>
                  <a:schemeClr val="tx2"/>
                </a:solidFill>
              </a:rPr>
              <a:t>Oct. 14</a:t>
            </a:r>
            <a:endParaRPr lang="en-US" sz="1400" dirty="0">
              <a:solidFill>
                <a:schemeClr val="tx2"/>
              </a:solidFill>
            </a:endParaRPr>
          </a:p>
          <a:p>
            <a:r>
              <a:rPr lang="en-US" sz="1400" dirty="0">
                <a:solidFill>
                  <a:schemeClr val="tx2"/>
                </a:solidFill>
              </a:rPr>
              <a:t>Wednesday, </a:t>
            </a:r>
            <a:r>
              <a:rPr lang="en-US" sz="1400" dirty="0" smtClean="0">
                <a:solidFill>
                  <a:schemeClr val="tx2"/>
                </a:solidFill>
              </a:rPr>
              <a:t>Oct. 30</a:t>
            </a:r>
            <a:endParaRPr lang="en-US" sz="1400" dirty="0">
              <a:solidFill>
                <a:schemeClr val="tx2"/>
              </a:solidFill>
            </a:endParaRPr>
          </a:p>
          <a:p>
            <a:r>
              <a:rPr lang="en-US" sz="1400" dirty="0">
                <a:solidFill>
                  <a:schemeClr val="tx2"/>
                </a:solidFill>
              </a:rPr>
              <a:t> </a:t>
            </a:r>
          </a:p>
          <a:p>
            <a:r>
              <a:rPr lang="en-US" sz="1400" dirty="0" smtClean="0">
                <a:solidFill>
                  <a:schemeClr val="tx2"/>
                </a:solidFill>
              </a:rPr>
              <a:t>Tuesday, Nov. 19 (half of room 206)</a:t>
            </a:r>
            <a:endParaRPr lang="en-US" sz="1400" dirty="0">
              <a:solidFill>
                <a:schemeClr val="tx2"/>
              </a:solidFill>
            </a:endParaRPr>
          </a:p>
          <a:p>
            <a:r>
              <a:rPr lang="en-US" sz="1400" dirty="0">
                <a:solidFill>
                  <a:schemeClr val="tx2"/>
                </a:solidFill>
              </a:rPr>
              <a:t> </a:t>
            </a:r>
          </a:p>
          <a:p>
            <a:r>
              <a:rPr lang="en-US" sz="1400" dirty="0">
                <a:solidFill>
                  <a:schemeClr val="tx2"/>
                </a:solidFill>
              </a:rPr>
              <a:t>Tuesday, </a:t>
            </a:r>
            <a:r>
              <a:rPr lang="en-US" sz="1400" dirty="0" smtClean="0">
                <a:solidFill>
                  <a:schemeClr val="tx2"/>
                </a:solidFill>
              </a:rPr>
              <a:t>Dec. 3 (half-day after RMS)</a:t>
            </a:r>
            <a:endParaRPr lang="en-US" sz="1400" dirty="0">
              <a:solidFill>
                <a:schemeClr val="tx2"/>
              </a:solidFill>
            </a:endParaRPr>
          </a:p>
          <a:p>
            <a:r>
              <a:rPr lang="en-US" sz="1400" dirty="0">
                <a:solidFill>
                  <a:schemeClr val="tx2"/>
                </a:solidFill>
              </a:rPr>
              <a:t>Thursday, </a:t>
            </a:r>
            <a:r>
              <a:rPr lang="en-US" sz="1400" dirty="0" smtClean="0">
                <a:solidFill>
                  <a:schemeClr val="tx2"/>
                </a:solidFill>
              </a:rPr>
              <a:t>Dec. 19</a:t>
            </a:r>
            <a:endParaRPr lang="en-US" sz="1400" dirty="0">
              <a:solidFill>
                <a:schemeClr val="tx2"/>
              </a:solidFill>
            </a:endParaRPr>
          </a:p>
        </p:txBody>
      </p:sp>
    </p:spTree>
    <p:extLst>
      <p:ext uri="{BB962C8B-B14F-4D97-AF65-F5344CB8AC3E}">
        <p14:creationId xmlns:p14="http://schemas.microsoft.com/office/powerpoint/2010/main" val="269059574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6" name="Straight Arrow Connector 15"/>
          <p:cNvCxnSpPr/>
          <p:nvPr/>
        </p:nvCxnSpPr>
        <p:spPr>
          <a:xfrm flipV="1">
            <a:off x="1346010" y="3997845"/>
            <a:ext cx="0" cy="45663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17" name="Straight Arrow Connector 16"/>
          <p:cNvCxnSpPr/>
          <p:nvPr/>
        </p:nvCxnSpPr>
        <p:spPr>
          <a:xfrm flipV="1">
            <a:off x="4038600" y="3997275"/>
            <a:ext cx="0" cy="45663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21" name="Straight Arrow Connector 20"/>
          <p:cNvCxnSpPr/>
          <p:nvPr/>
        </p:nvCxnSpPr>
        <p:spPr>
          <a:xfrm flipV="1">
            <a:off x="6553200" y="3975951"/>
            <a:ext cx="0" cy="45663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23" name="Straight Arrow Connector 22"/>
          <p:cNvCxnSpPr/>
          <p:nvPr/>
        </p:nvCxnSpPr>
        <p:spPr>
          <a:xfrm flipV="1">
            <a:off x="7596117" y="3997275"/>
            <a:ext cx="0" cy="45663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15" name="Straight Arrow Connector 14"/>
          <p:cNvCxnSpPr/>
          <p:nvPr/>
        </p:nvCxnSpPr>
        <p:spPr>
          <a:xfrm>
            <a:off x="762000" y="3099651"/>
            <a:ext cx="0" cy="57150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18" name="Straight Arrow Connector 17"/>
          <p:cNvCxnSpPr/>
          <p:nvPr/>
        </p:nvCxnSpPr>
        <p:spPr>
          <a:xfrm>
            <a:off x="4953000" y="3099651"/>
            <a:ext cx="0" cy="57150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20" name="Straight Arrow Connector 19"/>
          <p:cNvCxnSpPr/>
          <p:nvPr/>
        </p:nvCxnSpPr>
        <p:spPr>
          <a:xfrm>
            <a:off x="2514600" y="3091431"/>
            <a:ext cx="0" cy="57150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22" name="Straight Arrow Connector 21"/>
          <p:cNvCxnSpPr/>
          <p:nvPr/>
        </p:nvCxnSpPr>
        <p:spPr>
          <a:xfrm>
            <a:off x="7543800" y="3099651"/>
            <a:ext cx="0" cy="57150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24" name="Straight Arrow Connector 23"/>
          <p:cNvCxnSpPr/>
          <p:nvPr/>
        </p:nvCxnSpPr>
        <p:spPr>
          <a:xfrm>
            <a:off x="6553200" y="3099651"/>
            <a:ext cx="0" cy="57150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2" name="Title 1"/>
          <p:cNvSpPr>
            <a:spLocks noGrp="1"/>
          </p:cNvSpPr>
          <p:nvPr>
            <p:ph type="title"/>
          </p:nvPr>
        </p:nvSpPr>
        <p:spPr>
          <a:xfrm>
            <a:off x="406590" y="228600"/>
            <a:ext cx="8458200" cy="518318"/>
          </a:xfrm>
        </p:spPr>
        <p:txBody>
          <a:bodyPr/>
          <a:lstStyle/>
          <a:p>
            <a:r>
              <a:rPr lang="en-US" sz="2400" dirty="0"/>
              <a:t>RTCTF </a:t>
            </a:r>
            <a:r>
              <a:rPr lang="en-US" sz="2400" dirty="0" smtClean="0"/>
              <a:t>Review Process </a:t>
            </a:r>
            <a:endParaRPr lang="en-US" sz="24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5</a:t>
            </a:fld>
            <a:endParaRPr lang="en-US"/>
          </a:p>
        </p:txBody>
      </p:sp>
      <p:sp>
        <p:nvSpPr>
          <p:cNvPr id="5" name="Rectangle 4"/>
          <p:cNvSpPr/>
          <p:nvPr/>
        </p:nvSpPr>
        <p:spPr>
          <a:xfrm>
            <a:off x="381000" y="998363"/>
            <a:ext cx="1828800" cy="990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i="1" dirty="0" smtClean="0"/>
              <a:t>Internal ERCOT draft </a:t>
            </a:r>
            <a:r>
              <a:rPr lang="en-US" sz="1400" i="1" dirty="0"/>
              <a:t>p</a:t>
            </a:r>
            <a:r>
              <a:rPr lang="en-US" sz="1400" i="1" dirty="0" smtClean="0"/>
              <a:t>rinciples and principle </a:t>
            </a:r>
            <a:r>
              <a:rPr lang="en-US" sz="1400" i="1" dirty="0"/>
              <a:t>c</a:t>
            </a:r>
            <a:r>
              <a:rPr lang="en-US" sz="1400" i="1" dirty="0" smtClean="0"/>
              <a:t>oncepts (elements)</a:t>
            </a:r>
            <a:endParaRPr lang="en-US" sz="1400" i="1" dirty="0"/>
          </a:p>
        </p:txBody>
      </p:sp>
      <p:sp>
        <p:nvSpPr>
          <p:cNvPr id="8" name="Rectangle 7"/>
          <p:cNvSpPr/>
          <p:nvPr/>
        </p:nvSpPr>
        <p:spPr>
          <a:xfrm>
            <a:off x="381000" y="1994750"/>
            <a:ext cx="1828800" cy="144779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t>ERCOT presents concepts for meeting in presentation format</a:t>
            </a:r>
            <a:endParaRPr lang="en-US" sz="1600" dirty="0"/>
          </a:p>
        </p:txBody>
      </p:sp>
      <p:sp>
        <p:nvSpPr>
          <p:cNvPr id="9" name="Rectangle 8"/>
          <p:cNvSpPr/>
          <p:nvPr/>
        </p:nvSpPr>
        <p:spPr>
          <a:xfrm>
            <a:off x="2217577" y="1994751"/>
            <a:ext cx="1625219" cy="144779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t>ERCOT takes feedback and posts in 2 days as initial document for MP edits</a:t>
            </a:r>
            <a:endParaRPr lang="en-US" sz="1600" dirty="0"/>
          </a:p>
        </p:txBody>
      </p:sp>
      <p:sp>
        <p:nvSpPr>
          <p:cNvPr id="10" name="Rectangle 9"/>
          <p:cNvSpPr/>
          <p:nvPr/>
        </p:nvSpPr>
        <p:spPr>
          <a:xfrm>
            <a:off x="3352800" y="4280751"/>
            <a:ext cx="2819400" cy="1333500"/>
          </a:xfrm>
          <a:prstGeom prst="rect">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t>MPs submit feedback as edits to document and any </a:t>
            </a:r>
          </a:p>
          <a:p>
            <a:pPr algn="ctr"/>
            <a:r>
              <a:rPr lang="en-US" sz="1600" dirty="0" smtClean="0"/>
              <a:t>-   Concerns  </a:t>
            </a:r>
            <a:endParaRPr lang="en-US" sz="1600" dirty="0"/>
          </a:p>
          <a:p>
            <a:pPr marL="285750" indent="-285750" algn="ctr">
              <a:buFontTx/>
              <a:buChar char="-"/>
            </a:pPr>
            <a:r>
              <a:rPr lang="en-US" sz="1600" dirty="0" smtClean="0"/>
              <a:t>Alternatives</a:t>
            </a:r>
            <a:endParaRPr lang="en-US" sz="1600" dirty="0"/>
          </a:p>
        </p:txBody>
      </p:sp>
      <p:sp>
        <p:nvSpPr>
          <p:cNvPr id="11" name="Rectangle 10"/>
          <p:cNvSpPr/>
          <p:nvPr/>
        </p:nvSpPr>
        <p:spPr>
          <a:xfrm>
            <a:off x="381000" y="4280751"/>
            <a:ext cx="1836577" cy="1333500"/>
          </a:xfrm>
          <a:prstGeom prst="rect">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MPs share initial feedback, concern, request for additional </a:t>
            </a:r>
            <a:r>
              <a:rPr lang="en-US" sz="1600" dirty="0" smtClean="0"/>
              <a:t>information</a:t>
            </a:r>
            <a:endParaRPr lang="en-US" sz="1600" dirty="0"/>
          </a:p>
        </p:txBody>
      </p:sp>
      <p:sp>
        <p:nvSpPr>
          <p:cNvPr id="12" name="Rectangle 11"/>
          <p:cNvSpPr/>
          <p:nvPr/>
        </p:nvSpPr>
        <p:spPr>
          <a:xfrm>
            <a:off x="6349622" y="4280751"/>
            <a:ext cx="2515168" cy="1358049"/>
          </a:xfrm>
          <a:prstGeom prst="rect">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t>MPs must document concerns or alternative approach prior to meeting, and be prepared to discuss</a:t>
            </a:r>
          </a:p>
        </p:txBody>
      </p:sp>
      <p:sp>
        <p:nvSpPr>
          <p:cNvPr id="13" name="Rectangle 12"/>
          <p:cNvSpPr/>
          <p:nvPr/>
        </p:nvSpPr>
        <p:spPr>
          <a:xfrm>
            <a:off x="6349621" y="1994750"/>
            <a:ext cx="2489580" cy="144779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t>ERCOT provides responses to finalize supporting principle concept</a:t>
            </a:r>
            <a:endParaRPr lang="en-US" sz="1600" dirty="0"/>
          </a:p>
        </p:txBody>
      </p:sp>
      <p:sp>
        <p:nvSpPr>
          <p:cNvPr id="14" name="Right Arrow 13"/>
          <p:cNvSpPr/>
          <p:nvPr/>
        </p:nvSpPr>
        <p:spPr>
          <a:xfrm>
            <a:off x="304800" y="3518751"/>
            <a:ext cx="8686800" cy="609600"/>
          </a:xfrm>
          <a:prstGeom prst="rightArrow">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Meeting #1                                 Meeting #2                             Meeting #3</a:t>
            </a:r>
            <a:endParaRPr lang="en-US" dirty="0"/>
          </a:p>
        </p:txBody>
      </p:sp>
      <p:sp>
        <p:nvSpPr>
          <p:cNvPr id="25" name="TextBox 24"/>
          <p:cNvSpPr txBox="1"/>
          <p:nvPr/>
        </p:nvSpPr>
        <p:spPr>
          <a:xfrm>
            <a:off x="6759846" y="5867400"/>
            <a:ext cx="2309883" cy="830997"/>
          </a:xfrm>
          <a:prstGeom prst="rect">
            <a:avLst/>
          </a:prstGeom>
          <a:solidFill>
            <a:schemeClr val="bg1"/>
          </a:solidFill>
          <a:ln>
            <a:solidFill>
              <a:srgbClr val="FF0000"/>
            </a:solidFill>
          </a:ln>
        </p:spPr>
        <p:txBody>
          <a:bodyPr wrap="square" rtlCol="0">
            <a:spAutoFit/>
          </a:bodyPr>
          <a:lstStyle/>
          <a:p>
            <a:r>
              <a:rPr lang="en-US" sz="1600" dirty="0" smtClean="0">
                <a:solidFill>
                  <a:srgbClr val="FF0000"/>
                </a:solidFill>
              </a:rPr>
              <a:t>Take consensus and non-consensus items to TAC for vote</a:t>
            </a:r>
            <a:endParaRPr lang="en-US" sz="1600" dirty="0">
              <a:solidFill>
                <a:srgbClr val="FF0000"/>
              </a:solidFill>
            </a:endParaRPr>
          </a:p>
        </p:txBody>
      </p:sp>
      <p:sp>
        <p:nvSpPr>
          <p:cNvPr id="26" name="Rectangle 25"/>
          <p:cNvSpPr/>
          <p:nvPr/>
        </p:nvSpPr>
        <p:spPr>
          <a:xfrm>
            <a:off x="4013012" y="1988963"/>
            <a:ext cx="2159188" cy="145358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t>ERCOT posts all MP feedback and responds to MP redlines, concerns, alternatives</a:t>
            </a:r>
            <a:endParaRPr lang="en-US" sz="1600" dirty="0"/>
          </a:p>
        </p:txBody>
      </p:sp>
    </p:spTree>
    <p:extLst>
      <p:ext uri="{BB962C8B-B14F-4D97-AF65-F5344CB8AC3E}">
        <p14:creationId xmlns:p14="http://schemas.microsoft.com/office/powerpoint/2010/main" val="3027596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Homework Feedback</a:t>
            </a:r>
            <a:endParaRPr lang="en-US" sz="2400" dirty="0"/>
          </a:p>
        </p:txBody>
      </p:sp>
      <p:sp>
        <p:nvSpPr>
          <p:cNvPr id="3" name="Content Placeholder 2"/>
          <p:cNvSpPr>
            <a:spLocks noGrp="1"/>
          </p:cNvSpPr>
          <p:nvPr>
            <p:ph idx="1"/>
          </p:nvPr>
        </p:nvSpPr>
        <p:spPr>
          <a:xfrm>
            <a:off x="392723" y="990600"/>
            <a:ext cx="7620000" cy="5052221"/>
          </a:xfrm>
        </p:spPr>
        <p:txBody>
          <a:bodyPr/>
          <a:lstStyle/>
          <a:p>
            <a:r>
              <a:rPr lang="en-US" sz="2000" dirty="0" smtClean="0"/>
              <a:t>Regarding overall process</a:t>
            </a:r>
          </a:p>
          <a:p>
            <a:pPr lvl="1"/>
            <a:r>
              <a:rPr lang="en-US" sz="1800" dirty="0" smtClean="0"/>
              <a:t>Agree with feedback that documentation will help redline/feedback process</a:t>
            </a:r>
          </a:p>
          <a:p>
            <a:pPr lvl="2"/>
            <a:r>
              <a:rPr lang="en-US" sz="1600" dirty="0" smtClean="0"/>
              <a:t>Provided as summary after initial meeting, but will be standalone documents going forward </a:t>
            </a:r>
          </a:p>
          <a:p>
            <a:pPr lvl="1"/>
            <a:r>
              <a:rPr lang="en-US" sz="1800" dirty="0" smtClean="0"/>
              <a:t>Agree with feedback to integrate non-consensus issues that go to TAC into a single presentation and/or document</a:t>
            </a:r>
          </a:p>
          <a:p>
            <a:pPr marL="457200" lvl="1" indent="0">
              <a:buNone/>
            </a:pPr>
            <a:endParaRPr lang="en-US" sz="2000" dirty="0"/>
          </a:p>
          <a:p>
            <a:r>
              <a:rPr lang="en-US" sz="2000" dirty="0" smtClean="0"/>
              <a:t>Regarding ISO lessons </a:t>
            </a:r>
            <a:r>
              <a:rPr lang="en-US" sz="2000" dirty="0"/>
              <a:t>l</a:t>
            </a:r>
            <a:r>
              <a:rPr lang="en-US" sz="2000" dirty="0" smtClean="0"/>
              <a:t>earned</a:t>
            </a:r>
          </a:p>
          <a:p>
            <a:pPr lvl="1"/>
            <a:r>
              <a:rPr lang="en-US" sz="1800" dirty="0" smtClean="0"/>
              <a:t>Awaiting additional feedback</a:t>
            </a:r>
          </a:p>
          <a:p>
            <a:pPr marL="0" indent="0">
              <a:buNone/>
            </a:pPr>
            <a:endParaRPr lang="en-US" dirty="0"/>
          </a:p>
          <a:p>
            <a:endParaRPr lang="en-US" dirty="0" smtClean="0"/>
          </a:p>
          <a:p>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6</a:t>
            </a:fld>
            <a:endParaRPr lang="en-US"/>
          </a:p>
        </p:txBody>
      </p:sp>
    </p:spTree>
    <p:extLst>
      <p:ext uri="{BB962C8B-B14F-4D97-AF65-F5344CB8AC3E}">
        <p14:creationId xmlns:p14="http://schemas.microsoft.com/office/powerpoint/2010/main" val="11627136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Questions</a:t>
            </a:r>
            <a:r>
              <a:rPr lang="en-US" dirty="0" smtClean="0"/>
              <a:t> </a:t>
            </a:r>
            <a:endParaRPr lang="en-US" dirty="0"/>
          </a:p>
        </p:txBody>
      </p:sp>
      <p:sp>
        <p:nvSpPr>
          <p:cNvPr id="3" name="Content Placeholder 2"/>
          <p:cNvSpPr>
            <a:spLocks noGrp="1"/>
          </p:cNvSpPr>
          <p:nvPr>
            <p:ph idx="1"/>
          </p:nvPr>
        </p:nvSpPr>
        <p:spPr>
          <a:xfrm>
            <a:off x="381000" y="914400"/>
            <a:ext cx="7162800" cy="5052221"/>
          </a:xfrm>
        </p:spPr>
        <p:txBody>
          <a:bodyPr/>
          <a:lstStyle/>
          <a:p>
            <a:endParaRPr lang="en-US" sz="2000" dirty="0" smtClean="0"/>
          </a:p>
          <a:p>
            <a:r>
              <a:rPr lang="en-US" sz="2000" dirty="0" smtClean="0"/>
              <a:t>Before going into specific topics, any general questions on processes?</a:t>
            </a:r>
          </a:p>
        </p:txBody>
      </p:sp>
      <p:sp>
        <p:nvSpPr>
          <p:cNvPr id="4" name="Slide Number Placeholder 3"/>
          <p:cNvSpPr>
            <a:spLocks noGrp="1"/>
          </p:cNvSpPr>
          <p:nvPr>
            <p:ph type="sldNum" sz="quarter" idx="4"/>
          </p:nvPr>
        </p:nvSpPr>
        <p:spPr/>
        <p:txBody>
          <a:bodyPr/>
          <a:lstStyle/>
          <a:p>
            <a:fld id="{1D93BD3E-1E9A-4970-A6F7-E7AC52762E0C}" type="slidenum">
              <a:rPr lang="en-US" smtClean="0"/>
              <a:pPr/>
              <a:t>7</a:t>
            </a:fld>
            <a:endParaRPr lang="en-US"/>
          </a:p>
        </p:txBody>
      </p:sp>
    </p:spTree>
    <p:extLst>
      <p:ext uri="{BB962C8B-B14F-4D97-AF65-F5344CB8AC3E}">
        <p14:creationId xmlns:p14="http://schemas.microsoft.com/office/powerpoint/2010/main" val="1184151567"/>
      </p:ext>
    </p:extLst>
  </p:cSld>
  <p:clrMapOvr>
    <a:masterClrMapping/>
  </p:clrMapOvr>
</p:sld>
</file>

<file path=ppt/theme/theme1.xml><?xml version="1.0" encoding="utf-8"?>
<a:theme xmlns:a="http://schemas.openxmlformats.org/drawingml/2006/main" name="1_Custom Design">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63A2377AB110F42B7B372FB8EF4570B" ma:contentTypeVersion="0" ma:contentTypeDescription="Create a new document." ma:contentTypeScope="" ma:versionID="673c3b80bdd78f53d029ffa560b18dd8">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E4AA658A-C103-45C1-832E-B28E7F58B3F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C0E9AA12-8AF9-4AA6-90FE-24669859CDF3}">
  <ds:schemaRefs>
    <ds:schemaRef ds:uri="c34af464-7aa1-4edd-9be4-83dffc1cb926"/>
    <ds:schemaRef ds:uri="http://purl.org/dc/elements/1.1/"/>
    <ds:schemaRef ds:uri="http://schemas.microsoft.com/office/2006/metadata/propertie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www.w3.org/XML/1998/namespace"/>
    <ds:schemaRef ds:uri="http://purl.org/dc/dcmitype/"/>
  </ds:schemaRefs>
</ds:datastoreItem>
</file>

<file path=customXml/itemProps3.xml><?xml version="1.0" encoding="utf-8"?>
<ds:datastoreItem xmlns:ds="http://schemas.openxmlformats.org/officeDocument/2006/customXml" ds:itemID="{E4A68982-DD5D-44FD-B77F-4C531465FE5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1414</TotalTime>
  <Words>321</Words>
  <Application>Microsoft Office PowerPoint</Application>
  <PresentationFormat>On-screen Show (4:3)</PresentationFormat>
  <Paragraphs>73</Paragraphs>
  <Slides>7</Slides>
  <Notes>0</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7</vt:i4>
      </vt:variant>
    </vt:vector>
  </HeadingPairs>
  <TitlesOfParts>
    <vt:vector size="12" baseType="lpstr">
      <vt:lpstr>Arial</vt:lpstr>
      <vt:lpstr>Calibri</vt:lpstr>
      <vt:lpstr>Times New Roman</vt:lpstr>
      <vt:lpstr>1_Custom Design</vt:lpstr>
      <vt:lpstr>Office Theme</vt:lpstr>
      <vt:lpstr>PowerPoint Presentation</vt:lpstr>
      <vt:lpstr>Antitrust Admonition</vt:lpstr>
      <vt:lpstr>Outline of RTCTF Update </vt:lpstr>
      <vt:lpstr>RTCTF Meeting Schedule</vt:lpstr>
      <vt:lpstr>RTCTF Review Process </vt:lpstr>
      <vt:lpstr>Homework Feedback</vt:lpstr>
      <vt:lpstr>Questions </vt:lpstr>
    </vt:vector>
  </TitlesOfParts>
  <Company>The Electric Reliability Council of Texas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Dave Maggio</cp:lastModifiedBy>
  <cp:revision>144</cp:revision>
  <cp:lastPrinted>2016-01-21T20:53:15Z</cp:lastPrinted>
  <dcterms:created xsi:type="dcterms:W3CDTF">2016-01-21T15:20:31Z</dcterms:created>
  <dcterms:modified xsi:type="dcterms:W3CDTF">2019-05-09T22:32:30Z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0x010100E63A2377AB110F42B7B372FB8EF4570B</vt:lpwstr>
  </property>
</Properties>
</file>