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1"/>
  </p:notesMasterIdLst>
  <p:handoutMasterIdLst>
    <p:handoutMasterId r:id="rId12"/>
  </p:handoutMasterIdLst>
  <p:sldIdLst>
    <p:sldId id="260" r:id="rId6"/>
    <p:sldId id="274" r:id="rId7"/>
    <p:sldId id="275" r:id="rId8"/>
    <p:sldId id="276" r:id="rId9"/>
    <p:sldId id="277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9" d="100"/>
          <a:sy n="99" d="100"/>
        </p:scale>
        <p:origin x="246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856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286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8475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168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Straw-man Proposal </a:t>
            </a:r>
          </a:p>
          <a:p>
            <a:r>
              <a:rPr lang="en-US" sz="2000" b="1" dirty="0" smtClean="0">
                <a:solidFill>
                  <a:schemeClr val="tx2"/>
                </a:solidFill>
              </a:rPr>
              <a:t>Change to CRR Repossession Process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Carrie Bivens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Manager, Forward Markets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May 15, 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Principles and Considerations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000" dirty="0" smtClean="0">
                <a:solidFill>
                  <a:schemeClr val="tx2"/>
                </a:solidFill>
              </a:rPr>
              <a:t>Dollars needing to be paid or charged as a result of the repossessed CRRs in a default should be tracked and eventually flow in settlements to/from the default uplift allocation process </a:t>
            </a:r>
          </a:p>
          <a:p>
            <a:pPr>
              <a:spcAft>
                <a:spcPts val="800"/>
              </a:spcAft>
            </a:pPr>
            <a:r>
              <a:rPr lang="en-US" sz="2000" dirty="0" smtClean="0">
                <a:solidFill>
                  <a:schemeClr val="tx2"/>
                </a:solidFill>
              </a:rPr>
              <a:t>Simplify as much as possible to reduce implementation cost</a:t>
            </a:r>
          </a:p>
          <a:p>
            <a:pPr>
              <a:spcAft>
                <a:spcPts val="800"/>
              </a:spcAft>
            </a:pPr>
            <a:r>
              <a:rPr lang="en-US" sz="2000" dirty="0" smtClean="0"/>
              <a:t>Three categories:</a:t>
            </a:r>
          </a:p>
          <a:p>
            <a:pPr marL="800100" lvl="1" indent="-342900">
              <a:spcAft>
                <a:spcPts val="800"/>
              </a:spcAft>
              <a:buFont typeface="+mj-lt"/>
              <a:buAutoNum type="arabicPeriod"/>
            </a:pPr>
            <a:r>
              <a:rPr lang="en-US" sz="1800" dirty="0"/>
              <a:t>CRRs settling during the current month OR the prompt month and the default occurs late in the current month (auction bid window is already closed/ there is not enough time to hold a one-time special auction)</a:t>
            </a:r>
          </a:p>
          <a:p>
            <a:pPr marL="800100" lvl="1" indent="-342900">
              <a:spcAft>
                <a:spcPts val="800"/>
              </a:spcAft>
              <a:buFont typeface="+mj-lt"/>
              <a:buAutoNum type="arabicPeriod"/>
            </a:pPr>
            <a:r>
              <a:rPr lang="en-US" sz="1800" dirty="0" smtClean="0">
                <a:solidFill>
                  <a:schemeClr val="tx2"/>
                </a:solidFill>
              </a:rPr>
              <a:t>Small positively valued portfolios </a:t>
            </a:r>
          </a:p>
          <a:p>
            <a:pPr marL="800100" lvl="1" indent="-342900">
              <a:spcAft>
                <a:spcPts val="800"/>
              </a:spcAft>
              <a:buFont typeface="+mj-lt"/>
              <a:buAutoNum type="arabicPeriod"/>
            </a:pPr>
            <a:r>
              <a:rPr lang="en-US" sz="1800" dirty="0" smtClean="0"/>
              <a:t>Negatively valued portfolios or large positively valued portfolios</a:t>
            </a:r>
          </a:p>
          <a:p>
            <a:pPr lvl="1">
              <a:spcAft>
                <a:spcPts val="800"/>
              </a:spcAft>
            </a:pP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01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Category 1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000" dirty="0" smtClean="0">
                <a:solidFill>
                  <a:schemeClr val="tx2"/>
                </a:solidFill>
              </a:rPr>
              <a:t>If an auction cannot be held due to timing, then ERCOT will create a placeholder CRRAH to accept transfer of defaulted CRRs</a:t>
            </a:r>
          </a:p>
          <a:p>
            <a:pPr lvl="1">
              <a:spcAft>
                <a:spcPts val="800"/>
              </a:spcAft>
            </a:pPr>
            <a:r>
              <a:rPr lang="en-US" sz="1600" dirty="0" smtClean="0"/>
              <a:t>They will settle normally at DAM prices and track against the default</a:t>
            </a:r>
          </a:p>
          <a:p>
            <a:pPr lvl="1">
              <a:spcAft>
                <a:spcPts val="800"/>
              </a:spcAft>
            </a:pPr>
            <a:r>
              <a:rPr lang="en-US" sz="1600" dirty="0" smtClean="0"/>
              <a:t>Revenue neutrality handled like any other default amount </a:t>
            </a:r>
          </a:p>
          <a:p>
            <a:pPr lvl="2">
              <a:spcAft>
                <a:spcPts val="800"/>
              </a:spcAft>
            </a:pPr>
            <a:r>
              <a:rPr lang="en-US" sz="1400" dirty="0" smtClean="0"/>
              <a:t>If charge in DAM, </a:t>
            </a:r>
            <a:r>
              <a:rPr lang="en-US" sz="1400" dirty="0" err="1" smtClean="0"/>
              <a:t>shortpay</a:t>
            </a:r>
            <a:r>
              <a:rPr lang="en-US" sz="1400" dirty="0" smtClean="0"/>
              <a:t> for the Operating Day</a:t>
            </a:r>
          </a:p>
          <a:p>
            <a:pPr lvl="2">
              <a:spcAft>
                <a:spcPts val="800"/>
              </a:spcAft>
            </a:pPr>
            <a:r>
              <a:rPr lang="en-US" sz="1400" dirty="0" smtClean="0">
                <a:solidFill>
                  <a:schemeClr val="tx2"/>
                </a:solidFill>
              </a:rPr>
              <a:t>If payment in DAM, add to defaulted entity collateral</a:t>
            </a:r>
          </a:p>
          <a:p>
            <a:pPr lvl="2">
              <a:spcAft>
                <a:spcPts val="800"/>
              </a:spcAft>
            </a:pPr>
            <a:r>
              <a:rPr lang="en-US" sz="1400" dirty="0" smtClean="0"/>
              <a:t>Reconcile everything at the ~180-day default uplift settlement</a:t>
            </a:r>
            <a:endParaRPr lang="en-US" sz="1400" dirty="0" smtClean="0">
              <a:solidFill>
                <a:schemeClr val="tx2"/>
              </a:solidFill>
            </a:endParaRPr>
          </a:p>
          <a:p>
            <a:pPr lvl="1">
              <a:spcAft>
                <a:spcPts val="800"/>
              </a:spcAft>
            </a:pP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73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Category 2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2000" dirty="0" smtClean="0">
                <a:solidFill>
                  <a:schemeClr val="tx2"/>
                </a:solidFill>
              </a:rPr>
              <a:t>Below a threshold of $X, based on mark-</a:t>
            </a:r>
            <a:r>
              <a:rPr lang="en-US" sz="2000" dirty="0" smtClean="0"/>
              <a:t>to-market value (</a:t>
            </a:r>
            <a:r>
              <a:rPr lang="en-US" sz="2000" dirty="0" smtClean="0">
                <a:solidFill>
                  <a:schemeClr val="tx2"/>
                </a:solidFill>
              </a:rPr>
              <a:t>ACP), </a:t>
            </a:r>
            <a:r>
              <a:rPr lang="en-US" sz="2000" dirty="0" smtClean="0"/>
              <a:t>continue </a:t>
            </a:r>
            <a:r>
              <a:rPr lang="en-US" sz="2000" dirty="0"/>
              <a:t>with current one-time auction approach</a:t>
            </a:r>
            <a:r>
              <a:rPr lang="en-US" sz="2000" dirty="0" smtClean="0"/>
              <a:t>.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Finalizes the default quickly for small portfolios</a:t>
            </a:r>
          </a:p>
          <a:p>
            <a:pPr lvl="1">
              <a:spcAft>
                <a:spcPts val="800"/>
              </a:spcAft>
            </a:pPr>
            <a:r>
              <a:rPr lang="en-US" sz="1800" dirty="0"/>
              <a:t>If no bids are received (still only allow positive bids), proceed with liquidation similar to large </a:t>
            </a:r>
            <a:r>
              <a:rPr lang="en-US" sz="1800" dirty="0" smtClean="0"/>
              <a:t>portfolios</a:t>
            </a:r>
          </a:p>
          <a:p>
            <a:pPr lvl="2">
              <a:spcAft>
                <a:spcPts val="800"/>
              </a:spcAft>
            </a:pPr>
            <a:r>
              <a:rPr lang="en-US" sz="1600" dirty="0" smtClean="0"/>
              <a:t>Negative value auction would be unlikely to attract many bidders and may have very low liquidity, resulting in unreasonable increase in the default amount</a:t>
            </a:r>
          </a:p>
          <a:p>
            <a:pPr lvl="1">
              <a:spcAft>
                <a:spcPts val="800"/>
              </a:spcAft>
            </a:pPr>
            <a:r>
              <a:rPr lang="en-US" sz="1800" dirty="0" smtClean="0"/>
              <a:t>ERCOT discretion to reject? For example, what if only one bid is received and it is 1% of the ACP value.</a:t>
            </a:r>
          </a:p>
          <a:p>
            <a:pPr lvl="1">
              <a:spcAft>
                <a:spcPts val="800"/>
              </a:spcAft>
            </a:pPr>
            <a:r>
              <a:rPr lang="en-US" sz="1800" dirty="0"/>
              <a:t>Consider </a:t>
            </a:r>
            <a:r>
              <a:rPr lang="en-US" sz="1800" dirty="0" smtClean="0"/>
              <a:t>option </a:t>
            </a:r>
            <a:r>
              <a:rPr lang="en-US" sz="1800" dirty="0"/>
              <a:t>of a small upgrade to CRR software to handle the one-time auction rather than </a:t>
            </a:r>
            <a:r>
              <a:rPr lang="en-US" sz="1800" dirty="0" smtClean="0"/>
              <a:t>email/spreadsheets</a:t>
            </a:r>
          </a:p>
          <a:p>
            <a:pPr lvl="1">
              <a:spcAft>
                <a:spcPts val="800"/>
              </a:spcAft>
            </a:pPr>
            <a:r>
              <a:rPr lang="en-US" sz="1800" dirty="0"/>
              <a:t>Revenue neutrality </a:t>
            </a:r>
            <a:r>
              <a:rPr lang="en-US" sz="1800" dirty="0" smtClean="0"/>
              <a:t>handled like any other </a:t>
            </a:r>
            <a:r>
              <a:rPr lang="en-US" sz="1800" dirty="0"/>
              <a:t>defaulted </a:t>
            </a:r>
            <a:r>
              <a:rPr lang="en-US" sz="1800" dirty="0" smtClean="0"/>
              <a:t>amount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86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Category 3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spcAft>
                <a:spcPts val="800"/>
              </a:spcAft>
            </a:pPr>
            <a:r>
              <a:rPr lang="en-US" sz="1800" dirty="0" smtClean="0">
                <a:solidFill>
                  <a:schemeClr val="tx2"/>
                </a:solidFill>
              </a:rPr>
              <a:t>Above a threshold of $X, based on mark-</a:t>
            </a:r>
            <a:r>
              <a:rPr lang="en-US" sz="1800" dirty="0" smtClean="0"/>
              <a:t>to-market value (</a:t>
            </a:r>
            <a:r>
              <a:rPr lang="en-US" sz="1800" dirty="0" smtClean="0">
                <a:solidFill>
                  <a:schemeClr val="tx2"/>
                </a:solidFill>
              </a:rPr>
              <a:t>ACP), </a:t>
            </a:r>
            <a:r>
              <a:rPr lang="en-US" sz="1800" dirty="0" smtClean="0"/>
              <a:t>or if the one-time </a:t>
            </a:r>
            <a:r>
              <a:rPr lang="en-US" sz="1800" dirty="0"/>
              <a:t>auction fails/is rejected, CRR market operator would offer in </a:t>
            </a:r>
            <a:r>
              <a:rPr lang="en-US" sz="1800" dirty="0" smtClean="0"/>
              <a:t>all </a:t>
            </a:r>
            <a:r>
              <a:rPr lang="en-US" sz="1800" smtClean="0"/>
              <a:t>the repossessed CRRs </a:t>
            </a:r>
            <a:r>
              <a:rPr lang="en-US" sz="1800" dirty="0" smtClean="0"/>
              <a:t>on an individual basis at </a:t>
            </a:r>
            <a:r>
              <a:rPr lang="en-US" sz="1800" dirty="0"/>
              <a:t>a </a:t>
            </a:r>
            <a:r>
              <a:rPr lang="en-US" sz="1800" dirty="0" smtClean="0"/>
              <a:t>very low </a:t>
            </a:r>
            <a:r>
              <a:rPr lang="en-US" sz="1800" dirty="0"/>
              <a:t>price </a:t>
            </a:r>
            <a:r>
              <a:rPr lang="en-US" sz="1800" dirty="0" smtClean="0"/>
              <a:t>in </a:t>
            </a:r>
            <a:r>
              <a:rPr lang="en-US" sz="1800" dirty="0"/>
              <a:t>the next available auction for that time period until all CRRs are </a:t>
            </a:r>
            <a:r>
              <a:rPr lang="en-US" sz="1800" dirty="0" smtClean="0"/>
              <a:t>sold.</a:t>
            </a:r>
          </a:p>
          <a:p>
            <a:pPr lvl="1">
              <a:spcAft>
                <a:spcPts val="800"/>
              </a:spcAft>
            </a:pPr>
            <a:r>
              <a:rPr lang="en-US" sz="1600" dirty="0" smtClean="0"/>
              <a:t>Could </a:t>
            </a:r>
            <a:r>
              <a:rPr lang="en-US" sz="1600" dirty="0"/>
              <a:t>take as much as 6 months, </a:t>
            </a:r>
            <a:r>
              <a:rPr lang="en-US" sz="1600" dirty="0" smtClean="0"/>
              <a:t>depending </a:t>
            </a:r>
            <a:endParaRPr lang="en-US" sz="1600" dirty="0" smtClean="0"/>
          </a:p>
          <a:p>
            <a:pPr lvl="1">
              <a:spcAft>
                <a:spcPts val="800"/>
              </a:spcAft>
            </a:pPr>
            <a:r>
              <a:rPr lang="en-US" sz="1600" dirty="0" smtClean="0"/>
              <a:t>The </a:t>
            </a:r>
            <a:r>
              <a:rPr lang="en-US" sz="1600" dirty="0"/>
              <a:t>payment or charge from that auction would track against the default dollars</a:t>
            </a:r>
            <a:r>
              <a:rPr lang="en-US" sz="1600" dirty="0" smtClean="0"/>
              <a:t>.</a:t>
            </a:r>
          </a:p>
          <a:p>
            <a:pPr lvl="1">
              <a:spcAft>
                <a:spcPts val="800"/>
              </a:spcAft>
            </a:pPr>
            <a:r>
              <a:rPr lang="en-US" sz="1600" dirty="0" smtClean="0"/>
              <a:t>Must have an offer price established: -$0.01 for OPT, -$XXX for OBL</a:t>
            </a:r>
          </a:p>
          <a:p>
            <a:pPr lvl="1">
              <a:spcAft>
                <a:spcPts val="800"/>
              </a:spcAft>
            </a:pPr>
            <a:r>
              <a:rPr lang="en-US" sz="1600" dirty="0" smtClean="0"/>
              <a:t>In the unlikely case the OBL doesn’t clear, dissolve the capacity</a:t>
            </a:r>
          </a:p>
          <a:p>
            <a:pPr>
              <a:spcAft>
                <a:spcPts val="800"/>
              </a:spcAft>
            </a:pPr>
            <a:r>
              <a:rPr lang="en-US" sz="1800" dirty="0" smtClean="0"/>
              <a:t>If auction outcomes severely distorted, provide ERCOT with option to rerun with fewer offers/hold </a:t>
            </a:r>
            <a:r>
              <a:rPr lang="en-US" sz="1800" dirty="0"/>
              <a:t>some back and wait until the next auction (which would cause the default to take more than 6 months to clear)?</a:t>
            </a:r>
          </a:p>
          <a:p>
            <a:pPr>
              <a:spcAft>
                <a:spcPts val="800"/>
              </a:spcAft>
            </a:pPr>
            <a:r>
              <a:rPr lang="en-US" sz="1800" dirty="0" smtClean="0"/>
              <a:t>Revenue neutrality for liquidated CRRs by adding/subtracting from CARD until default settlement is complete, reconcile via default uplift allocation process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48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285</TotalTime>
  <Words>488</Words>
  <Application>Microsoft Office PowerPoint</Application>
  <PresentationFormat>On-screen Show (4:3)</PresentationFormat>
  <Paragraphs>47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PowerPoint Presentation</vt:lpstr>
      <vt:lpstr>Principles and Considerations</vt:lpstr>
      <vt:lpstr>Category 1</vt:lpstr>
      <vt:lpstr>Category 2</vt:lpstr>
      <vt:lpstr>Category 3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Bivens, Carrie</cp:lastModifiedBy>
  <cp:revision>57</cp:revision>
  <cp:lastPrinted>2016-01-21T20:53:15Z</cp:lastPrinted>
  <dcterms:created xsi:type="dcterms:W3CDTF">2016-01-21T15:20:31Z</dcterms:created>
  <dcterms:modified xsi:type="dcterms:W3CDTF">2019-05-09T17:44:51Z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