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7" r:id="rId8"/>
    <p:sldId id="282" r:id="rId9"/>
    <p:sldId id="279" r:id="rId10"/>
    <p:sldId id="292" r:id="rId11"/>
    <p:sldId id="283" r:id="rId12"/>
    <p:sldId id="269" r:id="rId13"/>
    <p:sldId id="284" r:id="rId14"/>
    <p:sldId id="289" r:id="rId15"/>
    <p:sldId id="290" r:id="rId16"/>
    <p:sldId id="291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2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Systemplanning\2019%20RTP\Load\2019RTP_18SSWG10102018%20vs%2090th%20Percentile%20Loads_v11_scopestudyyear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Systemplanning\2019%20RTP\Load\2019RTP_18SSWG10102018%20vs%2090th%20Percentile%20Loads_v11_scopestudyyear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Systemplanning\2019%20RTP\Load\2019RTP_18SSWG10102018%20vs%2090th%20Percentile%20Loads_v11_scopestudyyear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Systemplanning\2019%20RTP\Load\2019RTP_18SSWG10102018%20vs%2090th%20Percentile%20Loads_v11_scopestudyyear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Systemplanning\2019%20RTP\Load\2019RTP_18SSWG10102018%20vs%2090th%20Percentile%20Loads_v11_scopestudyyear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Systemplanning\2019%20RTP\Load\2019RTP_18SSWG10102018%20vs%2090th%20Percentile%20Loads_v11_scopestudyyear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Systemplanning\2019%20RTP\Load\2019RTP_18SSWG10102018%20vs%2090th%20Percentile%20Loads_v11_scopestudyyear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Systemplanning\2019%20RTP\Load\2019RTP_18SSWG10102018%20vs%2090th%20Percentile%20Loads_v11_scopestudyyear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Coast Load (MW)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v>SSWG</c:v>
          </c:tx>
          <c:spPr>
            <a:solidFill>
              <a:srgbClr val="00AEC7"/>
            </a:solidFill>
            <a:ln>
              <a:solidFill>
                <a:srgbClr val="00AEC7"/>
              </a:solidFill>
            </a:ln>
            <a:effectLst/>
          </c:spPr>
          <c:invertIfNegative val="0"/>
          <c:cat>
            <c:numLit>
              <c:formatCode>General</c:formatCode>
              <c:ptCount val="6"/>
              <c:pt idx="0">
                <c:v>2020</c:v>
              </c:pt>
              <c:pt idx="1">
                <c:v>2021</c:v>
              </c:pt>
              <c:pt idx="2">
                <c:v>2022</c:v>
              </c:pt>
              <c:pt idx="3">
                <c:v>2023</c:v>
              </c:pt>
              <c:pt idx="4">
                <c:v>2024</c:v>
              </c:pt>
              <c:pt idx="5">
                <c:v>2025</c:v>
              </c:pt>
            </c:numLit>
          </c:cat>
          <c:val>
            <c:numRef>
              <c:f>'SSWG vs 90th Percentile'!$C$4:$C$7</c:f>
              <c:numCache>
                <c:formatCode>#,##0_);[Red]\(#,##0\)</c:formatCode>
                <c:ptCount val="4"/>
                <c:pt idx="0">
                  <c:v>24437.260000000002</c:v>
                </c:pt>
                <c:pt idx="1">
                  <c:v>24617.030000000013</c:v>
                </c:pt>
                <c:pt idx="2">
                  <c:v>24909.439999999981</c:v>
                </c:pt>
                <c:pt idx="3">
                  <c:v>25088.890000000018</c:v>
                </c:pt>
              </c:numCache>
            </c:numRef>
          </c:val>
        </c:ser>
        <c:ser>
          <c:idx val="0"/>
          <c:order val="1"/>
          <c:tx>
            <c:v>ERCOT 90/10</c:v>
          </c:tx>
          <c:spPr>
            <a:solidFill>
              <a:srgbClr val="5B6770"/>
            </a:solidFill>
            <a:ln>
              <a:solidFill>
                <a:srgbClr val="5B6770"/>
              </a:solidFill>
            </a:ln>
            <a:effectLst/>
          </c:spPr>
          <c:invertIfNegative val="0"/>
          <c:cat>
            <c:numLit>
              <c:formatCode>General</c:formatCode>
              <c:ptCount val="6"/>
              <c:pt idx="0">
                <c:v>2020</c:v>
              </c:pt>
              <c:pt idx="1">
                <c:v>2021</c:v>
              </c:pt>
              <c:pt idx="2">
                <c:v>2022</c:v>
              </c:pt>
              <c:pt idx="3">
                <c:v>2023</c:v>
              </c:pt>
              <c:pt idx="4">
                <c:v>2024</c:v>
              </c:pt>
              <c:pt idx="5">
                <c:v>2025</c:v>
              </c:pt>
            </c:numLit>
          </c:cat>
          <c:val>
            <c:numRef>
              <c:f>'SSWG vs 90th Percentile'!$C$12:$C$15</c:f>
              <c:numCache>
                <c:formatCode>#,##0_);[Red]\(#,##0\)</c:formatCode>
                <c:ptCount val="4"/>
                <c:pt idx="0">
                  <c:v>22695.254824431217</c:v>
                </c:pt>
                <c:pt idx="1">
                  <c:v>23185.511992402287</c:v>
                </c:pt>
                <c:pt idx="2">
                  <c:v>24167.00004222208</c:v>
                </c:pt>
                <c:pt idx="3">
                  <c:v>24651.992648475461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362276688"/>
        <c:axId val="362275120"/>
      </c:barChart>
      <c:lineChart>
        <c:grouping val="standard"/>
        <c:varyColors val="0"/>
        <c:ser>
          <c:idx val="2"/>
          <c:order val="2"/>
          <c:tx>
            <c:v>2019 RTP Load</c:v>
          </c:tx>
          <c:spPr>
            <a:ln w="28575" cap="rnd">
              <a:solidFill>
                <a:srgbClr val="26D07C"/>
              </a:solidFill>
              <a:round/>
            </a:ln>
            <a:effectLst/>
          </c:spPr>
          <c:marker>
            <c:symbol val="none"/>
          </c:marker>
          <c:cat>
            <c:numLit>
              <c:formatCode>General</c:formatCode>
              <c:ptCount val="6"/>
              <c:pt idx="0">
                <c:v>2020</c:v>
              </c:pt>
              <c:pt idx="1">
                <c:v>2021</c:v>
              </c:pt>
              <c:pt idx="2">
                <c:v>2022</c:v>
              </c:pt>
              <c:pt idx="3">
                <c:v>2023</c:v>
              </c:pt>
              <c:pt idx="4">
                <c:v>2024</c:v>
              </c:pt>
              <c:pt idx="5">
                <c:v>2025</c:v>
              </c:pt>
            </c:numLit>
          </c:cat>
          <c:val>
            <c:numRef>
              <c:f>'SSWG vs 90th Percentile'!$P$68:$P$71</c:f>
              <c:numCache>
                <c:formatCode>_(* #,##0_);_(* \(#,##0\);_(* "-"??_);_(@_)</c:formatCode>
                <c:ptCount val="4"/>
                <c:pt idx="0">
                  <c:v>23828.070000000036</c:v>
                </c:pt>
                <c:pt idx="1">
                  <c:v>24343.03999999999</c:v>
                </c:pt>
                <c:pt idx="2">
                  <c:v>24907.280000000013</c:v>
                </c:pt>
                <c:pt idx="3">
                  <c:v>25086.740000000042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2276688"/>
        <c:axId val="362275120"/>
      </c:lineChart>
      <c:catAx>
        <c:axId val="362276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2275120"/>
        <c:crosses val="autoZero"/>
        <c:auto val="1"/>
        <c:lblAlgn val="ctr"/>
        <c:lblOffset val="100"/>
        <c:noMultiLvlLbl val="0"/>
      </c:catAx>
      <c:valAx>
        <c:axId val="362275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);[Red]\(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2276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bg2">
          <a:lumMod val="75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East Load (MW)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SSWG</c:v>
          </c:tx>
          <c:spPr>
            <a:solidFill>
              <a:srgbClr val="00AEC7"/>
            </a:solidFill>
            <a:ln>
              <a:solidFill>
                <a:srgbClr val="00AEC7"/>
              </a:solidFill>
            </a:ln>
            <a:effectLst/>
          </c:spPr>
          <c:invertIfNegative val="0"/>
          <c:cat>
            <c:numLit>
              <c:formatCode>General</c:formatCode>
              <c:ptCount val="6"/>
              <c:pt idx="0">
                <c:v>2020</c:v>
              </c:pt>
              <c:pt idx="1">
                <c:v>2021</c:v>
              </c:pt>
              <c:pt idx="2">
                <c:v>2022</c:v>
              </c:pt>
              <c:pt idx="3">
                <c:v>2023</c:v>
              </c:pt>
              <c:pt idx="4">
                <c:v>2024</c:v>
              </c:pt>
              <c:pt idx="5">
                <c:v>2025</c:v>
              </c:pt>
            </c:numLit>
          </c:cat>
          <c:val>
            <c:numRef>
              <c:f>'SSWG vs 90th Percentile'!$D$4:$D$7</c:f>
              <c:numCache>
                <c:formatCode>#,##0_);[Red]\(#,##0\)</c:formatCode>
                <c:ptCount val="4"/>
                <c:pt idx="0">
                  <c:v>2884.5599999999986</c:v>
                </c:pt>
                <c:pt idx="1">
                  <c:v>2902.6399999999981</c:v>
                </c:pt>
                <c:pt idx="2">
                  <c:v>2966.090000000002</c:v>
                </c:pt>
                <c:pt idx="3">
                  <c:v>3002.34</c:v>
                </c:pt>
              </c:numCache>
            </c:numRef>
          </c:val>
        </c:ser>
        <c:ser>
          <c:idx val="1"/>
          <c:order val="1"/>
          <c:tx>
            <c:v>ERCOT 90/10</c:v>
          </c:tx>
          <c:spPr>
            <a:solidFill>
              <a:srgbClr val="5B6770"/>
            </a:solidFill>
            <a:ln>
              <a:solidFill>
                <a:srgbClr val="5B6770"/>
              </a:solidFill>
            </a:ln>
            <a:effectLst/>
          </c:spPr>
          <c:invertIfNegative val="0"/>
          <c:cat>
            <c:numLit>
              <c:formatCode>General</c:formatCode>
              <c:ptCount val="6"/>
              <c:pt idx="0">
                <c:v>2020</c:v>
              </c:pt>
              <c:pt idx="1">
                <c:v>2021</c:v>
              </c:pt>
              <c:pt idx="2">
                <c:v>2022</c:v>
              </c:pt>
              <c:pt idx="3">
                <c:v>2023</c:v>
              </c:pt>
              <c:pt idx="4">
                <c:v>2024</c:v>
              </c:pt>
              <c:pt idx="5">
                <c:v>2025</c:v>
              </c:pt>
            </c:numLit>
          </c:cat>
          <c:val>
            <c:numRef>
              <c:f>'SSWG vs 90th Percentile'!$D$12:$D$15</c:f>
              <c:numCache>
                <c:formatCode>#,##0_);[Red]\(#,##0\)</c:formatCode>
                <c:ptCount val="4"/>
                <c:pt idx="0">
                  <c:v>2850.4463008324624</c:v>
                </c:pt>
                <c:pt idx="1">
                  <c:v>2881.0897464703598</c:v>
                </c:pt>
                <c:pt idx="2">
                  <c:v>2932.2234375165945</c:v>
                </c:pt>
                <c:pt idx="3">
                  <c:v>2956.4811078224802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362277472"/>
        <c:axId val="362277080"/>
      </c:barChart>
      <c:lineChart>
        <c:grouping val="standard"/>
        <c:varyColors val="0"/>
        <c:ser>
          <c:idx val="2"/>
          <c:order val="2"/>
          <c:tx>
            <c:v>2019 RTP Load</c:v>
          </c:tx>
          <c:spPr>
            <a:ln w="28575" cap="rnd">
              <a:solidFill>
                <a:srgbClr val="26D07C"/>
              </a:solidFill>
              <a:round/>
            </a:ln>
            <a:effectLst/>
          </c:spPr>
          <c:marker>
            <c:symbol val="none"/>
          </c:marker>
          <c:cat>
            <c:numLit>
              <c:formatCode>General</c:formatCode>
              <c:ptCount val="6"/>
              <c:pt idx="0">
                <c:v>2020</c:v>
              </c:pt>
              <c:pt idx="1">
                <c:v>2021</c:v>
              </c:pt>
              <c:pt idx="2">
                <c:v>2022</c:v>
              </c:pt>
              <c:pt idx="3">
                <c:v>2023</c:v>
              </c:pt>
              <c:pt idx="4">
                <c:v>2024</c:v>
              </c:pt>
              <c:pt idx="5">
                <c:v>2025</c:v>
              </c:pt>
            </c:numLit>
          </c:cat>
          <c:val>
            <c:numRef>
              <c:f>'SSWG vs 90th Percentile'!$Q$68:$Q$71</c:f>
              <c:numCache>
                <c:formatCode>_(* #,##0_);_(* \(#,##0\);_(* "-"??_);_(@_)</c:formatCode>
                <c:ptCount val="4"/>
                <c:pt idx="0">
                  <c:v>2884.4799999999987</c:v>
                </c:pt>
                <c:pt idx="1">
                  <c:v>2902.7299999999977</c:v>
                </c:pt>
                <c:pt idx="2">
                  <c:v>2966.1200000000022</c:v>
                </c:pt>
                <c:pt idx="3">
                  <c:v>3002.28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2277472"/>
        <c:axId val="362277080"/>
      </c:lineChart>
      <c:catAx>
        <c:axId val="362277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2277080"/>
        <c:crosses val="autoZero"/>
        <c:auto val="1"/>
        <c:lblAlgn val="ctr"/>
        <c:lblOffset val="100"/>
        <c:noMultiLvlLbl val="0"/>
      </c:catAx>
      <c:valAx>
        <c:axId val="362277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);[Red]\(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2277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bg2">
          <a:lumMod val="75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North Load (MW)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SSWG</c:v>
          </c:tx>
          <c:spPr>
            <a:solidFill>
              <a:srgbClr val="00AEC7"/>
            </a:solidFill>
            <a:ln>
              <a:solidFill>
                <a:srgbClr val="00AEC7"/>
              </a:solidFill>
            </a:ln>
            <a:effectLst/>
          </c:spPr>
          <c:invertIfNegative val="0"/>
          <c:cat>
            <c:numLit>
              <c:formatCode>General</c:formatCode>
              <c:ptCount val="4"/>
              <c:pt idx="0">
                <c:v>2021</c:v>
              </c:pt>
              <c:pt idx="1">
                <c:v>2022</c:v>
              </c:pt>
              <c:pt idx="2">
                <c:v>2024</c:v>
              </c:pt>
              <c:pt idx="3">
                <c:v>2025</c:v>
              </c:pt>
            </c:numLit>
          </c:cat>
          <c:val>
            <c:numRef>
              <c:f>'SSWG vs 90th Percentile'!$F$4:$F$7</c:f>
              <c:numCache>
                <c:formatCode>#,##0_);[Red]\(#,##0\)</c:formatCode>
                <c:ptCount val="4"/>
                <c:pt idx="0">
                  <c:v>2055.2599999999998</c:v>
                </c:pt>
                <c:pt idx="1">
                  <c:v>2063.5599999999995</c:v>
                </c:pt>
                <c:pt idx="2">
                  <c:v>2083.0699999999993</c:v>
                </c:pt>
                <c:pt idx="3">
                  <c:v>2099.9399999999991</c:v>
                </c:pt>
              </c:numCache>
            </c:numRef>
          </c:val>
        </c:ser>
        <c:ser>
          <c:idx val="1"/>
          <c:order val="1"/>
          <c:tx>
            <c:v>ERCOT 90/10</c:v>
          </c:tx>
          <c:spPr>
            <a:solidFill>
              <a:srgbClr val="5B6770"/>
            </a:solidFill>
            <a:ln>
              <a:solidFill>
                <a:srgbClr val="5B6770"/>
              </a:solidFill>
            </a:ln>
            <a:effectLst/>
          </c:spPr>
          <c:invertIfNegative val="0"/>
          <c:cat>
            <c:numLit>
              <c:formatCode>General</c:formatCode>
              <c:ptCount val="4"/>
              <c:pt idx="0">
                <c:v>2021</c:v>
              </c:pt>
              <c:pt idx="1">
                <c:v>2022</c:v>
              </c:pt>
              <c:pt idx="2">
                <c:v>2024</c:v>
              </c:pt>
              <c:pt idx="3">
                <c:v>2025</c:v>
              </c:pt>
            </c:numLit>
          </c:cat>
          <c:val>
            <c:numRef>
              <c:f>'SSWG vs 90th Percentile'!$F$12:$F$15</c:f>
              <c:numCache>
                <c:formatCode>#,##0_);[Red]\(#,##0\)</c:formatCode>
                <c:ptCount val="4"/>
                <c:pt idx="0">
                  <c:v>2217.7564822227305</c:v>
                </c:pt>
                <c:pt idx="1">
                  <c:v>2226.029269207118</c:v>
                </c:pt>
                <c:pt idx="2">
                  <c:v>2242.6162031110048</c:v>
                </c:pt>
                <c:pt idx="3">
                  <c:v>2250.7002900673301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362278256"/>
        <c:axId val="437033976"/>
      </c:barChart>
      <c:lineChart>
        <c:grouping val="standard"/>
        <c:varyColors val="0"/>
        <c:ser>
          <c:idx val="2"/>
          <c:order val="2"/>
          <c:tx>
            <c:v>2019 RTP Load</c:v>
          </c:tx>
          <c:spPr>
            <a:ln w="28575" cap="rnd">
              <a:solidFill>
                <a:srgbClr val="26D07C"/>
              </a:solidFill>
              <a:round/>
            </a:ln>
            <a:effectLst/>
          </c:spPr>
          <c:marker>
            <c:symbol val="none"/>
          </c:marker>
          <c:cat>
            <c:numLit>
              <c:formatCode>General</c:formatCode>
              <c:ptCount val="6"/>
              <c:pt idx="0">
                <c:v>2020</c:v>
              </c:pt>
              <c:pt idx="1">
                <c:v>2021</c:v>
              </c:pt>
              <c:pt idx="2">
                <c:v>2022</c:v>
              </c:pt>
              <c:pt idx="3">
                <c:v>2023</c:v>
              </c:pt>
              <c:pt idx="4">
                <c:v>2024</c:v>
              </c:pt>
              <c:pt idx="5">
                <c:v>2025</c:v>
              </c:pt>
            </c:numLit>
          </c:cat>
          <c:val>
            <c:numRef>
              <c:f>'SSWG vs 90th Percentile'!$S$68:$S$71</c:f>
              <c:numCache>
                <c:formatCode>_(* #,##0_);_(* \(#,##0\);_(* "-"??_);_(@_)</c:formatCode>
                <c:ptCount val="4"/>
                <c:pt idx="0">
                  <c:v>2220.7700000000004</c:v>
                </c:pt>
                <c:pt idx="1">
                  <c:v>2229.02</c:v>
                </c:pt>
                <c:pt idx="2">
                  <c:v>2245.56</c:v>
                </c:pt>
                <c:pt idx="3">
                  <c:v>2253.6700000000005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2278256"/>
        <c:axId val="437033976"/>
      </c:lineChart>
      <c:catAx>
        <c:axId val="362278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7033976"/>
        <c:crosses val="autoZero"/>
        <c:auto val="1"/>
        <c:lblAlgn val="ctr"/>
        <c:lblOffset val="100"/>
        <c:noMultiLvlLbl val="0"/>
      </c:catAx>
      <c:valAx>
        <c:axId val="437033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);[Red]\(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2278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bg2">
          <a:lumMod val="75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North Central Load (MW)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SSWG</c:v>
          </c:tx>
          <c:spPr>
            <a:solidFill>
              <a:srgbClr val="00AEC7"/>
            </a:solidFill>
            <a:ln>
              <a:solidFill>
                <a:srgbClr val="00AEC7"/>
              </a:solidFill>
            </a:ln>
            <a:effectLst/>
          </c:spPr>
          <c:invertIfNegative val="0"/>
          <c:cat>
            <c:numLit>
              <c:formatCode>General</c:formatCode>
              <c:ptCount val="4"/>
              <c:pt idx="0">
                <c:v>2021</c:v>
              </c:pt>
              <c:pt idx="1">
                <c:v>2022</c:v>
              </c:pt>
              <c:pt idx="2">
                <c:v>2024</c:v>
              </c:pt>
              <c:pt idx="3">
                <c:v>2025</c:v>
              </c:pt>
            </c:numLit>
          </c:cat>
          <c:val>
            <c:numRef>
              <c:f>'SSWG vs 90th Percentile'!$G$4:$G$7</c:f>
              <c:numCache>
                <c:formatCode>#,##0_);[Red]\(#,##0\)</c:formatCode>
                <c:ptCount val="4"/>
                <c:pt idx="0">
                  <c:v>25543.470000000019</c:v>
                </c:pt>
                <c:pt idx="1">
                  <c:v>25871.789999999954</c:v>
                </c:pt>
                <c:pt idx="2">
                  <c:v>26648.299999999992</c:v>
                </c:pt>
                <c:pt idx="3">
                  <c:v>27061.369999999995</c:v>
                </c:pt>
              </c:numCache>
            </c:numRef>
          </c:val>
        </c:ser>
        <c:ser>
          <c:idx val="1"/>
          <c:order val="1"/>
          <c:tx>
            <c:v>ERCOT 90/10</c:v>
          </c:tx>
          <c:spPr>
            <a:solidFill>
              <a:srgbClr val="5B6770"/>
            </a:solidFill>
            <a:ln>
              <a:solidFill>
                <a:srgbClr val="5B6770"/>
              </a:solidFill>
            </a:ln>
            <a:effectLst/>
          </c:spPr>
          <c:invertIfNegative val="0"/>
          <c:cat>
            <c:numLit>
              <c:formatCode>General</c:formatCode>
              <c:ptCount val="4"/>
              <c:pt idx="0">
                <c:v>2021</c:v>
              </c:pt>
              <c:pt idx="1">
                <c:v>2022</c:v>
              </c:pt>
              <c:pt idx="2">
                <c:v>2024</c:v>
              </c:pt>
              <c:pt idx="3">
                <c:v>2025</c:v>
              </c:pt>
            </c:numLit>
          </c:cat>
          <c:val>
            <c:numRef>
              <c:f>'SSWG vs 90th Percentile'!$G$12:$G$15</c:f>
              <c:numCache>
                <c:formatCode>#,##0_);[Red]\(#,##0\)</c:formatCode>
                <c:ptCount val="4"/>
                <c:pt idx="0">
                  <c:v>26719.111487502436</c:v>
                </c:pt>
                <c:pt idx="1">
                  <c:v>27022.419460290737</c:v>
                </c:pt>
                <c:pt idx="2">
                  <c:v>27632.717444952483</c:v>
                </c:pt>
                <c:pt idx="3">
                  <c:v>27935.364043144447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437036328"/>
        <c:axId val="437034368"/>
      </c:barChart>
      <c:lineChart>
        <c:grouping val="standard"/>
        <c:varyColors val="0"/>
        <c:ser>
          <c:idx val="2"/>
          <c:order val="2"/>
          <c:tx>
            <c:v>2019 RTP Load</c:v>
          </c:tx>
          <c:spPr>
            <a:ln w="28575" cap="rnd">
              <a:solidFill>
                <a:srgbClr val="26D07C"/>
              </a:solidFill>
              <a:round/>
            </a:ln>
            <a:effectLst/>
          </c:spPr>
          <c:marker>
            <c:symbol val="none"/>
          </c:marker>
          <c:val>
            <c:numRef>
              <c:f>'SSWG vs 90th Percentile'!$T$68:$T$71</c:f>
              <c:numCache>
                <c:formatCode>_(* #,##0_);_(* \(#,##0\);_(* "-"??_);_(@_)</c:formatCode>
                <c:ptCount val="4"/>
                <c:pt idx="0">
                  <c:v>26722.660000000029</c:v>
                </c:pt>
                <c:pt idx="1">
                  <c:v>27025.689999999988</c:v>
                </c:pt>
                <c:pt idx="2">
                  <c:v>27636.399999999969</c:v>
                </c:pt>
                <c:pt idx="3">
                  <c:v>27938.899999999958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7036328"/>
        <c:axId val="437034368"/>
      </c:lineChart>
      <c:catAx>
        <c:axId val="437036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7034368"/>
        <c:crosses val="autoZero"/>
        <c:auto val="1"/>
        <c:lblAlgn val="ctr"/>
        <c:lblOffset val="100"/>
        <c:noMultiLvlLbl val="0"/>
      </c:catAx>
      <c:valAx>
        <c:axId val="437034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);[Red]\(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7036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bg2">
          <a:lumMod val="75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Far West Load (MW)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SSWG</c:v>
          </c:tx>
          <c:spPr>
            <a:solidFill>
              <a:srgbClr val="00AEC7"/>
            </a:solidFill>
            <a:ln>
              <a:solidFill>
                <a:srgbClr val="00AEC7"/>
              </a:solidFill>
            </a:ln>
            <a:effectLst/>
          </c:spPr>
          <c:invertIfNegative val="0"/>
          <c:cat>
            <c:numLit>
              <c:formatCode>General</c:formatCode>
              <c:ptCount val="4"/>
              <c:pt idx="0">
                <c:v>2021</c:v>
              </c:pt>
              <c:pt idx="1">
                <c:v>2022</c:v>
              </c:pt>
              <c:pt idx="2">
                <c:v>2024</c:v>
              </c:pt>
              <c:pt idx="3">
                <c:v>2025</c:v>
              </c:pt>
            </c:numLit>
          </c:cat>
          <c:val>
            <c:numRef>
              <c:f>'SSWG vs 90th Percentile'!$E$4:$E$7</c:f>
              <c:numCache>
                <c:formatCode>#,##0_);[Red]\(#,##0\)</c:formatCode>
                <c:ptCount val="4"/>
                <c:pt idx="0">
                  <c:v>6050.0000000000091</c:v>
                </c:pt>
                <c:pt idx="1">
                  <c:v>6261.2600000000139</c:v>
                </c:pt>
                <c:pt idx="2">
                  <c:v>6510.4300000000039</c:v>
                </c:pt>
                <c:pt idx="3">
                  <c:v>6625.3300000000027</c:v>
                </c:pt>
              </c:numCache>
            </c:numRef>
          </c:val>
        </c:ser>
        <c:ser>
          <c:idx val="1"/>
          <c:order val="1"/>
          <c:tx>
            <c:v>ERCOT 90/10</c:v>
          </c:tx>
          <c:spPr>
            <a:solidFill>
              <a:srgbClr val="5B6770"/>
            </a:solidFill>
            <a:ln>
              <a:solidFill>
                <a:srgbClr val="5B6770"/>
              </a:solidFill>
            </a:ln>
            <a:effectLst/>
          </c:spPr>
          <c:invertIfNegative val="0"/>
          <c:cat>
            <c:numLit>
              <c:formatCode>General</c:formatCode>
              <c:ptCount val="4"/>
              <c:pt idx="0">
                <c:v>2021</c:v>
              </c:pt>
              <c:pt idx="1">
                <c:v>2022</c:v>
              </c:pt>
              <c:pt idx="2">
                <c:v>2024</c:v>
              </c:pt>
              <c:pt idx="3">
                <c:v>2025</c:v>
              </c:pt>
            </c:numLit>
          </c:cat>
          <c:val>
            <c:numRef>
              <c:f>'SSWG vs 90th Percentile'!$E$12:$E$15</c:f>
              <c:numCache>
                <c:formatCode>#,##0_);[Red]\(#,##0\)</c:formatCode>
                <c:ptCount val="4"/>
                <c:pt idx="0">
                  <c:v>4509.98086965927</c:v>
                </c:pt>
                <c:pt idx="1">
                  <c:v>4772.338090727857</c:v>
                </c:pt>
                <c:pt idx="2">
                  <c:v>5288.7088605917497</c:v>
                </c:pt>
                <c:pt idx="3">
                  <c:v>5544.884825142196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437031624"/>
        <c:axId val="437037896"/>
      </c:barChart>
      <c:lineChart>
        <c:grouping val="standard"/>
        <c:varyColors val="0"/>
        <c:ser>
          <c:idx val="2"/>
          <c:order val="2"/>
          <c:tx>
            <c:v>2019 RTP Load</c:v>
          </c:tx>
          <c:spPr>
            <a:ln w="28575" cap="rnd">
              <a:solidFill>
                <a:srgbClr val="26D07C"/>
              </a:solidFill>
              <a:round/>
            </a:ln>
            <a:effectLst/>
          </c:spPr>
          <c:marker>
            <c:symbol val="none"/>
          </c:marker>
          <c:val>
            <c:numRef>
              <c:f>'SSWG vs 90th Percentile'!$R$68:$R$71</c:f>
              <c:numCache>
                <c:formatCode>_(* #,##0_);_(* \(#,##0\);_(* "-"??_);_(@_)</c:formatCode>
                <c:ptCount val="4"/>
                <c:pt idx="0">
                  <c:v>5689.9800000000059</c:v>
                </c:pt>
                <c:pt idx="1">
                  <c:v>5865.3900000000049</c:v>
                </c:pt>
                <c:pt idx="2">
                  <c:v>6151.4300000000048</c:v>
                </c:pt>
                <c:pt idx="3">
                  <c:v>6256.2900000000018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7031624"/>
        <c:axId val="437037896"/>
      </c:lineChart>
      <c:catAx>
        <c:axId val="43703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7037896"/>
        <c:crosses val="autoZero"/>
        <c:auto val="1"/>
        <c:lblAlgn val="ctr"/>
        <c:lblOffset val="100"/>
        <c:noMultiLvlLbl val="0"/>
      </c:catAx>
      <c:valAx>
        <c:axId val="437037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);[Red]\(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7031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bg2">
          <a:lumMod val="75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West Load (MW)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SSWG</c:v>
          </c:tx>
          <c:spPr>
            <a:solidFill>
              <a:srgbClr val="00AEC7"/>
            </a:solidFill>
            <a:ln>
              <a:solidFill>
                <a:srgbClr val="00AEC7"/>
              </a:solidFill>
            </a:ln>
            <a:effectLst/>
          </c:spPr>
          <c:invertIfNegative val="0"/>
          <c:cat>
            <c:numLit>
              <c:formatCode>General</c:formatCode>
              <c:ptCount val="4"/>
              <c:pt idx="0">
                <c:v>2021</c:v>
              </c:pt>
              <c:pt idx="1">
                <c:v>2022</c:v>
              </c:pt>
              <c:pt idx="2">
                <c:v>2024</c:v>
              </c:pt>
              <c:pt idx="3">
                <c:v>2025</c:v>
              </c:pt>
            </c:numLit>
          </c:cat>
          <c:val>
            <c:numRef>
              <c:f>'SSWG vs 90th Percentile'!$J$4:$J$7</c:f>
              <c:numCache>
                <c:formatCode>#,##0_);[Red]\(#,##0\)</c:formatCode>
                <c:ptCount val="4"/>
                <c:pt idx="0">
                  <c:v>2209.6299999999978</c:v>
                </c:pt>
                <c:pt idx="1">
                  <c:v>2220.6999999999985</c:v>
                </c:pt>
                <c:pt idx="2">
                  <c:v>2244.2099999999996</c:v>
                </c:pt>
                <c:pt idx="3">
                  <c:v>2267.3199999999993</c:v>
                </c:pt>
              </c:numCache>
            </c:numRef>
          </c:val>
        </c:ser>
        <c:ser>
          <c:idx val="1"/>
          <c:order val="1"/>
          <c:tx>
            <c:v>ERCOT 90/10</c:v>
          </c:tx>
          <c:spPr>
            <a:solidFill>
              <a:srgbClr val="5B6770"/>
            </a:solidFill>
            <a:ln>
              <a:solidFill>
                <a:srgbClr val="5B6770"/>
              </a:solidFill>
            </a:ln>
            <a:effectLst/>
          </c:spPr>
          <c:invertIfNegative val="0"/>
          <c:cat>
            <c:numLit>
              <c:formatCode>General</c:formatCode>
              <c:ptCount val="4"/>
              <c:pt idx="0">
                <c:v>2021</c:v>
              </c:pt>
              <c:pt idx="1">
                <c:v>2022</c:v>
              </c:pt>
              <c:pt idx="2">
                <c:v>2024</c:v>
              </c:pt>
              <c:pt idx="3">
                <c:v>2025</c:v>
              </c:pt>
            </c:numLit>
          </c:cat>
          <c:val>
            <c:numRef>
              <c:f>'SSWG vs 90th Percentile'!$J$12:$J$15</c:f>
              <c:numCache>
                <c:formatCode>#,##0_);[Red]\(#,##0\)</c:formatCode>
                <c:ptCount val="4"/>
                <c:pt idx="0">
                  <c:v>2277.2746656032168</c:v>
                </c:pt>
                <c:pt idx="1">
                  <c:v>2339.2863774844068</c:v>
                </c:pt>
                <c:pt idx="2">
                  <c:v>2464.0564922575004</c:v>
                </c:pt>
                <c:pt idx="3">
                  <c:v>2524.6802610486648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437032408"/>
        <c:axId val="437033192"/>
      </c:barChart>
      <c:lineChart>
        <c:grouping val="standard"/>
        <c:varyColors val="0"/>
        <c:ser>
          <c:idx val="2"/>
          <c:order val="2"/>
          <c:tx>
            <c:v>2019 RTP Load</c:v>
          </c:tx>
          <c:spPr>
            <a:ln w="28575" cap="rnd">
              <a:solidFill>
                <a:srgbClr val="26D07C"/>
              </a:solidFill>
              <a:round/>
            </a:ln>
            <a:effectLst/>
          </c:spPr>
          <c:marker>
            <c:symbol val="none"/>
          </c:marker>
          <c:cat>
            <c:numLit>
              <c:formatCode>General</c:formatCode>
              <c:ptCount val="6"/>
              <c:pt idx="0">
                <c:v>2020</c:v>
              </c:pt>
              <c:pt idx="1">
                <c:v>2021</c:v>
              </c:pt>
              <c:pt idx="2">
                <c:v>2022</c:v>
              </c:pt>
              <c:pt idx="3">
                <c:v>2023</c:v>
              </c:pt>
              <c:pt idx="4">
                <c:v>2024</c:v>
              </c:pt>
              <c:pt idx="5">
                <c:v>2025</c:v>
              </c:pt>
            </c:numLit>
          </c:cat>
          <c:val>
            <c:numRef>
              <c:f>'SSWG vs 90th Percentile'!$W$68:$W$71</c:f>
              <c:numCache>
                <c:formatCode>_(* #,##0_);_(* \(#,##0\);_(* "-"??_);_(@_)</c:formatCode>
                <c:ptCount val="4"/>
                <c:pt idx="0">
                  <c:v>2318.3500000000004</c:v>
                </c:pt>
                <c:pt idx="1">
                  <c:v>2380.77</c:v>
                </c:pt>
                <c:pt idx="2">
                  <c:v>2506.5899999999992</c:v>
                </c:pt>
                <c:pt idx="3">
                  <c:v>2567.630000000001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7032408"/>
        <c:axId val="437033192"/>
      </c:lineChart>
      <c:catAx>
        <c:axId val="437032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7033192"/>
        <c:crosses val="autoZero"/>
        <c:auto val="1"/>
        <c:lblAlgn val="ctr"/>
        <c:lblOffset val="100"/>
        <c:noMultiLvlLbl val="0"/>
      </c:catAx>
      <c:valAx>
        <c:axId val="437033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);[Red]\(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7032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bg2">
          <a:lumMod val="75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South Central Load (MW)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SSWG</c:v>
          </c:tx>
          <c:spPr>
            <a:solidFill>
              <a:srgbClr val="00AEC7"/>
            </a:solidFill>
            <a:ln>
              <a:solidFill>
                <a:srgbClr val="00AEC7"/>
              </a:solidFill>
            </a:ln>
            <a:effectLst/>
          </c:spPr>
          <c:invertIfNegative val="0"/>
          <c:cat>
            <c:numLit>
              <c:formatCode>General</c:formatCode>
              <c:ptCount val="4"/>
              <c:pt idx="0">
                <c:v>2021</c:v>
              </c:pt>
              <c:pt idx="1">
                <c:v>2022</c:v>
              </c:pt>
              <c:pt idx="2">
                <c:v>2024</c:v>
              </c:pt>
              <c:pt idx="3">
                <c:v>2025</c:v>
              </c:pt>
            </c:numLit>
          </c:cat>
          <c:val>
            <c:numRef>
              <c:f>'SSWG vs 90th Percentile'!$H$4:$H$7</c:f>
              <c:numCache>
                <c:formatCode>#,##0_);[Red]\(#,##0\)</c:formatCode>
                <c:ptCount val="4"/>
                <c:pt idx="0">
                  <c:v>13545.130000000008</c:v>
                </c:pt>
                <c:pt idx="1">
                  <c:v>13801.630000000008</c:v>
                </c:pt>
                <c:pt idx="2">
                  <c:v>14074.450000000003</c:v>
                </c:pt>
                <c:pt idx="3">
                  <c:v>14440.10999999999</c:v>
                </c:pt>
              </c:numCache>
            </c:numRef>
          </c:val>
        </c:ser>
        <c:ser>
          <c:idx val="1"/>
          <c:order val="1"/>
          <c:tx>
            <c:v>ERCOT 90/10</c:v>
          </c:tx>
          <c:spPr>
            <a:solidFill>
              <a:srgbClr val="5B6770"/>
            </a:solidFill>
            <a:ln>
              <a:solidFill>
                <a:srgbClr val="5B6770"/>
              </a:solidFill>
            </a:ln>
            <a:effectLst/>
          </c:spPr>
          <c:invertIfNegative val="0"/>
          <c:cat>
            <c:numLit>
              <c:formatCode>General</c:formatCode>
              <c:ptCount val="4"/>
              <c:pt idx="0">
                <c:v>2021</c:v>
              </c:pt>
              <c:pt idx="1">
                <c:v>2022</c:v>
              </c:pt>
              <c:pt idx="2">
                <c:v>2024</c:v>
              </c:pt>
              <c:pt idx="3">
                <c:v>2025</c:v>
              </c:pt>
            </c:numLit>
          </c:cat>
          <c:val>
            <c:numRef>
              <c:f>'SSWG vs 90th Percentile'!$H$12:$H$15</c:f>
              <c:numCache>
                <c:formatCode>#,##0_);[Red]\(#,##0\)</c:formatCode>
                <c:ptCount val="4"/>
                <c:pt idx="0">
                  <c:v>13658.152065771885</c:v>
                </c:pt>
                <c:pt idx="1">
                  <c:v>13905.963274305017</c:v>
                </c:pt>
                <c:pt idx="2">
                  <c:v>14398.63013549276</c:v>
                </c:pt>
                <c:pt idx="3">
                  <c:v>14638.603747203537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437030840"/>
        <c:axId val="437035544"/>
      </c:barChart>
      <c:lineChart>
        <c:grouping val="standard"/>
        <c:varyColors val="0"/>
        <c:ser>
          <c:idx val="2"/>
          <c:order val="2"/>
          <c:tx>
            <c:v>2019 RTP Load</c:v>
          </c:tx>
          <c:spPr>
            <a:ln w="28575" cap="rnd">
              <a:solidFill>
                <a:srgbClr val="26D07C"/>
              </a:solidFill>
              <a:round/>
            </a:ln>
            <a:effectLst/>
          </c:spPr>
          <c:marker>
            <c:symbol val="none"/>
          </c:marker>
          <c:cat>
            <c:numLit>
              <c:formatCode>General</c:formatCode>
              <c:ptCount val="6"/>
              <c:pt idx="0">
                <c:v>2020</c:v>
              </c:pt>
              <c:pt idx="1">
                <c:v>2021</c:v>
              </c:pt>
              <c:pt idx="2">
                <c:v>2022</c:v>
              </c:pt>
              <c:pt idx="3">
                <c:v>2023</c:v>
              </c:pt>
              <c:pt idx="4">
                <c:v>2024</c:v>
              </c:pt>
              <c:pt idx="5">
                <c:v>2025</c:v>
              </c:pt>
            </c:numLit>
          </c:cat>
          <c:val>
            <c:numRef>
              <c:f>'SSWG vs 90th Percentile'!$U$68:$U$71</c:f>
              <c:numCache>
                <c:formatCode>_(* #,##0_);_(* \(#,##0\);_(* "-"??_);_(@_)</c:formatCode>
                <c:ptCount val="4"/>
                <c:pt idx="0">
                  <c:v>13658.160000000009</c:v>
                </c:pt>
                <c:pt idx="1">
                  <c:v>13905.979999999998</c:v>
                </c:pt>
                <c:pt idx="2">
                  <c:v>14398.720000000014</c:v>
                </c:pt>
                <c:pt idx="3">
                  <c:v>14638.699999999986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7030840"/>
        <c:axId val="437035544"/>
      </c:lineChart>
      <c:catAx>
        <c:axId val="437030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7035544"/>
        <c:crosses val="autoZero"/>
        <c:auto val="1"/>
        <c:lblAlgn val="ctr"/>
        <c:lblOffset val="100"/>
        <c:noMultiLvlLbl val="0"/>
      </c:catAx>
      <c:valAx>
        <c:axId val="437035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);[Red]\(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7030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bg2">
          <a:lumMod val="75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South</a:t>
            </a:r>
            <a:r>
              <a:rPr lang="en-US" baseline="0"/>
              <a:t> Load (MW)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SSWG</c:v>
          </c:tx>
          <c:spPr>
            <a:solidFill>
              <a:srgbClr val="00AEC7"/>
            </a:solidFill>
            <a:ln>
              <a:solidFill>
                <a:srgbClr val="00AEC7"/>
              </a:solidFill>
            </a:ln>
            <a:effectLst/>
          </c:spPr>
          <c:invertIfNegative val="0"/>
          <c:cat>
            <c:numLit>
              <c:formatCode>General</c:formatCode>
              <c:ptCount val="4"/>
              <c:pt idx="0">
                <c:v>2021</c:v>
              </c:pt>
              <c:pt idx="1">
                <c:v>2022</c:v>
              </c:pt>
              <c:pt idx="2">
                <c:v>2024</c:v>
              </c:pt>
              <c:pt idx="3">
                <c:v>2025</c:v>
              </c:pt>
            </c:numLit>
          </c:cat>
          <c:val>
            <c:numRef>
              <c:f>'SSWG vs 90th Percentile'!$I$4:$I$7</c:f>
              <c:numCache>
                <c:formatCode>#,##0_);[Red]\(#,##0\)</c:formatCode>
                <c:ptCount val="4"/>
                <c:pt idx="0">
                  <c:v>6490.3200000000006</c:v>
                </c:pt>
                <c:pt idx="1">
                  <c:v>6724.9499999999989</c:v>
                </c:pt>
                <c:pt idx="2">
                  <c:v>7203.6800000000021</c:v>
                </c:pt>
                <c:pt idx="3">
                  <c:v>7302.100000000004</c:v>
                </c:pt>
              </c:numCache>
            </c:numRef>
          </c:val>
        </c:ser>
        <c:ser>
          <c:idx val="1"/>
          <c:order val="1"/>
          <c:tx>
            <c:v>ERCOT 90/10</c:v>
          </c:tx>
          <c:spPr>
            <a:solidFill>
              <a:srgbClr val="5B6770"/>
            </a:solidFill>
            <a:ln>
              <a:solidFill>
                <a:srgbClr val="5B6770"/>
              </a:solidFill>
            </a:ln>
            <a:effectLst/>
          </c:spPr>
          <c:invertIfNegative val="0"/>
          <c:cat>
            <c:numLit>
              <c:formatCode>General</c:formatCode>
              <c:ptCount val="4"/>
              <c:pt idx="0">
                <c:v>2021</c:v>
              </c:pt>
              <c:pt idx="1">
                <c:v>2022</c:v>
              </c:pt>
              <c:pt idx="2">
                <c:v>2024</c:v>
              </c:pt>
              <c:pt idx="3">
                <c:v>2025</c:v>
              </c:pt>
            </c:numLit>
          </c:cat>
          <c:val>
            <c:numRef>
              <c:f>'SSWG vs 90th Percentile'!$I$12:$I$15</c:f>
              <c:numCache>
                <c:formatCode>#,##0_);[Red]\(#,##0\)</c:formatCode>
                <c:ptCount val="4"/>
                <c:pt idx="0">
                  <c:v>6325.4116801140972</c:v>
                </c:pt>
                <c:pt idx="1">
                  <c:v>6505.2858908124399</c:v>
                </c:pt>
                <c:pt idx="2">
                  <c:v>6879.3876994502552</c:v>
                </c:pt>
                <c:pt idx="3">
                  <c:v>7066.1465596866265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437032016"/>
        <c:axId val="437036720"/>
      </c:barChart>
      <c:lineChart>
        <c:grouping val="standard"/>
        <c:varyColors val="0"/>
        <c:ser>
          <c:idx val="2"/>
          <c:order val="2"/>
          <c:tx>
            <c:v>2019 RTP Load</c:v>
          </c:tx>
          <c:spPr>
            <a:ln w="28575" cap="rnd">
              <a:solidFill>
                <a:srgbClr val="26D07C"/>
              </a:solidFill>
              <a:round/>
            </a:ln>
            <a:effectLst/>
          </c:spPr>
          <c:marker>
            <c:symbol val="none"/>
          </c:marker>
          <c:cat>
            <c:numLit>
              <c:formatCode>General</c:formatCode>
              <c:ptCount val="6"/>
              <c:pt idx="0">
                <c:v>2020</c:v>
              </c:pt>
              <c:pt idx="1">
                <c:v>2021</c:v>
              </c:pt>
              <c:pt idx="2">
                <c:v>2022</c:v>
              </c:pt>
              <c:pt idx="3">
                <c:v>2023</c:v>
              </c:pt>
              <c:pt idx="4">
                <c:v>2024</c:v>
              </c:pt>
              <c:pt idx="5">
                <c:v>2025</c:v>
              </c:pt>
            </c:numLit>
          </c:cat>
          <c:val>
            <c:numRef>
              <c:f>'SSWG vs 90th Percentile'!$V$68:$V$71</c:f>
              <c:numCache>
                <c:formatCode>_(* #,##0_);_(* \(#,##0\);_(* "-"??_);_(@_)</c:formatCode>
                <c:ptCount val="4"/>
                <c:pt idx="0">
                  <c:v>6348.5899999999983</c:v>
                </c:pt>
                <c:pt idx="1">
                  <c:v>6583.159999999998</c:v>
                </c:pt>
                <c:pt idx="2">
                  <c:v>7331.8300000000027</c:v>
                </c:pt>
                <c:pt idx="3">
                  <c:v>7707.2700000000086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7032016"/>
        <c:axId val="437036720"/>
      </c:lineChart>
      <c:catAx>
        <c:axId val="437032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7036720"/>
        <c:crosses val="autoZero"/>
        <c:auto val="1"/>
        <c:lblAlgn val="ctr"/>
        <c:lblOffset val="100"/>
        <c:noMultiLvlLbl val="0"/>
      </c:catAx>
      <c:valAx>
        <c:axId val="437036720"/>
        <c:scaling>
          <c:orientation val="minMax"/>
          <c:max val="8000"/>
          <c:min val="1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);[Red]\(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7032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bg2">
          <a:lumMod val="75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723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0393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1720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3907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450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3997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569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chart" Target="../charts/chart8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ustintexas.gov/edims/document.cfm?id=31774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aep.com/Assets/docs/investors/AnnualReportsProxies/docs/18annrep/2018AnnualReportAppendixAtoProxy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Ping.yan@ercot.com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en-US" sz="3600" b="1" dirty="0" smtClean="0">
                <a:solidFill>
                  <a:schemeClr val="tx2"/>
                </a:solidFill>
              </a:rPr>
              <a:t>2019 </a:t>
            </a:r>
            <a:r>
              <a:rPr lang="en-US" altLang="en-US" sz="3600" b="1" dirty="0">
                <a:solidFill>
                  <a:schemeClr val="tx2"/>
                </a:solidFill>
              </a:rPr>
              <a:t>RTP Update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pPr algn="ctr"/>
            <a:r>
              <a:rPr lang="en-US" b="1" dirty="0" smtClean="0">
                <a:solidFill>
                  <a:schemeClr val="tx2"/>
                </a:solidFill>
              </a:rPr>
              <a:t>May 2019</a:t>
            </a:r>
          </a:p>
          <a:p>
            <a:pPr algn="ctr"/>
            <a:r>
              <a:rPr lang="en-US" b="1" dirty="0" smtClean="0">
                <a:solidFill>
                  <a:schemeClr val="tx2"/>
                </a:solidFill>
              </a:rPr>
              <a:t>RPG Meeting</a:t>
            </a:r>
            <a:endParaRPr lang="en-US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SSWG load v/s ERCOT 90/10 (less losses and self served)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/>
          </p:nvPr>
        </p:nvGraphicFramePr>
        <p:xfrm>
          <a:off x="381000" y="1255155"/>
          <a:ext cx="3977640" cy="238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/>
          </p:nvPr>
        </p:nvGraphicFramePr>
        <p:xfrm>
          <a:off x="4765385" y="1255155"/>
          <a:ext cx="3977640" cy="238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/>
          </p:nvPr>
        </p:nvGraphicFramePr>
        <p:xfrm>
          <a:off x="381000" y="3755767"/>
          <a:ext cx="3977640" cy="238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/>
          </p:nvPr>
        </p:nvGraphicFramePr>
        <p:xfrm>
          <a:off x="4755768" y="3755767"/>
          <a:ext cx="3977640" cy="238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35787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SSWG load v/s ERCOT 90/10 (less losses and self served)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/>
          </p:nvPr>
        </p:nvGraphicFramePr>
        <p:xfrm>
          <a:off x="381000" y="1230710"/>
          <a:ext cx="3977640" cy="238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/>
          </p:nvPr>
        </p:nvGraphicFramePr>
        <p:xfrm>
          <a:off x="4755768" y="1230710"/>
          <a:ext cx="3977640" cy="238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/>
          </p:nvPr>
        </p:nvGraphicFramePr>
        <p:xfrm>
          <a:off x="381000" y="3810000"/>
          <a:ext cx="3977640" cy="238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/>
          </p:nvPr>
        </p:nvGraphicFramePr>
        <p:xfrm>
          <a:off x="4755768" y="3810000"/>
          <a:ext cx="3977640" cy="238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51865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36575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altLang="en-US" sz="2400" dirty="0" smtClean="0"/>
              <a:t>2019 RTP case information/assumption update</a:t>
            </a:r>
          </a:p>
          <a:p>
            <a:pPr>
              <a:buFont typeface="Wingdings" panose="05000000000000000000" pitchFamily="2" charset="2"/>
              <a:buChar char="q"/>
            </a:pPr>
            <a:endParaRPr lang="en-US" altLang="en-US" sz="24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400" dirty="0" smtClean="0"/>
              <a:t>Status update</a:t>
            </a:r>
          </a:p>
          <a:p>
            <a:pPr marL="0" indent="0">
              <a:buNone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Next steps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Appendix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/>
              <a:t>2019 RTP Final Load Levels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2019 RTP Status Update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67385"/>
            <a:ext cx="8458200" cy="540137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altLang="en-US" sz="2400" dirty="0" smtClean="0"/>
              <a:t>Initial reliability start cases were posted on MIS Secure on March 15, 2019. </a:t>
            </a:r>
          </a:p>
          <a:p>
            <a:pPr marL="0" indent="0">
              <a:buNone/>
            </a:pPr>
            <a:endParaRPr lang="en-US" altLang="en-US" sz="24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400" dirty="0" smtClean="0"/>
              <a:t>Load forecast values for economic analysis were posted on MIS Secure on April 8, 2019.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altLang="en-US" sz="24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Currently in progress: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Single-event (N-1) reliability analysis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Economic analysis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000" dirty="0" smtClean="0"/>
          </a:p>
          <a:p>
            <a:pPr marL="457200" lvl="1" indent="0">
              <a:buNone/>
            </a:pPr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35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2019 RTP Assumptions </a:t>
            </a:r>
            <a:r>
              <a:rPr lang="en-US" dirty="0" smtClean="0"/>
              <a:t>Update (1/2)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67385"/>
            <a:ext cx="8458200" cy="540137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altLang="en-US" sz="2400" dirty="0" smtClean="0"/>
              <a:t>Resources that have been publicly announced to shut down will be taken offline</a:t>
            </a:r>
            <a:endParaRPr lang="en-US" altLang="en-US" sz="2400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000" dirty="0" smtClean="0"/>
              <a:t>Decker </a:t>
            </a:r>
            <a:r>
              <a:rPr lang="en-US" altLang="en-US" sz="2000" dirty="0" smtClean="0"/>
              <a:t>Units 1 and </a:t>
            </a:r>
            <a:r>
              <a:rPr lang="en-US" altLang="en-US" sz="2000" dirty="0" smtClean="0"/>
              <a:t>2 (announced April 17, 2019</a:t>
            </a:r>
            <a:r>
              <a:rPr lang="en-US" altLang="en-US" sz="2000" baseline="30000" dirty="0" smtClean="0"/>
              <a:t>1</a:t>
            </a:r>
            <a:r>
              <a:rPr lang="en-US" altLang="en-US" sz="2000" dirty="0" smtClean="0"/>
              <a:t>)</a:t>
            </a:r>
            <a:endParaRPr lang="en-US" altLang="en-US" sz="2000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err="1" smtClean="0"/>
              <a:t>Oklaunion</a:t>
            </a:r>
            <a:r>
              <a:rPr lang="en-US" sz="2000" dirty="0" smtClean="0"/>
              <a:t> (announced September 20, 2018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/>
              <a:t>ERCOT will submit a PGRR to codify this assumption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sz="1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Horse Hollow switching considerations?</a:t>
            </a:r>
            <a:endParaRPr lang="en-US" sz="1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81000" y="5334000"/>
            <a:ext cx="826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 </a:t>
            </a:r>
            <a:r>
              <a:rPr lang="en-US" sz="1200" dirty="0">
                <a:hlinkClick r:id="rId3"/>
              </a:rPr>
              <a:t>https://</a:t>
            </a:r>
            <a:r>
              <a:rPr lang="en-US" sz="1200" dirty="0" smtClean="0">
                <a:hlinkClick r:id="rId3"/>
              </a:rPr>
              <a:t>www.austintexas.gov/edims/document.cfm?id=317748</a:t>
            </a:r>
            <a:endParaRPr lang="en-US" sz="1200" dirty="0" smtClean="0"/>
          </a:p>
          <a:p>
            <a:r>
              <a:rPr lang="en-US" sz="1200" dirty="0" smtClean="0"/>
              <a:t>2 </a:t>
            </a:r>
            <a:r>
              <a:rPr lang="en-US" sz="1200" u="sng" dirty="0">
                <a:hlinkClick r:id="rId4"/>
              </a:rPr>
              <a:t>https://aep.com/Assets/docs/investors/AnnualReportsProxies/docs/18annrep/2018AnnualReportAppendixAtoProxy.pdf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3803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2019 RTP Assumptions </a:t>
            </a:r>
            <a:r>
              <a:rPr lang="en-US" dirty="0" smtClean="0"/>
              <a:t>Update (2/2)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67385"/>
            <a:ext cx="8458200" cy="540137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DC tie curtailment will be utilized before proposing transmission upgrades for P0, P1, P2.1, and P7 contingencies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There is a new stability interface limit that will be modeled for the Lobo-North Edinburg 345 kV line</a:t>
            </a:r>
            <a:endParaRPr 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8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2019 RTP Gas Price Assumption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314836"/>
              </p:ext>
            </p:extLst>
          </p:nvPr>
        </p:nvGraphicFramePr>
        <p:xfrm>
          <a:off x="685801" y="1143000"/>
          <a:ext cx="7848598" cy="1655445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2670142"/>
                <a:gridCol w="647307"/>
                <a:gridCol w="647307"/>
                <a:gridCol w="647307"/>
                <a:gridCol w="647307"/>
                <a:gridCol w="647307"/>
                <a:gridCol w="647307"/>
                <a:gridCol w="647307"/>
                <a:gridCol w="647307"/>
              </a:tblGrid>
              <a:tr h="914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EIA </a:t>
                      </a:r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AEO scenario </a:t>
                      </a:r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(2018 $)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2019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2020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2021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2022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2023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2024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2025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2026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Reference case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$3.03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$3.08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$3.00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$3.00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$3.13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$3.31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$3.53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$3.60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High economic growth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$3.01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$3.08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$3.01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$3.02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$3.16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$3.37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$3.59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$3.67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Low economic growth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$3.03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$3.07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$2.99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$2.96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$3.06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$3.24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$3.43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$3.55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High oil and gas resource and technology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$2.83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$2.76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$2.60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$2.55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$2.61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$2.74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$2.90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$2.99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2895600"/>
            <a:ext cx="5867400" cy="2969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9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cxnSp>
        <p:nvCxnSpPr>
          <p:cNvPr id="5" name="Elbow Connector 4"/>
          <p:cNvCxnSpPr>
            <a:stCxn id="13" idx="3"/>
            <a:endCxn id="15" idx="0"/>
          </p:cNvCxnSpPr>
          <p:nvPr/>
        </p:nvCxnSpPr>
        <p:spPr>
          <a:xfrm>
            <a:off x="6219825" y="2135474"/>
            <a:ext cx="1447800" cy="952500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Elbow Connector 5"/>
          <p:cNvCxnSpPr>
            <a:stCxn id="14" idx="3"/>
            <a:endCxn id="15" idx="2"/>
          </p:cNvCxnSpPr>
          <p:nvPr/>
        </p:nvCxnSpPr>
        <p:spPr>
          <a:xfrm flipV="1">
            <a:off x="6200775" y="4002374"/>
            <a:ext cx="1466850" cy="836326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3228975" y="4800132"/>
            <a:ext cx="533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3248025" y="2219325"/>
            <a:ext cx="533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771525" y="990600"/>
            <a:ext cx="1905000" cy="9144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Case conditioning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71525" y="2209800"/>
            <a:ext cx="1905000" cy="9144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Initial start cases, and contingency list ready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771525" y="3505200"/>
            <a:ext cx="1905000" cy="914400"/>
          </a:xfrm>
          <a:prstGeom prst="round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21000">
                <a:srgbClr val="FFC00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Set 1 (P1, P7),</a:t>
            </a: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Set 2 (P2, P4, P5) contingency analysis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smtClean="0">
                <a:solidFill>
                  <a:schemeClr val="tx1"/>
                </a:solidFill>
              </a:rPr>
              <a:t>for the base cases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781425" y="725774"/>
            <a:ext cx="2438400" cy="2819400"/>
          </a:xfrm>
          <a:prstGeom prst="roundRect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rgbClr val="002060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743325" y="4114800"/>
            <a:ext cx="2457450" cy="1447800"/>
          </a:xfrm>
          <a:prstGeom prst="roundRect">
            <a:avLst/>
          </a:prstGeom>
          <a:gradFill>
            <a:gsLst>
              <a:gs pos="82000">
                <a:schemeClr val="accent1"/>
              </a:gs>
              <a:gs pos="11000">
                <a:srgbClr val="FFC00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</a:rPr>
              <a:t>Economic analysis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6715125" y="3087974"/>
            <a:ext cx="1905000" cy="914400"/>
          </a:xfrm>
          <a:prstGeom prst="roundRect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</a:rPr>
              <a:t>2018  RTP Report</a:t>
            </a:r>
            <a:endParaRPr lang="en-US" sz="1200" b="1" dirty="0">
              <a:solidFill>
                <a:srgbClr val="002060"/>
              </a:solidFill>
            </a:endParaRPr>
          </a:p>
        </p:txBody>
      </p:sp>
      <p:cxnSp>
        <p:nvCxnSpPr>
          <p:cNvPr id="16" name="Elbow Connector 15"/>
          <p:cNvCxnSpPr/>
          <p:nvPr/>
        </p:nvCxnSpPr>
        <p:spPr>
          <a:xfrm flipH="1">
            <a:off x="2819400" y="1447800"/>
            <a:ext cx="9525" cy="3810000"/>
          </a:xfrm>
          <a:prstGeom prst="bentConnector3">
            <a:avLst>
              <a:gd name="adj1" fmla="val -430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3"/>
          <p:cNvSpPr txBox="1">
            <a:spLocks noChangeArrowheads="1"/>
          </p:cNvSpPr>
          <p:nvPr/>
        </p:nvSpPr>
        <p:spPr bwMode="auto">
          <a:xfrm>
            <a:off x="6553201" y="5562600"/>
            <a:ext cx="20764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200" b="1" dirty="0" smtClean="0"/>
              <a:t>Blue box: complete</a:t>
            </a:r>
          </a:p>
          <a:p>
            <a:pPr eaLnBrk="1" hangingPunct="1"/>
            <a:r>
              <a:rPr lang="en-US" altLang="en-US" sz="1200" b="1" dirty="0" smtClean="0"/>
              <a:t>Yellow box: in progress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4000500" y="1540667"/>
            <a:ext cx="1905000" cy="278494"/>
          </a:xfrm>
          <a:prstGeom prst="roundRect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Short circuit study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4000500" y="1947362"/>
            <a:ext cx="1905000" cy="425992"/>
          </a:xfrm>
          <a:prstGeom prst="roundRect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Long-lead time equipment study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4010025" y="1169758"/>
            <a:ext cx="1905000" cy="243475"/>
          </a:xfrm>
          <a:prstGeom prst="roundRect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Sensitivity analysis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3871912" y="777604"/>
            <a:ext cx="2181225" cy="425992"/>
          </a:xfrm>
          <a:prstGeom prst="round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Other Reliability Studies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4038600" y="2598535"/>
            <a:ext cx="1905000" cy="668568"/>
          </a:xfrm>
          <a:prstGeom prst="roundRect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Multiple element outage and cascading analyses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790575" y="4800132"/>
            <a:ext cx="1905000" cy="914400"/>
          </a:xfrm>
          <a:prstGeom prst="roundRect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P3, P6.2 contingency analysis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smtClean="0">
                <a:solidFill>
                  <a:schemeClr val="tx1"/>
                </a:solidFill>
              </a:rPr>
              <a:t>for the base cases</a:t>
            </a:r>
          </a:p>
        </p:txBody>
      </p:sp>
    </p:spTree>
    <p:extLst>
      <p:ext uri="{BB962C8B-B14F-4D97-AF65-F5344CB8AC3E}">
        <p14:creationId xmlns:p14="http://schemas.microsoft.com/office/powerpoint/2010/main" val="323512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Send comments to: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Ping.Yan@ercot.com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768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2019 RTP Load Level – less self-served and losses (final)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8154605"/>
              </p:ext>
            </p:extLst>
          </p:nvPr>
        </p:nvGraphicFramePr>
        <p:xfrm>
          <a:off x="554831" y="1600200"/>
          <a:ext cx="8110538" cy="2181225"/>
        </p:xfrm>
        <a:graphic>
          <a:graphicData uri="http://schemas.openxmlformats.org/drawingml/2006/table">
            <a:tbl>
              <a:tblPr/>
              <a:tblGrid>
                <a:gridCol w="527050"/>
                <a:gridCol w="947936"/>
                <a:gridCol w="947936"/>
                <a:gridCol w="947936"/>
                <a:gridCol w="947936"/>
                <a:gridCol w="947936"/>
                <a:gridCol w="947936"/>
                <a:gridCol w="947936"/>
                <a:gridCol w="947936"/>
              </a:tblGrid>
              <a:tr h="2034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Year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Coast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East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Far West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North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North Central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South Central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Southern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West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</a:tr>
              <a:tr h="4324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23,828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2,884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5,690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2,221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26,723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13,658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6,349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2,318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99"/>
                    </a:solidFill>
                  </a:tcPr>
                </a:tc>
              </a:tr>
              <a:tr h="3682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24,343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2,903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5,865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2,229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27,026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13,906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6,583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2,381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99"/>
                    </a:solidFill>
                  </a:tcPr>
                </a:tc>
              </a:tr>
              <a:tr h="3682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24,907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2,966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6,151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2,246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27,636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14,399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7,332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2,507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99"/>
                    </a:solidFill>
                  </a:tcPr>
                </a:tc>
              </a:tr>
              <a:tr h="3682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25,087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3,002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6,256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2,254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27,939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14,639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7,707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2,568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352239"/>
              </p:ext>
            </p:extLst>
          </p:nvPr>
        </p:nvGraphicFramePr>
        <p:xfrm>
          <a:off x="554830" y="4191000"/>
          <a:ext cx="5388769" cy="891540"/>
        </p:xfrm>
        <a:graphic>
          <a:graphicData uri="http://schemas.openxmlformats.org/drawingml/2006/table">
            <a:tbl>
              <a:tblPr/>
              <a:tblGrid>
                <a:gridCol w="752315"/>
                <a:gridCol w="4636454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Bounded (based on 5% threshold)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B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  <a:r>
                        <a:rPr lang="en-US" sz="1400" b="1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percentile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SSWG Forecast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3F3F7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Adjusted based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on ERCOT review of TSP information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54830" y="3781425"/>
            <a:ext cx="54649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All load levels in MW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83592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16079</TotalTime>
  <Words>533</Words>
  <Application>Microsoft Office PowerPoint</Application>
  <PresentationFormat>On-screen Show (4:3)</PresentationFormat>
  <Paragraphs>178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Wingdings</vt:lpstr>
      <vt:lpstr>1_Custom Design</vt:lpstr>
      <vt:lpstr>Office Theme</vt:lpstr>
      <vt:lpstr>Custom Design</vt:lpstr>
      <vt:lpstr>PowerPoint Presentation</vt:lpstr>
      <vt:lpstr>Agenda</vt:lpstr>
      <vt:lpstr>2019 RTP Status Update</vt:lpstr>
      <vt:lpstr>2019 RTP Assumptions Update (1/2)</vt:lpstr>
      <vt:lpstr>2019 RTP Assumptions Update (2/2)</vt:lpstr>
      <vt:lpstr>2019 RTP Gas Price Assumption</vt:lpstr>
      <vt:lpstr>Next Steps</vt:lpstr>
      <vt:lpstr>PowerPoint Presentation</vt:lpstr>
      <vt:lpstr>2019 RTP Load Level – less self-served and losses (final)</vt:lpstr>
      <vt:lpstr>SSWG load v/s ERCOT 90/10 (less losses and self served)</vt:lpstr>
      <vt:lpstr>SSWG load v/s ERCOT 90/10 (less losses and self served)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Billo, Jeffrey</cp:lastModifiedBy>
  <cp:revision>119</cp:revision>
  <cp:lastPrinted>2016-01-21T20:53:15Z</cp:lastPrinted>
  <dcterms:created xsi:type="dcterms:W3CDTF">2016-01-21T15:20:31Z</dcterms:created>
  <dcterms:modified xsi:type="dcterms:W3CDTF">2019-05-09T15:56:25Z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