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44"/>
  </p:notesMasterIdLst>
  <p:handoutMasterIdLst>
    <p:handoutMasterId r:id="rId45"/>
  </p:handoutMasterIdLst>
  <p:sldIdLst>
    <p:sldId id="260" r:id="rId7"/>
    <p:sldId id="258" r:id="rId8"/>
    <p:sldId id="263" r:id="rId9"/>
    <p:sldId id="308" r:id="rId10"/>
    <p:sldId id="310" r:id="rId11"/>
    <p:sldId id="272" r:id="rId12"/>
    <p:sldId id="262" r:id="rId13"/>
    <p:sldId id="264" r:id="rId14"/>
    <p:sldId id="291" r:id="rId15"/>
    <p:sldId id="265" r:id="rId16"/>
    <p:sldId id="271" r:id="rId17"/>
    <p:sldId id="273" r:id="rId18"/>
    <p:sldId id="274" r:id="rId19"/>
    <p:sldId id="266" r:id="rId20"/>
    <p:sldId id="275" r:id="rId21"/>
    <p:sldId id="267" r:id="rId22"/>
    <p:sldId id="278" r:id="rId23"/>
    <p:sldId id="279" r:id="rId24"/>
    <p:sldId id="268" r:id="rId25"/>
    <p:sldId id="280" r:id="rId26"/>
    <p:sldId id="281" r:id="rId27"/>
    <p:sldId id="269" r:id="rId28"/>
    <p:sldId id="282" r:id="rId29"/>
    <p:sldId id="283" r:id="rId30"/>
    <p:sldId id="270" r:id="rId31"/>
    <p:sldId id="284" r:id="rId32"/>
    <p:sldId id="285" r:id="rId33"/>
    <p:sldId id="295" r:id="rId34"/>
    <p:sldId id="286" r:id="rId35"/>
    <p:sldId id="293" r:id="rId36"/>
    <p:sldId id="287" r:id="rId37"/>
    <p:sldId id="288" r:id="rId38"/>
    <p:sldId id="305" r:id="rId39"/>
    <p:sldId id="289" r:id="rId40"/>
    <p:sldId id="311" r:id="rId41"/>
    <p:sldId id="312" r:id="rId42"/>
    <p:sldId id="290" r:id="rId4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rratano, Alex" initials="GA" lastIdx="1" clrIdx="0">
    <p:extLst>
      <p:ext uri="{19B8F6BF-5375-455C-9EA6-DF929625EA0E}">
        <p15:presenceInfo xmlns:p15="http://schemas.microsoft.com/office/powerpoint/2012/main" userId="S-1-5-21-639947351-343809578-3807592339-40017" providerId="AD"/>
      </p:ext>
    </p:extLst>
  </p:cmAuthor>
  <p:cmAuthor id="2" name="Hinojosa, Jose Luis" initials="HJL" lastIdx="3" clrIdx="1">
    <p:extLst>
      <p:ext uri="{19B8F6BF-5375-455C-9EA6-DF929625EA0E}">
        <p15:presenceInfo xmlns:p15="http://schemas.microsoft.com/office/powerpoint/2012/main" userId="S-1-5-21-639947351-343809578-3807592339-379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305" autoAdjust="0"/>
  </p:normalViewPr>
  <p:slideViewPr>
    <p:cSldViewPr showGuide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viewProps" Target="viewProps.xml"/><Relationship Id="rId8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3/12/18</a:t>
            </a:r>
            <a:r>
              <a:rPr lang="en-US" baseline="0" dirty="0" smtClean="0"/>
              <a:t> – Integral ACE Time Constant Changed from 60 min to 45 min</a:t>
            </a:r>
          </a:p>
          <a:p>
            <a:r>
              <a:rPr lang="en-US" baseline="0" dirty="0" smtClean="0"/>
              <a:t>5/17/18 - K4 Changed from 0.3 to 0.2 and K5 Changed from 0.4 to 0.5</a:t>
            </a:r>
          </a:p>
          <a:p>
            <a:r>
              <a:rPr lang="en-US" baseline="0" dirty="0" smtClean="0"/>
              <a:t>12/4/18 - K6 Changed from 0 to 0.5</a:t>
            </a:r>
          </a:p>
          <a:p>
            <a:r>
              <a:rPr lang="en-US" baseline="0" dirty="0" smtClean="0"/>
              <a:t>2/12/19 - K6 Changed from 0.5 to 1</a:t>
            </a:r>
          </a:p>
          <a:p>
            <a:r>
              <a:rPr lang="en-US" baseline="0" dirty="0" smtClean="0"/>
              <a:t>4/01/19 - K5 changed from 0.5 to 0.4 and Max. Integral ACE Feedback changed from 250 to 150</a:t>
            </a:r>
          </a:p>
          <a:p>
            <a:r>
              <a:rPr lang="en-US" baseline="0" dirty="0" smtClean="0"/>
              <a:t>4/24/19 - Max. Integral ACE Feedback changed from 150 to 160. PWRR Threshold changed from 20 to 25.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37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This data is only includes April 1 - 27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08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This data is only includes April 1 - 27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0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59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Min,Max</a:t>
            </a:r>
            <a:r>
              <a:rPr lang="en-US" dirty="0" smtClean="0"/>
              <a:t>,</a:t>
            </a:r>
            <a:r>
              <a:rPr lang="en-US" baseline="0" dirty="0" smtClean="0"/>
              <a:t> 10</a:t>
            </a:r>
            <a:r>
              <a:rPr lang="en-US" baseline="30000" dirty="0" smtClean="0"/>
              <a:t>th</a:t>
            </a:r>
            <a:r>
              <a:rPr lang="en-US" baseline="0" dirty="0" smtClean="0"/>
              <a:t>, 90</a:t>
            </a:r>
            <a:r>
              <a:rPr lang="en-US" baseline="30000" dirty="0" smtClean="0"/>
              <a:t>th</a:t>
            </a:r>
            <a:r>
              <a:rPr lang="en-US" baseline="0" dirty="0" smtClean="0"/>
              <a:t> percentile</a:t>
            </a:r>
          </a:p>
          <a:p>
            <a:r>
              <a:rPr lang="en-US" baseline="0" dirty="0" smtClean="0"/>
              <a:t>15 </a:t>
            </a:r>
            <a:r>
              <a:rPr lang="en-US" baseline="0" smtClean="0"/>
              <a:t>minute intervals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13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>
            <a:lvl1pPr algn="l">
              <a:defRPr sz="3200" b="1" cap="sm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7772400" cy="2057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120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Regulation Bias Analysis Post SCR-773</a:t>
            </a:r>
          </a:p>
          <a:p>
            <a:r>
              <a:rPr lang="en-US" dirty="0" smtClean="0"/>
              <a:t>April 2019</a:t>
            </a:r>
          </a:p>
          <a:p>
            <a:endParaRPr lang="en-US" dirty="0"/>
          </a:p>
          <a:p>
            <a:r>
              <a:rPr lang="en-US" dirty="0" smtClean="0"/>
              <a:t>ERCOT</a:t>
            </a:r>
            <a:endParaRPr lang="en-US" dirty="0"/>
          </a:p>
          <a:p>
            <a:r>
              <a:rPr lang="en-US" dirty="0" smtClean="0"/>
              <a:t>Operations Planning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PDCWG | May 8</a:t>
            </a:r>
            <a:r>
              <a:rPr lang="en-US" baseline="30000" dirty="0" smtClean="0"/>
              <a:t>th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b="1" u="sng" dirty="0"/>
              <a:t>Metric 1</a:t>
            </a:r>
            <a:r>
              <a:rPr lang="en-US" b="1" dirty="0"/>
              <a:t>: Regulation Deployed Comparisons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Trend and monitor the regulation deployed by hour.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03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 Deployed Comparison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584" y="943322"/>
            <a:ext cx="6638832" cy="4911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67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 Deployed Comparison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560" y="838200"/>
            <a:ext cx="8344880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36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 Deployed Comparison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560" y="838200"/>
            <a:ext cx="8344880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66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/>
              <a:t>Metric 2</a:t>
            </a:r>
            <a:r>
              <a:rPr lang="en-US" dirty="0"/>
              <a:t>: Total Regulation Deployed Comparisons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Set target of </a:t>
            </a:r>
            <a:r>
              <a:rPr lang="en-US" u="sng" dirty="0"/>
              <a:t>50MW</a:t>
            </a:r>
            <a:r>
              <a:rPr lang="en-US" dirty="0"/>
              <a:t> for total regulation deployed by hour for peak </a:t>
            </a:r>
            <a:r>
              <a:rPr lang="en-US" dirty="0" smtClean="0"/>
              <a:t>hours.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30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Regulation Deployed Comparison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560" y="838200"/>
            <a:ext cx="8344880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91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u="sng" dirty="0"/>
              <a:t>Metric 3</a:t>
            </a:r>
            <a:r>
              <a:rPr lang="en-US" sz="3200" dirty="0"/>
              <a:t>: 15-min Intervals Where Both REGUP/REGDN Were Deployed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Set target of 85% for the number of intervals where regulation deployment was both up and </a:t>
            </a:r>
            <a:r>
              <a:rPr lang="en-US" dirty="0" smtClean="0"/>
              <a:t>down.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“Zero” Crossing Regulation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1292" y="838200"/>
            <a:ext cx="5581416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95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“Zero” Crossing </a:t>
            </a:r>
            <a:r>
              <a:rPr lang="en-US" dirty="0" smtClean="0"/>
              <a:t>Regulation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265" y="2256737"/>
            <a:ext cx="8187470" cy="22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7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Metric 4: Regulation Exhaustion Rate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Track the regulation exhaustion rate for all hours (not to exceed </a:t>
            </a:r>
            <a:r>
              <a:rPr lang="en-US" dirty="0" smtClean="0"/>
              <a:t>5%.)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00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Discussion Points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Current GTBD </a:t>
            </a:r>
            <a:r>
              <a:rPr lang="en-US" sz="2000" dirty="0" smtClean="0"/>
              <a:t>Parameters &amp; References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Metric to measure Regulation bias and performance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Regulation Deployed comparison </a:t>
            </a:r>
            <a:r>
              <a:rPr lang="en-US" sz="2000" dirty="0" smtClean="0"/>
              <a:t>for last three months.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Total Regulation (net) Deployed Comparison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Regulation Deployed 15-minute interval comparison by each hour for </a:t>
            </a:r>
            <a:r>
              <a:rPr lang="en-US" sz="2000" dirty="0" smtClean="0"/>
              <a:t>2016, 2017, </a:t>
            </a:r>
            <a:r>
              <a:rPr lang="en-US" sz="2000" dirty="0"/>
              <a:t>and </a:t>
            </a:r>
            <a:r>
              <a:rPr lang="en-US" sz="2000" dirty="0" smtClean="0"/>
              <a:t>2018 </a:t>
            </a:r>
            <a:r>
              <a:rPr lang="en-US" sz="2000" dirty="0"/>
              <a:t>months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Regulation Exhaustion Rate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Regulation bias for consecutive 5-min SCED intervals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Time Error &amp; Contributing Factors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 Exhaustion 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367" y="838200"/>
            <a:ext cx="8521265" cy="5121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600200"/>
            <a:ext cx="3124200" cy="98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19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 Exhaustion 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408" y="838200"/>
            <a:ext cx="8515184" cy="5121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1600200"/>
            <a:ext cx="2752082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79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/>
              <a:t>Metric 5</a:t>
            </a:r>
            <a:r>
              <a:rPr lang="en-US" dirty="0"/>
              <a:t>: Stats on REGUP Bias for Consecutive 5-min Intervals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Using a 50MW filter, target 15 occurrences or less per month for regulation bias of six or more consecutive 5-minute intervals for peak </a:t>
            </a:r>
            <a:r>
              <a:rPr lang="en-US" dirty="0" smtClean="0"/>
              <a:t>hours.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3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 Bias for Consecutive SCED Intervals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4800" y="961265"/>
            <a:ext cx="8534400" cy="48751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1600200"/>
            <a:ext cx="2895600" cy="104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3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 Bias for Consecutive SCED Intervals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971147"/>
            <a:ext cx="8534400" cy="48553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752600"/>
            <a:ext cx="2647172" cy="90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29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 Error and Contributing Factors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Accumulated Time Error, </a:t>
            </a:r>
            <a:r>
              <a:rPr lang="en-US" dirty="0" smtClean="0"/>
              <a:t>Load and Wind </a:t>
            </a:r>
            <a:r>
              <a:rPr lang="en-US" dirty="0"/>
              <a:t>Ramp, PWRR </a:t>
            </a:r>
            <a:r>
              <a:rPr lang="en-US" dirty="0" smtClean="0"/>
              <a:t>Error, Start-Up/Shut-Down </a:t>
            </a:r>
            <a:r>
              <a:rPr lang="en-US" dirty="0"/>
              <a:t>Hours, STLF </a:t>
            </a:r>
            <a:r>
              <a:rPr lang="en-US" dirty="0" smtClean="0"/>
              <a:t>Error, and Expected </a:t>
            </a:r>
            <a:r>
              <a:rPr lang="en-US" dirty="0"/>
              <a:t>Generation </a:t>
            </a:r>
            <a:r>
              <a:rPr lang="en-US" dirty="0" smtClean="0"/>
              <a:t>Deviation.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6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Error Accumulation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7395" y="838200"/>
            <a:ext cx="8369209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13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Profile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868568"/>
            <a:ext cx="8534400" cy="506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12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864999"/>
            <a:ext cx="8534400" cy="50676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Load Profile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28</a:t>
            </a:fld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1837565" y="5562600"/>
            <a:ext cx="2734435" cy="304800"/>
            <a:chOff x="1837565" y="5562600"/>
            <a:chExt cx="2734435" cy="304800"/>
          </a:xfrm>
        </p:grpSpPr>
        <p:cxnSp>
          <p:nvCxnSpPr>
            <p:cNvPr id="22" name="Elbow Connector 21"/>
            <p:cNvCxnSpPr/>
            <p:nvPr/>
          </p:nvCxnSpPr>
          <p:spPr>
            <a:xfrm>
              <a:off x="3496434" y="5562600"/>
              <a:ext cx="931933" cy="304800"/>
            </a:xfrm>
            <a:prstGeom prst="bentConnector3">
              <a:avLst>
                <a:gd name="adj1" fmla="val 113386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/>
            <p:nvPr/>
          </p:nvCxnSpPr>
          <p:spPr>
            <a:xfrm rot="10800000" flipV="1">
              <a:off x="1837566" y="5574064"/>
              <a:ext cx="1058035" cy="293336"/>
            </a:xfrm>
            <a:prstGeom prst="bentConnector3">
              <a:avLst>
                <a:gd name="adj1" fmla="val 98184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837565" y="5867400"/>
              <a:ext cx="2734435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4662866" y="5557880"/>
            <a:ext cx="2681669" cy="316938"/>
            <a:chOff x="4662866" y="5557880"/>
            <a:chExt cx="2681669" cy="316938"/>
          </a:xfrm>
        </p:grpSpPr>
        <p:cxnSp>
          <p:nvCxnSpPr>
            <p:cNvPr id="16" name="Elbow Connector 15"/>
            <p:cNvCxnSpPr/>
            <p:nvPr/>
          </p:nvCxnSpPr>
          <p:spPr>
            <a:xfrm>
              <a:off x="6477000" y="5557881"/>
              <a:ext cx="867535" cy="309519"/>
            </a:xfrm>
            <a:prstGeom prst="bentConnector3">
              <a:avLst>
                <a:gd name="adj1" fmla="val 99436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/>
            <p:nvPr/>
          </p:nvCxnSpPr>
          <p:spPr>
            <a:xfrm rot="10800000" flipV="1">
              <a:off x="4662867" y="5557880"/>
              <a:ext cx="832974" cy="309520"/>
            </a:xfrm>
            <a:prstGeom prst="bentConnector3">
              <a:avLst>
                <a:gd name="adj1" fmla="val 103430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662866" y="5867400"/>
              <a:ext cx="2681669" cy="741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376923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Ramp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863211"/>
            <a:ext cx="8534400" cy="507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92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GTBD Parameters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037" y="833437"/>
            <a:ext cx="7019925" cy="5191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396" y="6095999"/>
            <a:ext cx="3581408" cy="22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70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Profile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231" y="838200"/>
            <a:ext cx="8393538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9806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Start-Up &amp; Shut-Down Hours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850623"/>
            <a:ext cx="8534400" cy="5096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83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Short-Term Load Forecast Error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32" y="838200"/>
            <a:ext cx="8496936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88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STLF Error Chart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65021" y="838200"/>
            <a:ext cx="8413958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4962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</a:t>
            </a:r>
            <a:r>
              <a:rPr lang="en-US" dirty="0"/>
              <a:t>G</a:t>
            </a:r>
            <a:r>
              <a:rPr lang="en-US" dirty="0" smtClean="0"/>
              <a:t>eneration Deviation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852429"/>
            <a:ext cx="8534400" cy="50928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447800"/>
            <a:ext cx="4189801" cy="74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86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Generation Deviation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5023" y="1304680"/>
            <a:ext cx="8333954" cy="418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3080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Generation Deviation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974" y="1408321"/>
            <a:ext cx="8340051" cy="3981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2958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24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Projected Wind Ramp Rate MAE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71" y="658128"/>
            <a:ext cx="8504657" cy="5541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65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Projected Wind Ramp Rate Error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822" y="719093"/>
            <a:ext cx="7980356" cy="541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8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3949" y="2294807"/>
            <a:ext cx="6296101" cy="22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49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Metrics </a:t>
            </a:r>
            <a:r>
              <a:rPr lang="en-US" b="1" dirty="0"/>
              <a:t>to Measure </a:t>
            </a:r>
            <a:r>
              <a:rPr lang="en-US" b="1" dirty="0" smtClean="0"/>
              <a:t>SCR-773 Performance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Trend and monitor the regulation deployed by </a:t>
            </a:r>
            <a:r>
              <a:rPr lang="en-US" sz="2000" dirty="0" smtClean="0"/>
              <a:t>hour.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Set target of 50 MW for total regulation deployed by hour for peak </a:t>
            </a:r>
            <a:r>
              <a:rPr lang="en-US" sz="2000" dirty="0" smtClean="0"/>
              <a:t>hours.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Set </a:t>
            </a:r>
            <a:r>
              <a:rPr lang="en-US" sz="2000" dirty="0"/>
              <a:t>target of 85% for the number of  intervals where regulation deployment  was both up and down </a:t>
            </a:r>
            <a:r>
              <a:rPr lang="en-US" sz="2000" dirty="0" smtClean="0"/>
              <a:t>for </a:t>
            </a:r>
            <a:r>
              <a:rPr lang="en-US" sz="2000" dirty="0"/>
              <a:t>peak </a:t>
            </a:r>
            <a:r>
              <a:rPr lang="en-US" sz="2000" dirty="0" smtClean="0"/>
              <a:t>hours.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Track </a:t>
            </a:r>
            <a:r>
              <a:rPr lang="en-US" sz="2000" dirty="0"/>
              <a:t>the Regulation exhaustion rate for all hours (not to exceed </a:t>
            </a:r>
            <a:r>
              <a:rPr lang="en-US" sz="2000" dirty="0" smtClean="0"/>
              <a:t>5%).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Using a 50MW filter, target 15 occurrences or less per month for regulation bias of six or more consecutive 5 minute intervals for peak </a:t>
            </a:r>
            <a:r>
              <a:rPr lang="en-US" sz="2000" dirty="0" smtClean="0"/>
              <a:t>hours.</a:t>
            </a:r>
            <a:endParaRPr lang="en-US" sz="2000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3613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b="1" dirty="0"/>
              <a:t>Total Regulation Deployed Comparison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Total regulation deployed for the last three months.</a:t>
            </a:r>
          </a:p>
        </p:txBody>
      </p:sp>
    </p:spTree>
    <p:extLst>
      <p:ext uri="{BB962C8B-B14F-4D97-AF65-F5344CB8AC3E}">
        <p14:creationId xmlns:p14="http://schemas.microsoft.com/office/powerpoint/2010/main" val="81716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Total Regulation Deployed Comparison - Monthly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560" y="838200"/>
            <a:ext cx="8344880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76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dcmitype/"/>
    <ds:schemaRef ds:uri="http://schemas.microsoft.com/office/2006/documentManagement/types"/>
    <ds:schemaRef ds:uri="http://purl.org/dc/elements/1.1/"/>
    <ds:schemaRef ds:uri="c34af464-7aa1-4edd-9be4-83dffc1cb926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31123</TotalTime>
  <Words>573</Words>
  <Application>Microsoft Office PowerPoint</Application>
  <PresentationFormat>On-screen Show (4:3)</PresentationFormat>
  <Paragraphs>107</Paragraphs>
  <Slides>37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1_Custom Design</vt:lpstr>
      <vt:lpstr>Office Theme</vt:lpstr>
      <vt:lpstr>Custom Design</vt:lpstr>
      <vt:lpstr>PowerPoint Presentation</vt:lpstr>
      <vt:lpstr>PowerPoint Presentation</vt:lpstr>
      <vt:lpstr>Current GTBD Parameters</vt:lpstr>
      <vt:lpstr>Projected Wind Ramp Rate MAE</vt:lpstr>
      <vt:lpstr>Projected Wind Ramp Rate Error</vt:lpstr>
      <vt:lpstr>References</vt:lpstr>
      <vt:lpstr>PowerPoint Presentation</vt:lpstr>
      <vt:lpstr>Total Regulation Deployed Comparison</vt:lpstr>
      <vt:lpstr>Total Regulation Deployed Comparison - Monthly</vt:lpstr>
      <vt:lpstr>Metric 1: Regulation Deployed Comparisons</vt:lpstr>
      <vt:lpstr>Regulation Deployed Comparison</vt:lpstr>
      <vt:lpstr>Regulation Deployed Comparison</vt:lpstr>
      <vt:lpstr>Regulation Deployed Comparison</vt:lpstr>
      <vt:lpstr>Metric 2: Total Regulation Deployed Comparisons</vt:lpstr>
      <vt:lpstr>Total Regulation Deployed Comparison</vt:lpstr>
      <vt:lpstr>Metric 3: 15-min Intervals Where Both REGUP/REGDN Were Deployed</vt:lpstr>
      <vt:lpstr>“Zero” Crossing Regulation</vt:lpstr>
      <vt:lpstr>“Zero” Crossing Regulation</vt:lpstr>
      <vt:lpstr>Metric 4: Regulation Exhaustion Rate</vt:lpstr>
      <vt:lpstr>Regulation Exhaustion Rate</vt:lpstr>
      <vt:lpstr>Regulation Exhaustion Rate</vt:lpstr>
      <vt:lpstr>Metric 5: Stats on REGUP Bias for Consecutive 5-min Intervals</vt:lpstr>
      <vt:lpstr>Regulation Bias for Consecutive SCED Intervals</vt:lpstr>
      <vt:lpstr>Regulation Bias for Consecutive SCED Intervals</vt:lpstr>
      <vt:lpstr>Time Error and Contributing Factors</vt:lpstr>
      <vt:lpstr>Time Error Accumulation</vt:lpstr>
      <vt:lpstr>Load Profile</vt:lpstr>
      <vt:lpstr>Net Load Profile</vt:lpstr>
      <vt:lpstr>Load Ramp</vt:lpstr>
      <vt:lpstr>Wind Profile</vt:lpstr>
      <vt:lpstr>Start-Up &amp; Shut-Down Hours</vt:lpstr>
      <vt:lpstr>Short-Term Load Forecast Error</vt:lpstr>
      <vt:lpstr>STLF Error Chart</vt:lpstr>
      <vt:lpstr>Expected Generation Deviation</vt:lpstr>
      <vt:lpstr>Expected Generation Deviation</vt:lpstr>
      <vt:lpstr>Expected Generation Deviation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Lavi, Yamit</cp:lastModifiedBy>
  <cp:revision>412</cp:revision>
  <cp:lastPrinted>2016-01-21T20:53:15Z</cp:lastPrinted>
  <dcterms:created xsi:type="dcterms:W3CDTF">2016-01-21T15:20:31Z</dcterms:created>
  <dcterms:modified xsi:type="dcterms:W3CDTF">2019-05-07T21:32:03Z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