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302" r:id="rId26"/>
    <p:sldId id="303" r:id="rId27"/>
    <p:sldId id="292" r:id="rId28"/>
    <p:sldId id="284" r:id="rId29"/>
    <p:sldId id="285" r:id="rId30"/>
    <p:sldId id="286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FRM</a:t>
            </a:r>
            <a:r>
              <a:rPr lang="en-US" baseline="0" dirty="0" smtClean="0"/>
              <a:t> </a:t>
            </a:r>
            <a:r>
              <a:rPr lang="en-US" dirty="0" smtClean="0"/>
              <a:t>Changed to -895 from -759 on April 1</a:t>
            </a:r>
            <a:r>
              <a:rPr lang="en-US" baseline="30000" dirty="0" smtClean="0"/>
              <a:t>st</a:t>
            </a:r>
            <a:r>
              <a:rPr lang="en-US" dirty="0" smtClean="0"/>
              <a:t> at 10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26,814,321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7,163,342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26.71%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169,542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204,174 on April 24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138,843</a:t>
            </a:r>
            <a:r>
              <a:rPr lang="en-US" baseline="0" dirty="0" smtClean="0"/>
              <a:t> on April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4/4/2019 18:00 96.94%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deviation. Unit ramped down 600 MW within the hour, not following BP. Solar decreased by 500 MW in 15 minutes.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4/6/2019 02:00 6.09%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by &gt;4,000 MW throughout the hour. Large expected generation deviation. A few units not following BP.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4/18/2019 17:00 98.84%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Several wind units tripped off due to a system disturbance. Non-conforming load increased by 100 MW. Solar ramped-down by 200 MW within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4/18/2019 18:00 88.79%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down by &gt;2,000 MW throughout the hour. Solar ramped down by &gt;500 MW throughout the hour.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majority of the hour.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4/27/2019 02:00 98.52%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ramped down by &lt;2,500 MW throughout the hour. Large expected generation deviation. Unit ramps back faster than BP when below LSL. A few units no following BP.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15.28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15.51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13.05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18.46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April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May 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76155"/>
            <a:ext cx="84677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162" y="2767012"/>
            <a:ext cx="8067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April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170.77%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174.21%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5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15.51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13.05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18.46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</a:t>
            </a:r>
            <a:r>
              <a:rPr lang="en-US" sz="1800" dirty="0" smtClean="0">
                <a:solidFill>
                  <a:schemeClr val="accent2"/>
                </a:solidFill>
              </a:rPr>
              <a:t>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26,814,321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7,163,342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>
                <a:solidFill>
                  <a:schemeClr val="accent2"/>
                </a:solidFill>
              </a:rPr>
              <a:t>26.71%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169,542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204,174 </a:t>
            </a:r>
            <a:r>
              <a:rPr lang="en-US" sz="1600" dirty="0">
                <a:solidFill>
                  <a:schemeClr val="accent2"/>
                </a:solidFill>
              </a:rPr>
              <a:t>on April 24th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138,843</a:t>
            </a:r>
            <a:r>
              <a:rPr lang="en-US" sz="1600" dirty="0">
                <a:solidFill>
                  <a:schemeClr val="accent2"/>
                </a:solidFill>
              </a:rPr>
              <a:t> on April 3rd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29033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April-19 CPS1 </a:t>
            </a:r>
            <a:r>
              <a:rPr lang="en-US" dirty="0" smtClean="0"/>
              <a:t>(%): 170.77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/>
              <a:t>3</a:t>
            </a:r>
            <a:r>
              <a:rPr lang="en-US" sz="2400" dirty="0" smtClean="0"/>
              <a:t> BAAL exceedances in April</a:t>
            </a:r>
          </a:p>
          <a:p>
            <a:pPr lvl="1"/>
            <a:r>
              <a:rPr lang="en-US" sz="2000" dirty="0" smtClean="0"/>
              <a:t>April 11, </a:t>
            </a:r>
            <a:r>
              <a:rPr lang="en-US" sz="2000" dirty="0"/>
              <a:t>2019</a:t>
            </a:r>
          </a:p>
          <a:p>
            <a:pPr lvl="2"/>
            <a:r>
              <a:rPr lang="en-US" sz="1600" dirty="0"/>
              <a:t>Unit Trip at </a:t>
            </a:r>
            <a:r>
              <a:rPr lang="en-US" sz="1600" dirty="0" smtClean="0"/>
              <a:t>03:37:56</a:t>
            </a:r>
            <a:endParaRPr lang="en-US" sz="1600" dirty="0"/>
          </a:p>
          <a:p>
            <a:pPr lvl="2"/>
            <a:r>
              <a:rPr lang="en-US" sz="1600" dirty="0"/>
              <a:t>Loss of </a:t>
            </a:r>
            <a:r>
              <a:rPr lang="en-US" sz="1600" dirty="0" smtClean="0"/>
              <a:t>664 </a:t>
            </a:r>
            <a:r>
              <a:rPr lang="en-US" sz="1600" dirty="0"/>
              <a:t>MW</a:t>
            </a:r>
          </a:p>
          <a:p>
            <a:pPr lvl="2"/>
            <a:r>
              <a:rPr lang="en-US" sz="1600" dirty="0"/>
              <a:t>Less than 59.91 Hz for 1</a:t>
            </a:r>
            <a:r>
              <a:rPr lang="en-US" sz="1600" dirty="0" smtClean="0"/>
              <a:t> minute</a:t>
            </a:r>
          </a:p>
          <a:p>
            <a:pPr lvl="1"/>
            <a:r>
              <a:rPr lang="en-US" sz="2000" dirty="0" smtClean="0"/>
              <a:t>April 25, 2019</a:t>
            </a:r>
          </a:p>
          <a:p>
            <a:pPr lvl="2"/>
            <a:r>
              <a:rPr lang="en-US" sz="1600" dirty="0" smtClean="0"/>
              <a:t>Unit Trip at 11:20:04</a:t>
            </a:r>
          </a:p>
          <a:p>
            <a:pPr lvl="2"/>
            <a:r>
              <a:rPr lang="en-US" sz="1600" dirty="0" smtClean="0"/>
              <a:t>Loss of 555 MW</a:t>
            </a:r>
          </a:p>
          <a:p>
            <a:pPr lvl="2"/>
            <a:r>
              <a:rPr lang="en-US" sz="1600" dirty="0" smtClean="0"/>
              <a:t>Less than 59.91 Hz for 2 minutes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29033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April-19 </a:t>
            </a:r>
            <a:r>
              <a:rPr lang="en-US" dirty="0"/>
              <a:t>CPS1 </a:t>
            </a:r>
            <a:r>
              <a:rPr lang="en-US" dirty="0" smtClean="0"/>
              <a:t>(%): 170.77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174.21%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35050</TotalTime>
  <Words>613</Words>
  <Application>Microsoft Office PowerPoint</Application>
  <PresentationFormat>On-screen Show (4:3)</PresentationFormat>
  <Paragraphs>151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April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510</cp:revision>
  <cp:lastPrinted>2016-01-21T20:53:15Z</cp:lastPrinted>
  <dcterms:created xsi:type="dcterms:W3CDTF">2016-01-21T15:20:31Z</dcterms:created>
  <dcterms:modified xsi:type="dcterms:W3CDTF">2019-05-07T17:23:18Z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